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p/+S90svYHs7yaSOI/u8FMIbs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 It is not always feasible to arrest and punish those people because the traffic police might not be able to read the vehicle plate number from the moving vehicle because of the speed of vehicle.</a:t>
            </a:r>
            <a:endParaRPr sz="2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CFE2F3"/>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sz="4800">
                <a:solidFill>
                  <a:srgbClr val="000000"/>
                </a:solidFill>
                <a:highlight>
                  <a:srgbClr val="FCE5CD"/>
                </a:highlight>
                <a:latin typeface="Times New Roman"/>
                <a:ea typeface="Times New Roman"/>
                <a:cs typeface="Times New Roman"/>
                <a:sym typeface="Times New Roman"/>
              </a:rPr>
              <a:t>VEHICLE OWNER INFORMATION USING NUMBER PLATE</a:t>
            </a:r>
            <a:endParaRPr b="1" sz="4800">
              <a:solidFill>
                <a:srgbClr val="000000"/>
              </a:solidFill>
              <a:highlight>
                <a:srgbClr val="FCE5CD"/>
              </a:highlight>
              <a:latin typeface="Times New Roman"/>
              <a:ea typeface="Times New Roman"/>
              <a:cs typeface="Times New Roman"/>
              <a:sym typeface="Times New Roman"/>
            </a:endParaRPr>
          </a:p>
        </p:txBody>
      </p:sp>
      <p:sp>
        <p:nvSpPr>
          <p:cNvPr id="55" name="Google Shape;55;p1"/>
          <p:cNvSpPr txBox="1"/>
          <p:nvPr>
            <p:ph idx="1" type="subTitle"/>
          </p:nvPr>
        </p:nvSpPr>
        <p:spPr>
          <a:xfrm>
            <a:off x="4572000" y="2834125"/>
            <a:ext cx="4260300" cy="131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r">
              <a:lnSpc>
                <a:spcPct val="100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Shweta Melavane (2017220071)</a:t>
            </a:r>
            <a:endParaRPr sz="2000">
              <a:solidFill>
                <a:schemeClr val="dk1"/>
              </a:solidFill>
              <a:latin typeface="Times New Roman"/>
              <a:ea typeface="Times New Roman"/>
              <a:cs typeface="Times New Roman"/>
              <a:sym typeface="Times New Roman"/>
            </a:endParaRPr>
          </a:p>
          <a:p>
            <a:pPr indent="0" lvl="0" marL="0" rtl="0" algn="r">
              <a:lnSpc>
                <a:spcPct val="100000"/>
              </a:lnSpc>
              <a:spcBef>
                <a:spcPts val="0"/>
              </a:spcBef>
              <a:spcAft>
                <a:spcPts val="0"/>
              </a:spcAft>
              <a:buSzPts val="2800"/>
              <a:buNone/>
            </a:pPr>
            <a:r>
              <a:rPr lang="en" sz="2000">
                <a:solidFill>
                  <a:srgbClr val="000000"/>
                </a:solidFill>
                <a:latin typeface="Times New Roman"/>
                <a:ea typeface="Times New Roman"/>
                <a:cs typeface="Times New Roman"/>
                <a:sym typeface="Times New Roman"/>
              </a:rPr>
              <a:t>               Divyesh Marne(2017220070)</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07" name="Shape 107"/>
        <p:cNvGrpSpPr/>
        <p:nvPr/>
      </p:nvGrpSpPr>
      <p:grpSpPr>
        <a:xfrm>
          <a:off x="0" y="0"/>
          <a:ext cx="0" cy="0"/>
          <a:chOff x="0" y="0"/>
          <a:chExt cx="0" cy="0"/>
        </a:xfrm>
      </p:grpSpPr>
      <p:sp>
        <p:nvSpPr>
          <p:cNvPr id="108" name="Google Shape;108;p10"/>
          <p:cNvSpPr txBox="1"/>
          <p:nvPr/>
        </p:nvSpPr>
        <p:spPr>
          <a:xfrm>
            <a:off x="704075" y="50550"/>
            <a:ext cx="73362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0"/>
          <p:cNvSpPr txBox="1"/>
          <p:nvPr/>
        </p:nvSpPr>
        <p:spPr>
          <a:xfrm>
            <a:off x="323525" y="236100"/>
            <a:ext cx="8097300" cy="4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800" u="none" cap="none" strike="noStrike">
                <a:solidFill>
                  <a:schemeClr val="dk1"/>
                </a:solidFill>
                <a:latin typeface="Times New Roman"/>
                <a:ea typeface="Times New Roman"/>
                <a:cs typeface="Times New Roman"/>
                <a:sym typeface="Times New Roman"/>
              </a:rPr>
              <a:t>Results:</a:t>
            </a:r>
            <a:endParaRPr b="1" i="0" sz="2800" u="none" cap="none" strike="noStrike">
              <a:solidFill>
                <a:schemeClr val="dk1"/>
              </a:solidFill>
              <a:latin typeface="Times New Roman"/>
              <a:ea typeface="Times New Roman"/>
              <a:cs typeface="Times New Roman"/>
              <a:sym typeface="Times New Roman"/>
            </a:endParaRPr>
          </a:p>
        </p:txBody>
      </p:sp>
      <p:sp>
        <p:nvSpPr>
          <p:cNvPr id="110" name="Google Shape;110;p10"/>
          <p:cNvSpPr txBox="1"/>
          <p:nvPr/>
        </p:nvSpPr>
        <p:spPr>
          <a:xfrm>
            <a:off x="2926400" y="4310850"/>
            <a:ext cx="3745800" cy="26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Fig 1: State, city and type of vehicle</a:t>
            </a:r>
            <a:endParaRPr b="0" i="0" sz="1800" u="none" cap="none" strike="noStrike">
              <a:solidFill>
                <a:srgbClr val="000000"/>
              </a:solidFill>
              <a:latin typeface="Times New Roman"/>
              <a:ea typeface="Times New Roman"/>
              <a:cs typeface="Times New Roman"/>
              <a:sym typeface="Times New Roman"/>
            </a:endParaRPr>
          </a:p>
        </p:txBody>
      </p:sp>
      <p:pic>
        <p:nvPicPr>
          <p:cNvPr id="111" name="Google Shape;111;p10"/>
          <p:cNvPicPr preferRelativeResize="0"/>
          <p:nvPr/>
        </p:nvPicPr>
        <p:blipFill rotWithShape="1">
          <a:blip r:embed="rId3">
            <a:alphaModFix/>
          </a:blip>
          <a:srcRect b="31439" l="29690" r="26258" t="36515"/>
          <a:stretch/>
        </p:blipFill>
        <p:spPr>
          <a:xfrm>
            <a:off x="554825" y="1256125"/>
            <a:ext cx="5448499" cy="2705050"/>
          </a:xfrm>
          <a:prstGeom prst="rect">
            <a:avLst/>
          </a:prstGeom>
          <a:noFill/>
          <a:ln>
            <a:noFill/>
          </a:ln>
        </p:spPr>
      </p:pic>
      <p:pic>
        <p:nvPicPr>
          <p:cNvPr id="112" name="Google Shape;112;p10"/>
          <p:cNvPicPr preferRelativeResize="0"/>
          <p:nvPr/>
        </p:nvPicPr>
        <p:blipFill rotWithShape="1">
          <a:blip r:embed="rId4">
            <a:alphaModFix/>
          </a:blip>
          <a:srcRect b="41314" l="41550" r="36837" t="51538"/>
          <a:stretch/>
        </p:blipFill>
        <p:spPr>
          <a:xfrm>
            <a:off x="6282925" y="2571750"/>
            <a:ext cx="2607680" cy="48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16" name="Shape 116"/>
        <p:cNvGrpSpPr/>
        <p:nvPr/>
      </p:nvGrpSpPr>
      <p:grpSpPr>
        <a:xfrm>
          <a:off x="0" y="0"/>
          <a:ext cx="0" cy="0"/>
          <a:chOff x="0" y="0"/>
          <a:chExt cx="0" cy="0"/>
        </a:xfrm>
      </p:grpSpPr>
      <p:sp>
        <p:nvSpPr>
          <p:cNvPr id="117" name="Google Shape;117;p11"/>
          <p:cNvSpPr txBox="1"/>
          <p:nvPr/>
        </p:nvSpPr>
        <p:spPr>
          <a:xfrm>
            <a:off x="2013350" y="4429200"/>
            <a:ext cx="5329200" cy="51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Fig 2:  Edge Detection Output</a:t>
            </a:r>
            <a:endParaRPr b="0" i="0" sz="1800" u="none" cap="none" strike="noStrike">
              <a:solidFill>
                <a:srgbClr val="000000"/>
              </a:solidFill>
              <a:latin typeface="Times New Roman"/>
              <a:ea typeface="Times New Roman"/>
              <a:cs typeface="Times New Roman"/>
              <a:sym typeface="Times New Roman"/>
            </a:endParaRPr>
          </a:p>
        </p:txBody>
      </p:sp>
      <p:pic>
        <p:nvPicPr>
          <p:cNvPr id="118" name="Google Shape;118;p11"/>
          <p:cNvPicPr preferRelativeResize="0"/>
          <p:nvPr/>
        </p:nvPicPr>
        <p:blipFill rotWithShape="1">
          <a:blip r:embed="rId3">
            <a:alphaModFix/>
          </a:blip>
          <a:srcRect b="0" l="0" r="24397" t="0"/>
          <a:stretch/>
        </p:blipFill>
        <p:spPr>
          <a:xfrm>
            <a:off x="4477525" y="912313"/>
            <a:ext cx="4153651" cy="3088875"/>
          </a:xfrm>
          <a:prstGeom prst="rect">
            <a:avLst/>
          </a:prstGeom>
          <a:noFill/>
          <a:ln>
            <a:noFill/>
          </a:ln>
        </p:spPr>
      </p:pic>
      <p:pic>
        <p:nvPicPr>
          <p:cNvPr id="119" name="Google Shape;119;p11"/>
          <p:cNvPicPr preferRelativeResize="0"/>
          <p:nvPr/>
        </p:nvPicPr>
        <p:blipFill rotWithShape="1">
          <a:blip r:embed="rId4">
            <a:alphaModFix/>
          </a:blip>
          <a:srcRect b="0" l="0" r="0" t="0"/>
          <a:stretch/>
        </p:blipFill>
        <p:spPr>
          <a:xfrm>
            <a:off x="96975" y="1006000"/>
            <a:ext cx="4128299" cy="29015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23" name="Shape 123"/>
        <p:cNvGrpSpPr/>
        <p:nvPr/>
      </p:nvGrpSpPr>
      <p:grpSpPr>
        <a:xfrm>
          <a:off x="0" y="0"/>
          <a:ext cx="0" cy="0"/>
          <a:chOff x="0" y="0"/>
          <a:chExt cx="0" cy="0"/>
        </a:xfrm>
      </p:grpSpPr>
      <p:sp>
        <p:nvSpPr>
          <p:cNvPr id="124" name="Google Shape;124;p12"/>
          <p:cNvSpPr txBox="1"/>
          <p:nvPr/>
        </p:nvSpPr>
        <p:spPr>
          <a:xfrm>
            <a:off x="704075" y="-135000"/>
            <a:ext cx="73362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txBox="1"/>
          <p:nvPr/>
        </p:nvSpPr>
        <p:spPr>
          <a:xfrm>
            <a:off x="323525" y="50550"/>
            <a:ext cx="8097300" cy="4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Times New Roman"/>
              <a:ea typeface="Times New Roman"/>
              <a:cs typeface="Times New Roman"/>
              <a:sym typeface="Times New Roman"/>
            </a:endParaRPr>
          </a:p>
        </p:txBody>
      </p:sp>
      <p:sp>
        <p:nvSpPr>
          <p:cNvPr id="126" name="Google Shape;126;p12"/>
          <p:cNvSpPr txBox="1"/>
          <p:nvPr/>
        </p:nvSpPr>
        <p:spPr>
          <a:xfrm>
            <a:off x="2441475" y="3968800"/>
            <a:ext cx="4818300" cy="17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Fig 3: Detection of standard </a:t>
            </a:r>
            <a:endParaRPr b="0" i="0" sz="1800" u="none" cap="none" strike="noStrike">
              <a:solidFill>
                <a:srgbClr val="000000"/>
              </a:solidFill>
              <a:latin typeface="Times New Roman"/>
              <a:ea typeface="Times New Roman"/>
              <a:cs typeface="Times New Roman"/>
              <a:sym typeface="Times New Roman"/>
            </a:endParaRPr>
          </a:p>
        </p:txBody>
      </p:sp>
      <p:pic>
        <p:nvPicPr>
          <p:cNvPr id="127" name="Google Shape;127;p12"/>
          <p:cNvPicPr preferRelativeResize="0"/>
          <p:nvPr/>
        </p:nvPicPr>
        <p:blipFill rotWithShape="1">
          <a:blip r:embed="rId3">
            <a:alphaModFix/>
          </a:blip>
          <a:srcRect b="34737" l="29440" r="25758" t="29739"/>
          <a:stretch/>
        </p:blipFill>
        <p:spPr>
          <a:xfrm>
            <a:off x="1058300" y="794525"/>
            <a:ext cx="7152424" cy="3174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31" name="Shape 131"/>
        <p:cNvGrpSpPr/>
        <p:nvPr/>
      </p:nvGrpSpPr>
      <p:grpSpPr>
        <a:xfrm>
          <a:off x="0" y="0"/>
          <a:ext cx="0" cy="0"/>
          <a:chOff x="0" y="0"/>
          <a:chExt cx="0" cy="0"/>
        </a:xfrm>
      </p:grpSpPr>
      <p:sp>
        <p:nvSpPr>
          <p:cNvPr id="132" name="Google Shape;132;p13"/>
          <p:cNvSpPr txBox="1"/>
          <p:nvPr/>
        </p:nvSpPr>
        <p:spPr>
          <a:xfrm>
            <a:off x="704075" y="-135000"/>
            <a:ext cx="73362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txBox="1"/>
          <p:nvPr/>
        </p:nvSpPr>
        <p:spPr>
          <a:xfrm>
            <a:off x="323525" y="50550"/>
            <a:ext cx="8097300" cy="4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Times New Roman"/>
              <a:ea typeface="Times New Roman"/>
              <a:cs typeface="Times New Roman"/>
              <a:sym typeface="Times New Roman"/>
            </a:endParaRPr>
          </a:p>
        </p:txBody>
      </p:sp>
      <p:pic>
        <p:nvPicPr>
          <p:cNvPr id="134" name="Google Shape;134;p13"/>
          <p:cNvPicPr preferRelativeResize="0"/>
          <p:nvPr/>
        </p:nvPicPr>
        <p:blipFill rotWithShape="1">
          <a:blip r:embed="rId3">
            <a:alphaModFix/>
          </a:blip>
          <a:srcRect b="39877" l="30567" r="24864" t="43142"/>
          <a:stretch/>
        </p:blipFill>
        <p:spPr>
          <a:xfrm>
            <a:off x="441050" y="370925"/>
            <a:ext cx="6217475" cy="1616550"/>
          </a:xfrm>
          <a:prstGeom prst="rect">
            <a:avLst/>
          </a:prstGeom>
          <a:noFill/>
          <a:ln>
            <a:noFill/>
          </a:ln>
        </p:spPr>
      </p:pic>
      <p:sp>
        <p:nvSpPr>
          <p:cNvPr id="135" name="Google Shape;135;p13"/>
          <p:cNvSpPr txBox="1"/>
          <p:nvPr/>
        </p:nvSpPr>
        <p:spPr>
          <a:xfrm>
            <a:off x="1140638" y="1987475"/>
            <a:ext cx="4818300" cy="26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Fig 4: State,city and type of vehicle</a:t>
            </a:r>
            <a:endParaRPr b="0" i="0" sz="1800" u="none" cap="none" strike="noStrike">
              <a:solidFill>
                <a:srgbClr val="000000"/>
              </a:solidFill>
              <a:latin typeface="Times New Roman"/>
              <a:ea typeface="Times New Roman"/>
              <a:cs typeface="Times New Roman"/>
              <a:sym typeface="Times New Roman"/>
            </a:endParaRPr>
          </a:p>
        </p:txBody>
      </p:sp>
      <p:pic>
        <p:nvPicPr>
          <p:cNvPr id="136" name="Google Shape;136;p13"/>
          <p:cNvPicPr preferRelativeResize="0"/>
          <p:nvPr/>
        </p:nvPicPr>
        <p:blipFill rotWithShape="1">
          <a:blip r:embed="rId3">
            <a:alphaModFix/>
          </a:blip>
          <a:srcRect b="73619" l="41712" r="37110" t="20831"/>
          <a:stretch/>
        </p:blipFill>
        <p:spPr>
          <a:xfrm>
            <a:off x="6242925" y="2164313"/>
            <a:ext cx="2478651" cy="440774"/>
          </a:xfrm>
          <a:prstGeom prst="rect">
            <a:avLst/>
          </a:prstGeom>
          <a:noFill/>
          <a:ln>
            <a:noFill/>
          </a:ln>
        </p:spPr>
      </p:pic>
      <p:sp>
        <p:nvSpPr>
          <p:cNvPr id="137" name="Google Shape;137;p13"/>
          <p:cNvSpPr txBox="1"/>
          <p:nvPr/>
        </p:nvSpPr>
        <p:spPr>
          <a:xfrm>
            <a:off x="1140638" y="4123800"/>
            <a:ext cx="4818300" cy="26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Fig 5: </a:t>
            </a:r>
            <a:r>
              <a:rPr b="0" i="0" lang="en" sz="1800" u="none" cap="none" strike="noStrike">
                <a:solidFill>
                  <a:schemeClr val="dk1"/>
                </a:solidFill>
                <a:latin typeface="Times New Roman"/>
                <a:ea typeface="Times New Roman"/>
                <a:cs typeface="Times New Roman"/>
                <a:sym typeface="Times New Roman"/>
              </a:rPr>
              <a:t>Detection of standard </a:t>
            </a:r>
            <a:endParaRPr b="0" i="0" sz="1800" u="none" cap="none" strike="noStrike">
              <a:solidFill>
                <a:srgbClr val="000000"/>
              </a:solidFill>
              <a:latin typeface="Times New Roman"/>
              <a:ea typeface="Times New Roman"/>
              <a:cs typeface="Times New Roman"/>
              <a:sym typeface="Times New Roman"/>
            </a:endParaRPr>
          </a:p>
        </p:txBody>
      </p:sp>
      <p:pic>
        <p:nvPicPr>
          <p:cNvPr id="138" name="Google Shape;138;p13"/>
          <p:cNvPicPr preferRelativeResize="0"/>
          <p:nvPr/>
        </p:nvPicPr>
        <p:blipFill rotWithShape="1">
          <a:blip r:embed="rId4">
            <a:alphaModFix/>
          </a:blip>
          <a:srcRect b="20499" l="29975" r="22478" t="61544"/>
          <a:stretch/>
        </p:blipFill>
        <p:spPr>
          <a:xfrm>
            <a:off x="441050" y="2781925"/>
            <a:ext cx="6217475" cy="12358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42" name="Shape 142"/>
        <p:cNvGrpSpPr/>
        <p:nvPr/>
      </p:nvGrpSpPr>
      <p:grpSpPr>
        <a:xfrm>
          <a:off x="0" y="0"/>
          <a:ext cx="0" cy="0"/>
          <a:chOff x="0" y="0"/>
          <a:chExt cx="0" cy="0"/>
        </a:xfrm>
      </p:grpSpPr>
      <p:sp>
        <p:nvSpPr>
          <p:cNvPr id="143" name="Google Shape;143;p14"/>
          <p:cNvSpPr txBox="1"/>
          <p:nvPr/>
        </p:nvSpPr>
        <p:spPr>
          <a:xfrm>
            <a:off x="704075" y="-135000"/>
            <a:ext cx="73362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txBox="1"/>
          <p:nvPr/>
        </p:nvSpPr>
        <p:spPr>
          <a:xfrm>
            <a:off x="323525" y="50550"/>
            <a:ext cx="8097300" cy="4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Times New Roman"/>
              <a:ea typeface="Times New Roman"/>
              <a:cs typeface="Times New Roman"/>
              <a:sym typeface="Times New Roman"/>
            </a:endParaRPr>
          </a:p>
        </p:txBody>
      </p:sp>
      <p:pic>
        <p:nvPicPr>
          <p:cNvPr id="145" name="Google Shape;145;p14"/>
          <p:cNvPicPr preferRelativeResize="0"/>
          <p:nvPr/>
        </p:nvPicPr>
        <p:blipFill rotWithShape="1">
          <a:blip r:embed="rId3">
            <a:alphaModFix/>
          </a:blip>
          <a:srcRect b="16032" l="31628" r="24092" t="50801"/>
          <a:stretch/>
        </p:blipFill>
        <p:spPr>
          <a:xfrm>
            <a:off x="485150" y="820613"/>
            <a:ext cx="5868500" cy="2615651"/>
          </a:xfrm>
          <a:prstGeom prst="rect">
            <a:avLst/>
          </a:prstGeom>
          <a:noFill/>
          <a:ln>
            <a:noFill/>
          </a:ln>
        </p:spPr>
      </p:pic>
      <p:sp>
        <p:nvSpPr>
          <p:cNvPr id="146" name="Google Shape;146;p14"/>
          <p:cNvSpPr txBox="1"/>
          <p:nvPr/>
        </p:nvSpPr>
        <p:spPr>
          <a:xfrm>
            <a:off x="2205900" y="3721525"/>
            <a:ext cx="47322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Fig 6: Output of whether standard or fancy plate</a:t>
            </a:r>
            <a:endParaRPr b="0" i="0" sz="1800" u="none" cap="none" strike="noStrike">
              <a:solidFill>
                <a:srgbClr val="000000"/>
              </a:solidFill>
              <a:latin typeface="Times New Roman"/>
              <a:ea typeface="Times New Roman"/>
              <a:cs typeface="Times New Roman"/>
              <a:sym typeface="Times New Roman"/>
            </a:endParaRPr>
          </a:p>
        </p:txBody>
      </p:sp>
      <p:pic>
        <p:nvPicPr>
          <p:cNvPr id="147" name="Google Shape;147;p14"/>
          <p:cNvPicPr preferRelativeResize="0"/>
          <p:nvPr/>
        </p:nvPicPr>
        <p:blipFill rotWithShape="1">
          <a:blip r:embed="rId4">
            <a:alphaModFix/>
          </a:blip>
          <a:srcRect b="63966" l="42959" r="38376" t="30399"/>
          <a:stretch/>
        </p:blipFill>
        <p:spPr>
          <a:xfrm>
            <a:off x="6717625" y="1091850"/>
            <a:ext cx="1941950" cy="54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51" name="Shape 151"/>
        <p:cNvGrpSpPr/>
        <p:nvPr/>
      </p:nvGrpSpPr>
      <p:grpSpPr>
        <a:xfrm>
          <a:off x="0" y="0"/>
          <a:ext cx="0" cy="0"/>
          <a:chOff x="0" y="0"/>
          <a:chExt cx="0" cy="0"/>
        </a:xfrm>
      </p:grpSpPr>
      <p:sp>
        <p:nvSpPr>
          <p:cNvPr id="152" name="Google Shape;152;p15"/>
          <p:cNvSpPr txBox="1"/>
          <p:nvPr/>
        </p:nvSpPr>
        <p:spPr>
          <a:xfrm>
            <a:off x="704075" y="50550"/>
            <a:ext cx="73362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txBox="1"/>
          <p:nvPr/>
        </p:nvSpPr>
        <p:spPr>
          <a:xfrm>
            <a:off x="1468550" y="3682525"/>
            <a:ext cx="6451200" cy="51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Fig 7: Marathi License plate output </a:t>
            </a:r>
            <a:endParaRPr b="0" i="0" sz="1800" u="none" cap="none" strike="noStrike">
              <a:solidFill>
                <a:srgbClr val="000000"/>
              </a:solidFill>
              <a:latin typeface="Times New Roman"/>
              <a:ea typeface="Times New Roman"/>
              <a:cs typeface="Times New Roman"/>
              <a:sym typeface="Times New Roman"/>
            </a:endParaRPr>
          </a:p>
        </p:txBody>
      </p:sp>
      <p:pic>
        <p:nvPicPr>
          <p:cNvPr id="154" name="Google Shape;154;p15"/>
          <p:cNvPicPr preferRelativeResize="0"/>
          <p:nvPr/>
        </p:nvPicPr>
        <p:blipFill rotWithShape="1">
          <a:blip r:embed="rId3">
            <a:alphaModFix/>
          </a:blip>
          <a:srcRect b="8007" l="0" r="67171" t="81243"/>
          <a:stretch/>
        </p:blipFill>
        <p:spPr>
          <a:xfrm>
            <a:off x="1297575" y="1849825"/>
            <a:ext cx="6451201" cy="1283109"/>
          </a:xfrm>
          <a:prstGeom prst="rect">
            <a:avLst/>
          </a:prstGeom>
          <a:noFill/>
          <a:ln>
            <a:noFill/>
          </a:ln>
        </p:spPr>
      </p:pic>
      <p:pic>
        <p:nvPicPr>
          <p:cNvPr id="155" name="Google Shape;155;p15"/>
          <p:cNvPicPr preferRelativeResize="0"/>
          <p:nvPr/>
        </p:nvPicPr>
        <p:blipFill rotWithShape="1">
          <a:blip r:embed="rId4">
            <a:alphaModFix/>
          </a:blip>
          <a:srcRect b="0" l="0" r="0" t="0"/>
          <a:stretch/>
        </p:blipFill>
        <p:spPr>
          <a:xfrm>
            <a:off x="2442350" y="444313"/>
            <a:ext cx="3516000" cy="85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59" name="Shape 159"/>
        <p:cNvGrpSpPr/>
        <p:nvPr/>
      </p:nvGrpSpPr>
      <p:grpSpPr>
        <a:xfrm>
          <a:off x="0" y="0"/>
          <a:ext cx="0" cy="0"/>
          <a:chOff x="0" y="0"/>
          <a:chExt cx="0" cy="0"/>
        </a:xfrm>
      </p:grpSpPr>
      <p:sp>
        <p:nvSpPr>
          <p:cNvPr id="160" name="Google Shape;16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161" name="Google Shape;161;p16"/>
          <p:cNvSpPr txBox="1"/>
          <p:nvPr>
            <p:ph idx="1" type="body"/>
          </p:nvPr>
        </p:nvSpPr>
        <p:spPr>
          <a:xfrm>
            <a:off x="311700" y="1131300"/>
            <a:ext cx="8520600" cy="3598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850">
                <a:solidFill>
                  <a:schemeClr val="dk1"/>
                </a:solidFill>
                <a:latin typeface="Times New Roman"/>
                <a:ea typeface="Times New Roman"/>
                <a:cs typeface="Times New Roman"/>
                <a:sym typeface="Times New Roman"/>
              </a:rPr>
              <a:t>[1] Carlos A.B.Mello, “A Complete System for Vehicle License Plate Recognition”,         Brazil,2009,https://docs.google.com/document/d/1L2eQx1y_ikFfnvBT8E72YmG_DUSeXSlgUpTjqnxZiMg/edit</a:t>
            </a:r>
            <a:endParaRPr sz="185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850">
                <a:solidFill>
                  <a:schemeClr val="dk1"/>
                </a:solidFill>
                <a:latin typeface="Times New Roman"/>
                <a:ea typeface="Times New Roman"/>
                <a:cs typeface="Times New Roman"/>
                <a:sym typeface="Times New Roman"/>
              </a:rPr>
              <a:t>[2] Mohamed A. Mohamed, “A Fast Algorithm for License Plate Detection”, Egypt, 2016,https://docs.google.com/document/d/11MfF3i-hzjQqLYP8AyzOithjpX106jz5lyVTDILw9UQ/edit</a:t>
            </a:r>
            <a:endParaRPr sz="185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850">
                <a:solidFill>
                  <a:schemeClr val="dk1"/>
                </a:solidFill>
                <a:latin typeface="Times New Roman"/>
                <a:ea typeface="Times New Roman"/>
                <a:cs typeface="Times New Roman"/>
                <a:sym typeface="Times New Roman"/>
              </a:rPr>
              <a:t>[3] Lisheng Jin,“License plate Recognition Algorithm for Passenger Cars in Chinese Residential Areas”China,2012,https://www.ncbi.nlm.nih.gov/pmc/articles/PMC3436033</a:t>
            </a:r>
            <a:endParaRPr sz="185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1600"/>
              </a:spcAft>
              <a:buSzPts val="1800"/>
              <a:buNone/>
            </a:pPr>
            <a:r>
              <a:t/>
            </a:r>
            <a:endParaRPr sz="185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Problem Statement</a:t>
            </a:r>
            <a:endParaRPr sz="2200">
              <a:solidFill>
                <a:srgbClr val="000000"/>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Objectives</a:t>
            </a:r>
            <a:endParaRPr sz="2200">
              <a:solidFill>
                <a:srgbClr val="000000"/>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Proposed Solution</a:t>
            </a:r>
            <a:endParaRPr sz="2200">
              <a:solidFill>
                <a:srgbClr val="000000"/>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Methodology</a:t>
            </a:r>
            <a:endParaRPr sz="2200">
              <a:solidFill>
                <a:srgbClr val="000000"/>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Results</a:t>
            </a:r>
            <a:endParaRPr sz="2200">
              <a:solidFill>
                <a:srgbClr val="000000"/>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000000"/>
              </a:buClr>
              <a:buSzPts val="2200"/>
              <a:buFont typeface="Times New Roman"/>
              <a:buAutoNum type="arabicPeriod"/>
            </a:pPr>
            <a:r>
              <a:rPr lang="en" sz="2200">
                <a:solidFill>
                  <a:srgbClr val="000000"/>
                </a:solidFill>
                <a:latin typeface="Times New Roman"/>
                <a:ea typeface="Times New Roman"/>
                <a:cs typeface="Times New Roman"/>
                <a:sym typeface="Times New Roman"/>
              </a:rPr>
              <a:t>References</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It is hard to identify vehicle owner who brakes traffic rules &amp; regulations and drives too fast.</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Monitoring vehicles on the road is an ever present and persistent problem.</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Breaking traffic rules by citizens to reach their required destination faster is increased.</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Therefore, it is necessary to develop a Number Plate Detection system as one of the solutions to this problem.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71" name="Shape 71"/>
        <p:cNvGrpSpPr/>
        <p:nvPr/>
      </p:nvGrpSpPr>
      <p:grpSpPr>
        <a:xfrm>
          <a:off x="0" y="0"/>
          <a:ext cx="0" cy="0"/>
          <a:chOff x="0" y="0"/>
          <a:chExt cx="0" cy="0"/>
        </a:xfrm>
      </p:grpSpPr>
      <p:pic>
        <p:nvPicPr>
          <p:cNvPr id="72" name="Google Shape;72;p4"/>
          <p:cNvPicPr preferRelativeResize="0"/>
          <p:nvPr/>
        </p:nvPicPr>
        <p:blipFill rotWithShape="1">
          <a:blip r:embed="rId3">
            <a:alphaModFix/>
          </a:blip>
          <a:srcRect b="10014" l="0" r="11316" t="0"/>
          <a:stretch/>
        </p:blipFill>
        <p:spPr>
          <a:xfrm>
            <a:off x="2128700" y="-61800"/>
            <a:ext cx="4320025" cy="5143501"/>
          </a:xfrm>
          <a:prstGeom prst="rect">
            <a:avLst/>
          </a:prstGeom>
          <a:noFill/>
          <a:ln>
            <a:noFill/>
          </a:ln>
        </p:spPr>
      </p:pic>
      <p:pic>
        <p:nvPicPr>
          <p:cNvPr id="73" name="Google Shape;73;p4"/>
          <p:cNvPicPr preferRelativeResize="0"/>
          <p:nvPr/>
        </p:nvPicPr>
        <p:blipFill rotWithShape="1">
          <a:blip r:embed="rId4">
            <a:alphaModFix/>
          </a:blip>
          <a:srcRect b="31313" l="41273" r="30841" t="45528"/>
          <a:stretch/>
        </p:blipFill>
        <p:spPr>
          <a:xfrm>
            <a:off x="6611000" y="3341275"/>
            <a:ext cx="2390474" cy="1269025"/>
          </a:xfrm>
          <a:prstGeom prst="rect">
            <a:avLst/>
          </a:prstGeom>
          <a:noFill/>
          <a:ln>
            <a:noFill/>
          </a:ln>
        </p:spPr>
      </p:pic>
      <p:pic>
        <p:nvPicPr>
          <p:cNvPr id="74" name="Google Shape;74;p4"/>
          <p:cNvPicPr preferRelativeResize="0"/>
          <p:nvPr/>
        </p:nvPicPr>
        <p:blipFill rotWithShape="1">
          <a:blip r:embed="rId5">
            <a:alphaModFix/>
          </a:blip>
          <a:srcRect b="0" l="0" r="0" t="0"/>
          <a:stretch/>
        </p:blipFill>
        <p:spPr>
          <a:xfrm>
            <a:off x="6868225" y="839826"/>
            <a:ext cx="2036775" cy="1528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Times New Roman"/>
                <a:ea typeface="Times New Roman"/>
                <a:cs typeface="Times New Roman"/>
                <a:sym typeface="Times New Roman"/>
              </a:rPr>
              <a:t>Proposed Solution:</a:t>
            </a:r>
            <a:endParaRPr b="1">
              <a:latin typeface="Times New Roman"/>
              <a:ea typeface="Times New Roman"/>
              <a:cs typeface="Times New Roman"/>
              <a:sym typeface="Times New Roman"/>
            </a:endParaRPr>
          </a:p>
        </p:txBody>
      </p:sp>
      <p:pic>
        <p:nvPicPr>
          <p:cNvPr id="80" name="Google Shape;80;p5"/>
          <p:cNvPicPr preferRelativeResize="0"/>
          <p:nvPr/>
        </p:nvPicPr>
        <p:blipFill rotWithShape="1">
          <a:blip r:embed="rId3">
            <a:alphaModFix/>
          </a:blip>
          <a:srcRect b="56976" l="32185" r="34097" t="-894"/>
          <a:stretch/>
        </p:blipFill>
        <p:spPr>
          <a:xfrm>
            <a:off x="2914150" y="865625"/>
            <a:ext cx="2647774" cy="4131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84" name="Shape 84"/>
        <p:cNvGrpSpPr/>
        <p:nvPr/>
      </p:nvGrpSpPr>
      <p:grpSpPr>
        <a:xfrm>
          <a:off x="0" y="0"/>
          <a:ext cx="0" cy="0"/>
          <a:chOff x="0" y="0"/>
          <a:chExt cx="0" cy="0"/>
        </a:xfrm>
      </p:grpSpPr>
      <p:sp>
        <p:nvSpPr>
          <p:cNvPr id="85" name="Google Shape;85;p6"/>
          <p:cNvSpPr txBox="1"/>
          <p:nvPr>
            <p:ph idx="1" type="body"/>
          </p:nvPr>
        </p:nvSpPr>
        <p:spPr>
          <a:xfrm>
            <a:off x="311700" y="1017725"/>
            <a:ext cx="8520600" cy="355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t/>
            </a:r>
            <a:endParaRPr sz="2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sz="2200">
              <a:solidFill>
                <a:srgbClr val="000000"/>
              </a:solidFill>
              <a:latin typeface="Times New Roman"/>
              <a:ea typeface="Times New Roman"/>
              <a:cs typeface="Times New Roman"/>
              <a:sym typeface="Times New Roman"/>
            </a:endParaRPr>
          </a:p>
        </p:txBody>
      </p:sp>
      <p:pic>
        <p:nvPicPr>
          <p:cNvPr id="86" name="Google Shape;86;p6"/>
          <p:cNvPicPr preferRelativeResize="0"/>
          <p:nvPr/>
        </p:nvPicPr>
        <p:blipFill rotWithShape="1">
          <a:blip r:embed="rId3">
            <a:alphaModFix/>
          </a:blip>
          <a:srcRect b="0" l="0" r="0" t="41906"/>
          <a:stretch/>
        </p:blipFill>
        <p:spPr>
          <a:xfrm>
            <a:off x="1748625" y="204250"/>
            <a:ext cx="5574250" cy="493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90" name="Shape 90"/>
        <p:cNvGrpSpPr/>
        <p:nvPr/>
      </p:nvGrpSpPr>
      <p:grpSpPr>
        <a:xfrm>
          <a:off x="0" y="0"/>
          <a:ext cx="0" cy="0"/>
          <a:chOff x="0" y="0"/>
          <a:chExt cx="0" cy="0"/>
        </a:xfrm>
      </p:grpSpPr>
      <p:sp>
        <p:nvSpPr>
          <p:cNvPr id="91" name="Google Shape;91;p7"/>
          <p:cNvSpPr txBox="1"/>
          <p:nvPr>
            <p:ph type="title"/>
          </p:nvPr>
        </p:nvSpPr>
        <p:spPr>
          <a:xfrm>
            <a:off x="311700" y="102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p:txBody>
      </p:sp>
      <p:pic>
        <p:nvPicPr>
          <p:cNvPr id="92" name="Google Shape;92;p7"/>
          <p:cNvPicPr preferRelativeResize="0"/>
          <p:nvPr/>
        </p:nvPicPr>
        <p:blipFill rotWithShape="1">
          <a:blip r:embed="rId3">
            <a:alphaModFix/>
          </a:blip>
          <a:srcRect b="61641" l="0" r="8858" t="0"/>
          <a:stretch/>
        </p:blipFill>
        <p:spPr>
          <a:xfrm>
            <a:off x="519775" y="675650"/>
            <a:ext cx="7715249" cy="430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96" name="Shape 96"/>
        <p:cNvGrpSpPr/>
        <p:nvPr/>
      </p:nvGrpSpPr>
      <p:grpSpPr>
        <a:xfrm>
          <a:off x="0" y="0"/>
          <a:ext cx="0" cy="0"/>
          <a:chOff x="0" y="0"/>
          <a:chExt cx="0" cy="0"/>
        </a:xfrm>
      </p:grpSpPr>
      <p:sp>
        <p:nvSpPr>
          <p:cNvPr id="97" name="Google Shape;9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pic>
        <p:nvPicPr>
          <p:cNvPr id="98" name="Google Shape;98;p8"/>
          <p:cNvPicPr preferRelativeResize="0"/>
          <p:nvPr/>
        </p:nvPicPr>
        <p:blipFill rotWithShape="1">
          <a:blip r:embed="rId3">
            <a:alphaModFix/>
          </a:blip>
          <a:srcRect b="25049" l="739" r="-739" t="37863"/>
          <a:stretch/>
        </p:blipFill>
        <p:spPr>
          <a:xfrm>
            <a:off x="436525" y="140900"/>
            <a:ext cx="8395775" cy="47803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02" name="Shape 102"/>
        <p:cNvGrpSpPr/>
        <p:nvPr/>
      </p:nvGrpSpPr>
      <p:grpSpPr>
        <a:xfrm>
          <a:off x="0" y="0"/>
          <a:ext cx="0" cy="0"/>
          <a:chOff x="0" y="0"/>
          <a:chExt cx="0" cy="0"/>
        </a:xfrm>
      </p:grpSpPr>
      <p:pic>
        <p:nvPicPr>
          <p:cNvPr id="103" name="Google Shape;103;p9"/>
          <p:cNvPicPr preferRelativeResize="0"/>
          <p:nvPr/>
        </p:nvPicPr>
        <p:blipFill rotWithShape="1">
          <a:blip r:embed="rId3">
            <a:alphaModFix/>
          </a:blip>
          <a:srcRect b="0" l="0" r="6568" t="73920"/>
          <a:stretch/>
        </p:blipFill>
        <p:spPr>
          <a:xfrm>
            <a:off x="570450" y="1032500"/>
            <a:ext cx="7841925" cy="3078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