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5" r:id="rId7"/>
    <p:sldId id="267" r:id="rId8"/>
    <p:sldId id="268" r:id="rId9"/>
    <p:sldId id="269" r:id="rId10"/>
    <p:sldId id="270" r:id="rId11"/>
    <p:sldId id="271" r:id="rId12"/>
    <p:sldId id="272" r:id="rId13"/>
    <p:sldId id="273" r:id="rId14"/>
    <p:sldId id="274"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B328AE-9D53-460E-B2F5-E6D76940ECC5}" v="1" dt="2022-09-17T03:42:25.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esh gurjar" userId="923350f813095a05" providerId="Windows Live" clId="Web-{8CB328AE-9D53-460E-B2F5-E6D76940ECC5}"/>
    <pc:docChg chg="modSld">
      <pc:chgData name="divyesh gurjar" userId="923350f813095a05" providerId="Windows Live" clId="Web-{8CB328AE-9D53-460E-B2F5-E6D76940ECC5}" dt="2022-09-17T03:42:25.604" v="0" actId="20577"/>
      <pc:docMkLst>
        <pc:docMk/>
      </pc:docMkLst>
      <pc:sldChg chg="modSp">
        <pc:chgData name="divyesh gurjar" userId="923350f813095a05" providerId="Windows Live" clId="Web-{8CB328AE-9D53-460E-B2F5-E6D76940ECC5}" dt="2022-09-17T03:42:25.604" v="0" actId="20577"/>
        <pc:sldMkLst>
          <pc:docMk/>
          <pc:sldMk cId="905527790" sldId="258"/>
        </pc:sldMkLst>
        <pc:spChg chg="mod">
          <ac:chgData name="divyesh gurjar" userId="923350f813095a05" providerId="Windows Live" clId="Web-{8CB328AE-9D53-460E-B2F5-E6D76940ECC5}" dt="2022-09-17T03:42:25.604" v="0" actId="20577"/>
          <ac:spMkLst>
            <pc:docMk/>
            <pc:sldMk cId="905527790" sldId="25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61625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21186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726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42070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0611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332536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072496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62983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424130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7DD04-B481-4143-B7CE-C7F9AB6DDB5A}"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19634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7DD04-B481-4143-B7CE-C7F9AB6DDB5A}"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16175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7DD04-B481-4143-B7CE-C7F9AB6DDB5A}"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03577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7DD04-B481-4143-B7CE-C7F9AB6DDB5A}"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87082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7DD04-B481-4143-B7CE-C7F9AB6DDB5A}"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95024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7DD04-B481-4143-B7CE-C7F9AB6DDB5A}"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38218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07DD04-B481-4143-B7CE-C7F9AB6DDB5A}"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1A28A1-190F-497B-ADE3-90268045AACB}" type="slidenum">
              <a:rPr lang="en-IN" smtClean="0"/>
              <a:t>‹#›</a:t>
            </a:fld>
            <a:endParaRPr lang="en-IN"/>
          </a:p>
        </p:txBody>
      </p:sp>
    </p:spTree>
    <p:extLst>
      <p:ext uri="{BB962C8B-B14F-4D97-AF65-F5344CB8AC3E}">
        <p14:creationId xmlns:p14="http://schemas.microsoft.com/office/powerpoint/2010/main" val="269968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07DD04-B481-4143-B7CE-C7F9AB6DDB5A}" type="datetimeFigureOut">
              <a:rPr lang="en-IN" smtClean="0"/>
              <a:t>16-09-2022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1A28A1-190F-497B-ADE3-90268045AACB}" type="slidenum">
              <a:rPr lang="en-IN" smtClean="0"/>
              <a:t>‹#›</a:t>
            </a:fld>
            <a:endParaRPr lang="en-IN"/>
          </a:p>
        </p:txBody>
      </p:sp>
    </p:spTree>
    <p:extLst>
      <p:ext uri="{BB962C8B-B14F-4D97-AF65-F5344CB8AC3E}">
        <p14:creationId xmlns:p14="http://schemas.microsoft.com/office/powerpoint/2010/main" val="332622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7950A-3B50-41AC-863C-8FE35E6CE023}"/>
              </a:ext>
            </a:extLst>
          </p:cNvPr>
          <p:cNvSpPr/>
          <p:nvPr/>
        </p:nvSpPr>
        <p:spPr>
          <a:xfrm>
            <a:off x="804672" y="5434228"/>
            <a:ext cx="10640754" cy="7758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rPr>
              <a:t>WELCOME </a:t>
            </a:r>
            <a:endParaRPr lang="en-US" sz="4000" b="1" kern="1200" cap="none" spc="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endParaRPr>
          </a:p>
        </p:txBody>
      </p:sp>
      <p:pic>
        <p:nvPicPr>
          <p:cNvPr id="1026" name="Picture 2">
            <a:extLst>
              <a:ext uri="{FF2B5EF4-FFF2-40B4-BE49-F238E27FC236}">
                <a16:creationId xmlns:a16="http://schemas.microsoft.com/office/drawing/2014/main" id="{559BFB38-2096-4514-B3FC-30B2129531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072" y="375913"/>
            <a:ext cx="10555905" cy="279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3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397C-58E2-67DA-A967-631417894E25}"/>
              </a:ext>
            </a:extLst>
          </p:cNvPr>
          <p:cNvSpPr>
            <a:spLocks noGrp="1"/>
          </p:cNvSpPr>
          <p:nvPr>
            <p:ph type="title"/>
          </p:nvPr>
        </p:nvSpPr>
        <p:spPr/>
        <p:txBody>
          <a:bodyPr/>
          <a:lstStyle/>
          <a:p>
            <a:r>
              <a:rPr lang="en-IN"/>
              <a:t>BACKTRACKING</a:t>
            </a:r>
          </a:p>
        </p:txBody>
      </p:sp>
      <p:sp>
        <p:nvSpPr>
          <p:cNvPr id="3" name="Content Placeholder 2">
            <a:extLst>
              <a:ext uri="{FF2B5EF4-FFF2-40B4-BE49-F238E27FC236}">
                <a16:creationId xmlns:a16="http://schemas.microsoft.com/office/drawing/2014/main" id="{DC902642-F2C6-4008-58F7-DDD688273457}"/>
              </a:ext>
            </a:extLst>
          </p:cNvPr>
          <p:cNvSpPr>
            <a:spLocks noGrp="1"/>
          </p:cNvSpPr>
          <p:nvPr>
            <p:ph idx="1"/>
          </p:nvPr>
        </p:nvSpPr>
        <p:spPr/>
        <p:txBody>
          <a:bodyPr/>
          <a:lstStyle/>
          <a:p>
            <a:r>
              <a:rPr lang="en-IN"/>
              <a:t>IF (t[I,j]!=t[i-1,j]) then mark the i th item</a:t>
            </a:r>
          </a:p>
          <a:p>
            <a:r>
              <a:rPr lang="en-IN"/>
              <a:t> i=i-1 and j=j-wi</a:t>
            </a:r>
          </a:p>
          <a:p>
            <a:r>
              <a:rPr lang="en-IN"/>
              <a:t>Else</a:t>
            </a:r>
          </a:p>
          <a:p>
            <a:r>
              <a:rPr lang="en-IN"/>
              <a:t>i=i-1</a:t>
            </a:r>
          </a:p>
        </p:txBody>
      </p:sp>
      <p:graphicFrame>
        <p:nvGraphicFramePr>
          <p:cNvPr id="7" name="Table 6">
            <a:extLst>
              <a:ext uri="{FF2B5EF4-FFF2-40B4-BE49-F238E27FC236}">
                <a16:creationId xmlns:a16="http://schemas.microsoft.com/office/drawing/2014/main" id="{1401AB5A-4972-5331-55F9-1AED6323D5D4}"/>
              </a:ext>
            </a:extLst>
          </p:cNvPr>
          <p:cNvGraphicFramePr>
            <a:graphicFrameLocks noGrp="1"/>
          </p:cNvGraphicFramePr>
          <p:nvPr>
            <p:extLst>
              <p:ext uri="{D42A27DB-BD31-4B8C-83A1-F6EECF244321}">
                <p14:modId xmlns:p14="http://schemas.microsoft.com/office/powerpoint/2010/main" val="1959284576"/>
              </p:ext>
            </p:extLst>
          </p:nvPr>
        </p:nvGraphicFramePr>
        <p:xfrm>
          <a:off x="2250289" y="3799839"/>
          <a:ext cx="4883244" cy="2228517"/>
        </p:xfrm>
        <a:graphic>
          <a:graphicData uri="http://schemas.openxmlformats.org/drawingml/2006/table">
            <a:tbl>
              <a:tblPr firstRow="1" bandRow="1">
                <a:tableStyleId>{073A0DAA-6AF3-43AB-8588-CEC1D06C72B9}</a:tableStyleId>
              </a:tblPr>
              <a:tblGrid>
                <a:gridCol w="813874">
                  <a:extLst>
                    <a:ext uri="{9D8B030D-6E8A-4147-A177-3AD203B41FA5}">
                      <a16:colId xmlns:a16="http://schemas.microsoft.com/office/drawing/2014/main" val="3269460772"/>
                    </a:ext>
                  </a:extLst>
                </a:gridCol>
                <a:gridCol w="813874">
                  <a:extLst>
                    <a:ext uri="{9D8B030D-6E8A-4147-A177-3AD203B41FA5}">
                      <a16:colId xmlns:a16="http://schemas.microsoft.com/office/drawing/2014/main" val="1316526133"/>
                    </a:ext>
                  </a:extLst>
                </a:gridCol>
                <a:gridCol w="813874">
                  <a:extLst>
                    <a:ext uri="{9D8B030D-6E8A-4147-A177-3AD203B41FA5}">
                      <a16:colId xmlns:a16="http://schemas.microsoft.com/office/drawing/2014/main" val="2946314033"/>
                    </a:ext>
                  </a:extLst>
                </a:gridCol>
                <a:gridCol w="813874">
                  <a:extLst>
                    <a:ext uri="{9D8B030D-6E8A-4147-A177-3AD203B41FA5}">
                      <a16:colId xmlns:a16="http://schemas.microsoft.com/office/drawing/2014/main" val="3513447404"/>
                    </a:ext>
                  </a:extLst>
                </a:gridCol>
                <a:gridCol w="813874">
                  <a:extLst>
                    <a:ext uri="{9D8B030D-6E8A-4147-A177-3AD203B41FA5}">
                      <a16:colId xmlns:a16="http://schemas.microsoft.com/office/drawing/2014/main" val="1474726836"/>
                    </a:ext>
                  </a:extLst>
                </a:gridCol>
                <a:gridCol w="813874">
                  <a:extLst>
                    <a:ext uri="{9D8B030D-6E8A-4147-A177-3AD203B41FA5}">
                      <a16:colId xmlns:a16="http://schemas.microsoft.com/office/drawing/2014/main" val="2958302557"/>
                    </a:ext>
                  </a:extLst>
                </a:gridCol>
              </a:tblGrid>
              <a:tr h="436037">
                <a:tc>
                  <a:txBody>
                    <a:bodyPr/>
                    <a:lstStyle/>
                    <a:p>
                      <a:r>
                        <a:rPr lang="en-IN" dirty="0"/>
                        <a:t>0 </a:t>
                      </a:r>
                    </a:p>
                  </a:txBody>
                  <a:tcPr/>
                </a:tc>
                <a:tc>
                  <a:txBody>
                    <a:bodyPr/>
                    <a:lstStyle/>
                    <a:p>
                      <a:r>
                        <a:rPr lang="en-IN" dirty="0"/>
                        <a:t>0</a:t>
                      </a:r>
                    </a:p>
                  </a:txBody>
                  <a:tcPr/>
                </a:tc>
                <a:tc>
                  <a:txBody>
                    <a:bodyPr/>
                    <a:lstStyle/>
                    <a:p>
                      <a:r>
                        <a:rPr lang="en-IN" dirty="0"/>
                        <a:t>0</a:t>
                      </a:r>
                    </a:p>
                  </a:txBody>
                  <a:tcPr>
                    <a:solidFill>
                      <a:srgbClr val="92D050"/>
                    </a:solidFill>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076454994"/>
                  </a:ext>
                </a:extLst>
              </a:tr>
              <a:tr h="436037">
                <a:tc>
                  <a:txBody>
                    <a:bodyPr/>
                    <a:lstStyle/>
                    <a:p>
                      <a:r>
                        <a:rPr lang="en-IN" dirty="0"/>
                        <a:t>0</a:t>
                      </a:r>
                    </a:p>
                  </a:txBody>
                  <a:tcPr/>
                </a:tc>
                <a:tc>
                  <a:txBody>
                    <a:bodyPr/>
                    <a:lstStyle/>
                    <a:p>
                      <a:r>
                        <a:rPr lang="en-IN" dirty="0"/>
                        <a:t>0</a:t>
                      </a:r>
                    </a:p>
                  </a:txBody>
                  <a:tcPr/>
                </a:tc>
                <a:tc>
                  <a:txBody>
                    <a:bodyPr/>
                    <a:lstStyle/>
                    <a:p>
                      <a:r>
                        <a:rPr lang="en-IN" dirty="0"/>
                        <a:t>3</a:t>
                      </a:r>
                    </a:p>
                  </a:txBody>
                  <a:tcPr>
                    <a:solidFill>
                      <a:srgbClr val="FF0000"/>
                    </a:solidFill>
                  </a:tcPr>
                </a:tc>
                <a:tc>
                  <a:txBody>
                    <a:bodyPr/>
                    <a:lstStyle/>
                    <a:p>
                      <a:r>
                        <a:rPr lang="en-IN" dirty="0"/>
                        <a:t>3</a:t>
                      </a:r>
                    </a:p>
                  </a:txBody>
                  <a:tcPr/>
                </a:tc>
                <a:tc>
                  <a:txBody>
                    <a:bodyPr/>
                    <a:lstStyle/>
                    <a:p>
                      <a:r>
                        <a:rPr lang="en-IN" dirty="0"/>
                        <a:t>3</a:t>
                      </a:r>
                    </a:p>
                  </a:txBody>
                  <a:tcPr/>
                </a:tc>
                <a:tc>
                  <a:txBody>
                    <a:bodyPr/>
                    <a:lstStyle/>
                    <a:p>
                      <a:r>
                        <a:rPr lang="en-IN" dirty="0"/>
                        <a:t>3</a:t>
                      </a:r>
                    </a:p>
                  </a:txBody>
                  <a:tcPr>
                    <a:solidFill>
                      <a:srgbClr val="92D050"/>
                    </a:solidFill>
                  </a:tcPr>
                </a:tc>
                <a:extLst>
                  <a:ext uri="{0D108BD9-81ED-4DB2-BD59-A6C34878D82A}">
                    <a16:rowId xmlns:a16="http://schemas.microsoft.com/office/drawing/2014/main" val="2775912130"/>
                  </a:ext>
                </a:extLst>
              </a:tr>
              <a:tr h="436037">
                <a:tc>
                  <a:txBody>
                    <a:bodyPr/>
                    <a:lstStyle/>
                    <a:p>
                      <a:r>
                        <a:rPr lang="en-IN" dirty="0"/>
                        <a:t>0</a:t>
                      </a:r>
                    </a:p>
                  </a:txBody>
                  <a:tcPr/>
                </a:tc>
                <a:tc>
                  <a:txBody>
                    <a:bodyPr/>
                    <a:lstStyle/>
                    <a:p>
                      <a:r>
                        <a:rPr lang="en-IN" dirty="0"/>
                        <a:t>0 </a:t>
                      </a:r>
                    </a:p>
                  </a:txBody>
                  <a:tcPr/>
                </a:tc>
                <a:tc>
                  <a:txBody>
                    <a:bodyPr/>
                    <a:lstStyle/>
                    <a:p>
                      <a:r>
                        <a:rPr lang="en-IN" dirty="0"/>
                        <a:t>3</a:t>
                      </a:r>
                    </a:p>
                  </a:txBody>
                  <a:tcPr/>
                </a:tc>
                <a:tc>
                  <a:txBody>
                    <a:bodyPr/>
                    <a:lstStyle/>
                    <a:p>
                      <a:r>
                        <a:rPr lang="en-IN" dirty="0"/>
                        <a:t>4</a:t>
                      </a:r>
                    </a:p>
                  </a:txBody>
                  <a:tcPr/>
                </a:tc>
                <a:tc>
                  <a:txBody>
                    <a:bodyPr/>
                    <a:lstStyle/>
                    <a:p>
                      <a:r>
                        <a:rPr lang="en-IN" dirty="0"/>
                        <a:t>4</a:t>
                      </a:r>
                    </a:p>
                  </a:txBody>
                  <a:tcPr/>
                </a:tc>
                <a:tc>
                  <a:txBody>
                    <a:bodyPr/>
                    <a:lstStyle/>
                    <a:p>
                      <a:r>
                        <a:rPr lang="en-IN" dirty="0"/>
                        <a:t>7</a:t>
                      </a:r>
                    </a:p>
                  </a:txBody>
                  <a:tcPr>
                    <a:solidFill>
                      <a:srgbClr val="FF0000"/>
                    </a:solidFill>
                  </a:tcPr>
                </a:tc>
                <a:extLst>
                  <a:ext uri="{0D108BD9-81ED-4DB2-BD59-A6C34878D82A}">
                    <a16:rowId xmlns:a16="http://schemas.microsoft.com/office/drawing/2014/main" val="2382765981"/>
                  </a:ext>
                </a:extLst>
              </a:tr>
              <a:tr h="484369">
                <a:tc>
                  <a:txBody>
                    <a:bodyPr/>
                    <a:lstStyle/>
                    <a:p>
                      <a:r>
                        <a:rPr lang="en-IN" dirty="0"/>
                        <a:t>0</a:t>
                      </a:r>
                    </a:p>
                  </a:txBody>
                  <a:tcPr/>
                </a:tc>
                <a:tc>
                  <a:txBody>
                    <a:bodyPr/>
                    <a:lstStyle/>
                    <a:p>
                      <a:r>
                        <a:rPr lang="en-IN" dirty="0"/>
                        <a:t>0 </a:t>
                      </a:r>
                    </a:p>
                  </a:txBody>
                  <a:tcPr/>
                </a:tc>
                <a:tc>
                  <a:txBody>
                    <a:bodyPr/>
                    <a:lstStyle/>
                    <a:p>
                      <a:r>
                        <a:rPr lang="en-IN" dirty="0"/>
                        <a:t>3 </a:t>
                      </a:r>
                    </a:p>
                  </a:txBody>
                  <a:tcPr/>
                </a:tc>
                <a:tc>
                  <a:txBody>
                    <a:bodyPr/>
                    <a:lstStyle/>
                    <a:p>
                      <a:r>
                        <a:rPr lang="en-IN" dirty="0"/>
                        <a:t>4</a:t>
                      </a:r>
                    </a:p>
                  </a:txBody>
                  <a:tcPr/>
                </a:tc>
                <a:tc>
                  <a:txBody>
                    <a:bodyPr/>
                    <a:lstStyle/>
                    <a:p>
                      <a:r>
                        <a:rPr lang="en-IN" dirty="0"/>
                        <a:t>5</a:t>
                      </a:r>
                    </a:p>
                  </a:txBody>
                  <a:tcPr/>
                </a:tc>
                <a:tc>
                  <a:txBody>
                    <a:bodyPr/>
                    <a:lstStyle/>
                    <a:p>
                      <a:r>
                        <a:rPr lang="en-IN" dirty="0"/>
                        <a:t>7</a:t>
                      </a:r>
                    </a:p>
                  </a:txBody>
                  <a:tcPr>
                    <a:solidFill>
                      <a:srgbClr val="FF0000"/>
                    </a:solidFill>
                  </a:tcPr>
                </a:tc>
                <a:extLst>
                  <a:ext uri="{0D108BD9-81ED-4DB2-BD59-A6C34878D82A}">
                    <a16:rowId xmlns:a16="http://schemas.microsoft.com/office/drawing/2014/main" val="3347378741"/>
                  </a:ext>
                </a:extLst>
              </a:tr>
              <a:tr h="436037">
                <a:tc>
                  <a:txBody>
                    <a:bodyPr/>
                    <a:lstStyle/>
                    <a:p>
                      <a:r>
                        <a:rPr lang="en-IN" dirty="0"/>
                        <a:t>0</a:t>
                      </a:r>
                    </a:p>
                  </a:txBody>
                  <a:tcPr/>
                </a:tc>
                <a:tc>
                  <a:txBody>
                    <a:bodyPr/>
                    <a:lstStyle/>
                    <a:p>
                      <a:r>
                        <a:rPr lang="en-IN" dirty="0"/>
                        <a:t>0</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7</a:t>
                      </a:r>
                    </a:p>
                  </a:txBody>
                  <a:tcPr>
                    <a:solidFill>
                      <a:srgbClr val="FF0000"/>
                    </a:solidFill>
                  </a:tcPr>
                </a:tc>
                <a:extLst>
                  <a:ext uri="{0D108BD9-81ED-4DB2-BD59-A6C34878D82A}">
                    <a16:rowId xmlns:a16="http://schemas.microsoft.com/office/drawing/2014/main" val="3341649393"/>
                  </a:ext>
                </a:extLst>
              </a:tr>
            </a:tbl>
          </a:graphicData>
        </a:graphic>
      </p:graphicFrame>
      <p:graphicFrame>
        <p:nvGraphicFramePr>
          <p:cNvPr id="8" name="Table 7">
            <a:extLst>
              <a:ext uri="{FF2B5EF4-FFF2-40B4-BE49-F238E27FC236}">
                <a16:creationId xmlns:a16="http://schemas.microsoft.com/office/drawing/2014/main" id="{E6E35BA4-AAD8-E5EE-29EF-B3D0C73B2BB3}"/>
              </a:ext>
            </a:extLst>
          </p:cNvPr>
          <p:cNvGraphicFramePr>
            <a:graphicFrameLocks noGrp="1"/>
          </p:cNvGraphicFramePr>
          <p:nvPr>
            <p:extLst>
              <p:ext uri="{D42A27DB-BD31-4B8C-83A1-F6EECF244321}">
                <p14:modId xmlns:p14="http://schemas.microsoft.com/office/powerpoint/2010/main" val="4072872944"/>
              </p:ext>
            </p:extLst>
          </p:nvPr>
        </p:nvGraphicFramePr>
        <p:xfrm>
          <a:off x="1624547" y="3799840"/>
          <a:ext cx="625742" cy="2204350"/>
        </p:xfrm>
        <a:graphic>
          <a:graphicData uri="http://schemas.openxmlformats.org/drawingml/2006/table">
            <a:tbl>
              <a:tblPr firstRow="1" bandRow="1">
                <a:tableStyleId>{5C22544A-7EE6-4342-B048-85BDC9FD1C3A}</a:tableStyleId>
              </a:tblPr>
              <a:tblGrid>
                <a:gridCol w="625742">
                  <a:extLst>
                    <a:ext uri="{9D8B030D-6E8A-4147-A177-3AD203B41FA5}">
                      <a16:colId xmlns:a16="http://schemas.microsoft.com/office/drawing/2014/main" val="1623234876"/>
                    </a:ext>
                  </a:extLst>
                </a:gridCol>
              </a:tblGrid>
              <a:tr h="440870">
                <a:tc>
                  <a:txBody>
                    <a:bodyPr/>
                    <a:lstStyle/>
                    <a:p>
                      <a:r>
                        <a:rPr lang="en-IN" dirty="0"/>
                        <a:t>0</a:t>
                      </a:r>
                    </a:p>
                  </a:txBody>
                  <a:tcPr/>
                </a:tc>
                <a:extLst>
                  <a:ext uri="{0D108BD9-81ED-4DB2-BD59-A6C34878D82A}">
                    <a16:rowId xmlns:a16="http://schemas.microsoft.com/office/drawing/2014/main" val="2706494393"/>
                  </a:ext>
                </a:extLst>
              </a:tr>
              <a:tr h="440870">
                <a:tc>
                  <a:txBody>
                    <a:bodyPr/>
                    <a:lstStyle/>
                    <a:p>
                      <a:r>
                        <a:rPr lang="en-IN" dirty="0"/>
                        <a:t>1</a:t>
                      </a:r>
                    </a:p>
                  </a:txBody>
                  <a:tcPr>
                    <a:solidFill>
                      <a:srgbClr val="00B0F0"/>
                    </a:solidFill>
                  </a:tcPr>
                </a:tc>
                <a:extLst>
                  <a:ext uri="{0D108BD9-81ED-4DB2-BD59-A6C34878D82A}">
                    <a16:rowId xmlns:a16="http://schemas.microsoft.com/office/drawing/2014/main" val="288843227"/>
                  </a:ext>
                </a:extLst>
              </a:tr>
              <a:tr h="440870">
                <a:tc>
                  <a:txBody>
                    <a:bodyPr/>
                    <a:lstStyle/>
                    <a:p>
                      <a:r>
                        <a:rPr lang="en-IN" dirty="0"/>
                        <a:t>2</a:t>
                      </a:r>
                    </a:p>
                  </a:txBody>
                  <a:tcPr>
                    <a:solidFill>
                      <a:srgbClr val="00B0F0"/>
                    </a:solidFill>
                  </a:tcPr>
                </a:tc>
                <a:extLst>
                  <a:ext uri="{0D108BD9-81ED-4DB2-BD59-A6C34878D82A}">
                    <a16:rowId xmlns:a16="http://schemas.microsoft.com/office/drawing/2014/main" val="1577859596"/>
                  </a:ext>
                </a:extLst>
              </a:tr>
              <a:tr h="440870">
                <a:tc>
                  <a:txBody>
                    <a:bodyPr/>
                    <a:lstStyle/>
                    <a:p>
                      <a:r>
                        <a:rPr lang="en-IN" dirty="0"/>
                        <a:t>3</a:t>
                      </a:r>
                    </a:p>
                  </a:txBody>
                  <a:tcPr/>
                </a:tc>
                <a:extLst>
                  <a:ext uri="{0D108BD9-81ED-4DB2-BD59-A6C34878D82A}">
                    <a16:rowId xmlns:a16="http://schemas.microsoft.com/office/drawing/2014/main" val="533224940"/>
                  </a:ext>
                </a:extLst>
              </a:tr>
              <a:tr h="440870">
                <a:tc>
                  <a:txBody>
                    <a:bodyPr/>
                    <a:lstStyle/>
                    <a:p>
                      <a:r>
                        <a:rPr lang="en-IN" dirty="0"/>
                        <a:t>4</a:t>
                      </a:r>
                    </a:p>
                  </a:txBody>
                  <a:tcPr/>
                </a:tc>
                <a:extLst>
                  <a:ext uri="{0D108BD9-81ED-4DB2-BD59-A6C34878D82A}">
                    <a16:rowId xmlns:a16="http://schemas.microsoft.com/office/drawing/2014/main" val="1834950610"/>
                  </a:ext>
                </a:extLst>
              </a:tr>
            </a:tbl>
          </a:graphicData>
        </a:graphic>
      </p:graphicFrame>
      <p:graphicFrame>
        <p:nvGraphicFramePr>
          <p:cNvPr id="9" name="Table 8">
            <a:extLst>
              <a:ext uri="{FF2B5EF4-FFF2-40B4-BE49-F238E27FC236}">
                <a16:creationId xmlns:a16="http://schemas.microsoft.com/office/drawing/2014/main" id="{9D7B7F68-CDA2-7767-3B9C-A47FF02907B9}"/>
              </a:ext>
            </a:extLst>
          </p:cNvPr>
          <p:cNvGraphicFramePr>
            <a:graphicFrameLocks noGrp="1"/>
          </p:cNvGraphicFramePr>
          <p:nvPr>
            <p:extLst>
              <p:ext uri="{D42A27DB-BD31-4B8C-83A1-F6EECF244321}">
                <p14:modId xmlns:p14="http://schemas.microsoft.com/office/powerpoint/2010/main" val="485298283"/>
              </p:ext>
            </p:extLst>
          </p:nvPr>
        </p:nvGraphicFramePr>
        <p:xfrm>
          <a:off x="2250289" y="3431516"/>
          <a:ext cx="4883244" cy="370840"/>
        </p:xfrm>
        <a:graphic>
          <a:graphicData uri="http://schemas.openxmlformats.org/drawingml/2006/table">
            <a:tbl>
              <a:tblPr firstRow="1" bandRow="1">
                <a:tableStyleId>{5C22544A-7EE6-4342-B048-85BDC9FD1C3A}</a:tableStyleId>
              </a:tblPr>
              <a:tblGrid>
                <a:gridCol w="813874">
                  <a:extLst>
                    <a:ext uri="{9D8B030D-6E8A-4147-A177-3AD203B41FA5}">
                      <a16:colId xmlns:a16="http://schemas.microsoft.com/office/drawing/2014/main" val="2079719373"/>
                    </a:ext>
                  </a:extLst>
                </a:gridCol>
                <a:gridCol w="813874">
                  <a:extLst>
                    <a:ext uri="{9D8B030D-6E8A-4147-A177-3AD203B41FA5}">
                      <a16:colId xmlns:a16="http://schemas.microsoft.com/office/drawing/2014/main" val="2182894976"/>
                    </a:ext>
                  </a:extLst>
                </a:gridCol>
                <a:gridCol w="813874">
                  <a:extLst>
                    <a:ext uri="{9D8B030D-6E8A-4147-A177-3AD203B41FA5}">
                      <a16:colId xmlns:a16="http://schemas.microsoft.com/office/drawing/2014/main" val="2110250463"/>
                    </a:ext>
                  </a:extLst>
                </a:gridCol>
                <a:gridCol w="813874">
                  <a:extLst>
                    <a:ext uri="{9D8B030D-6E8A-4147-A177-3AD203B41FA5}">
                      <a16:colId xmlns:a16="http://schemas.microsoft.com/office/drawing/2014/main" val="3559495190"/>
                    </a:ext>
                  </a:extLst>
                </a:gridCol>
                <a:gridCol w="813874">
                  <a:extLst>
                    <a:ext uri="{9D8B030D-6E8A-4147-A177-3AD203B41FA5}">
                      <a16:colId xmlns:a16="http://schemas.microsoft.com/office/drawing/2014/main" val="2275943533"/>
                    </a:ext>
                  </a:extLst>
                </a:gridCol>
                <a:gridCol w="813874">
                  <a:extLst>
                    <a:ext uri="{9D8B030D-6E8A-4147-A177-3AD203B41FA5}">
                      <a16:colId xmlns:a16="http://schemas.microsoft.com/office/drawing/2014/main" val="1189176686"/>
                    </a:ext>
                  </a:extLst>
                </a:gridCol>
              </a:tblGrid>
              <a:tr h="37084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3204394533"/>
                  </a:ext>
                </a:extLst>
              </a:tr>
            </a:tbl>
          </a:graphicData>
        </a:graphic>
      </p:graphicFrame>
      <p:cxnSp>
        <p:nvCxnSpPr>
          <p:cNvPr id="10" name="Straight Arrow Connector 9">
            <a:extLst>
              <a:ext uri="{FF2B5EF4-FFF2-40B4-BE49-F238E27FC236}">
                <a16:creationId xmlns:a16="http://schemas.microsoft.com/office/drawing/2014/main" id="{9BB18BE2-2C8D-D324-6216-9B2A3538B4D9}"/>
              </a:ext>
            </a:extLst>
          </p:cNvPr>
          <p:cNvCxnSpPr/>
          <p:nvPr/>
        </p:nvCxnSpPr>
        <p:spPr>
          <a:xfrm>
            <a:off x="1448936" y="4054313"/>
            <a:ext cx="0" cy="1495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F950748-F2E4-8447-3569-3CED6EFDE82F}"/>
              </a:ext>
            </a:extLst>
          </p:cNvPr>
          <p:cNvSpPr txBox="1"/>
          <p:nvPr/>
        </p:nvSpPr>
        <p:spPr>
          <a:xfrm>
            <a:off x="1624547" y="2877518"/>
            <a:ext cx="6101254" cy="369332"/>
          </a:xfrm>
          <a:prstGeom prst="rect">
            <a:avLst/>
          </a:prstGeom>
          <a:noFill/>
        </p:spPr>
        <p:txBody>
          <a:bodyPr wrap="square">
            <a:spAutoFit/>
          </a:bodyPr>
          <a:lstStyle/>
          <a:p>
            <a:pPr algn="ctr"/>
            <a:r>
              <a:rPr lang="en-US" sz="1800" b="0" cap="none" spc="0">
                <a:ln w="0"/>
                <a:solidFill>
                  <a:schemeClr val="tx1"/>
                </a:solidFill>
                <a:effectLst>
                  <a:outerShdw blurRad="38100" dist="19050" dir="2700000" algn="tl" rotWithShape="0">
                    <a:schemeClr val="dk1">
                      <a:alpha val="40000"/>
                    </a:schemeClr>
                  </a:outerShdw>
                </a:effectLst>
              </a:rPr>
              <a:t>CAPACITY , j</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8" name="TextBox 17">
            <a:extLst>
              <a:ext uri="{FF2B5EF4-FFF2-40B4-BE49-F238E27FC236}">
                <a16:creationId xmlns:a16="http://schemas.microsoft.com/office/drawing/2014/main" id="{D0C3BC5A-2865-2E90-7014-FD28B202BB32}"/>
              </a:ext>
            </a:extLst>
          </p:cNvPr>
          <p:cNvSpPr txBox="1"/>
          <p:nvPr/>
        </p:nvSpPr>
        <p:spPr>
          <a:xfrm>
            <a:off x="363494" y="4432738"/>
            <a:ext cx="1573924" cy="369332"/>
          </a:xfrm>
          <a:prstGeom prst="rect">
            <a:avLst/>
          </a:prstGeom>
          <a:noFill/>
        </p:spPr>
        <p:txBody>
          <a:bodyPr wrap="square">
            <a:spAutoFit/>
          </a:bodyPr>
          <a:lstStyle/>
          <a:p>
            <a:r>
              <a:rPr lang="en-IN"/>
              <a:t>ITEMS , i</a:t>
            </a:r>
            <a:endParaRPr lang="en-IN" dirty="0"/>
          </a:p>
        </p:txBody>
      </p:sp>
      <p:cxnSp>
        <p:nvCxnSpPr>
          <p:cNvPr id="19" name="Straight Arrow Connector 18">
            <a:extLst>
              <a:ext uri="{FF2B5EF4-FFF2-40B4-BE49-F238E27FC236}">
                <a16:creationId xmlns:a16="http://schemas.microsoft.com/office/drawing/2014/main" id="{4F4A04AF-0FDB-0044-15F0-7F80D27B6CC0}"/>
              </a:ext>
            </a:extLst>
          </p:cNvPr>
          <p:cNvCxnSpPr/>
          <p:nvPr/>
        </p:nvCxnSpPr>
        <p:spPr>
          <a:xfrm>
            <a:off x="3562907" y="3260984"/>
            <a:ext cx="19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35CEAE9-DB75-EB78-E169-20DB2D061E09}"/>
              </a:ext>
            </a:extLst>
          </p:cNvPr>
          <p:cNvSpPr/>
          <p:nvPr/>
        </p:nvSpPr>
        <p:spPr>
          <a:xfrm>
            <a:off x="7078428" y="5395938"/>
            <a:ext cx="2863283" cy="307777"/>
          </a:xfrm>
          <a:prstGeom prst="rect">
            <a:avLst/>
          </a:prstGeom>
          <a:noFill/>
        </p:spPr>
        <p:txBody>
          <a:bodyPr wrap="none" lIns="91440" tIns="45720" rIns="91440" bIns="45720">
            <a:spAutoFit/>
          </a:bodyPr>
          <a:lstStyle/>
          <a:p>
            <a:pPr algn="ctr"/>
            <a:r>
              <a:rPr lang="en-US" sz="1400" b="0" cap="none" spc="0">
                <a:ln w="0"/>
                <a:solidFill>
                  <a:schemeClr val="tx1"/>
                </a:solidFill>
                <a:effectLst>
                  <a:outerShdw blurRad="38100" dist="19050" dir="2700000" algn="tl" rotWithShape="0">
                    <a:schemeClr val="dk1">
                      <a:alpha val="40000"/>
                    </a:schemeClr>
                  </a:outerShdw>
                </a:effectLst>
              </a:rPr>
              <a:t>T[4,5]=t[3,5] then move to t[3,5]</a:t>
            </a:r>
          </a:p>
        </p:txBody>
      </p:sp>
      <p:sp>
        <p:nvSpPr>
          <p:cNvPr id="23" name="TextBox 22">
            <a:extLst>
              <a:ext uri="{FF2B5EF4-FFF2-40B4-BE49-F238E27FC236}">
                <a16:creationId xmlns:a16="http://schemas.microsoft.com/office/drawing/2014/main" id="{0734EB1A-45F4-7449-AD38-B2E777C7096B}"/>
              </a:ext>
            </a:extLst>
          </p:cNvPr>
          <p:cNvSpPr txBox="1"/>
          <p:nvPr/>
        </p:nvSpPr>
        <p:spPr>
          <a:xfrm>
            <a:off x="5470907" y="4773712"/>
            <a:ext cx="6101254" cy="307777"/>
          </a:xfrm>
          <a:prstGeom prst="rect">
            <a:avLst/>
          </a:prstGeom>
          <a:noFill/>
        </p:spPr>
        <p:txBody>
          <a:bodyPr wrap="square">
            <a:spAutoFit/>
          </a:bodyPr>
          <a:lstStyle/>
          <a:p>
            <a:pPr algn="ctr"/>
            <a:r>
              <a:rPr lang="en-US" sz="1400" b="0" cap="none" spc="0">
                <a:ln w="0"/>
                <a:solidFill>
                  <a:schemeClr val="tx1"/>
                </a:solidFill>
                <a:effectLst>
                  <a:outerShdw blurRad="38100" dist="19050" dir="2700000" algn="tl" rotWithShape="0">
                    <a:schemeClr val="dk1">
                      <a:alpha val="40000"/>
                    </a:schemeClr>
                  </a:outerShdw>
                </a:effectLst>
              </a:rPr>
              <a:t>T[4,5]=t[3,5] then move to t[3,5]</a:t>
            </a:r>
          </a:p>
        </p:txBody>
      </p:sp>
      <p:sp>
        <p:nvSpPr>
          <p:cNvPr id="25" name="TextBox 24">
            <a:extLst>
              <a:ext uri="{FF2B5EF4-FFF2-40B4-BE49-F238E27FC236}">
                <a16:creationId xmlns:a16="http://schemas.microsoft.com/office/drawing/2014/main" id="{FABE259B-EEE5-42E6-E70B-F737F609053B}"/>
              </a:ext>
            </a:extLst>
          </p:cNvPr>
          <p:cNvSpPr txBox="1"/>
          <p:nvPr/>
        </p:nvSpPr>
        <p:spPr>
          <a:xfrm>
            <a:off x="6293653" y="4205961"/>
            <a:ext cx="5221013" cy="307777"/>
          </a:xfrm>
          <a:prstGeom prst="rect">
            <a:avLst/>
          </a:prstGeom>
          <a:noFill/>
        </p:spPr>
        <p:txBody>
          <a:bodyPr wrap="square">
            <a:spAutoFit/>
          </a:bodyPr>
          <a:lstStyle/>
          <a:p>
            <a:pPr algn="ctr"/>
            <a:r>
              <a:rPr lang="en-US" sz="1400" b="0" cap="none" spc="0">
                <a:ln w="0"/>
                <a:solidFill>
                  <a:schemeClr val="tx1"/>
                </a:solidFill>
                <a:effectLst>
                  <a:outerShdw blurRad="38100" dist="19050" dir="2700000" algn="tl" rotWithShape="0">
                    <a:schemeClr val="dk1">
                      <a:alpha val="40000"/>
                    </a:schemeClr>
                  </a:outerShdw>
                </a:effectLst>
              </a:rPr>
              <a:t>T[4,5]!=t[3,5] then select 2 move to t[1,2]</a:t>
            </a:r>
          </a:p>
        </p:txBody>
      </p:sp>
      <p:sp>
        <p:nvSpPr>
          <p:cNvPr id="27" name="TextBox 26">
            <a:extLst>
              <a:ext uri="{FF2B5EF4-FFF2-40B4-BE49-F238E27FC236}">
                <a16:creationId xmlns:a16="http://schemas.microsoft.com/office/drawing/2014/main" id="{B39DE56F-CE2D-C926-F3C1-0475A527723C}"/>
              </a:ext>
            </a:extLst>
          </p:cNvPr>
          <p:cNvSpPr txBox="1"/>
          <p:nvPr/>
        </p:nvSpPr>
        <p:spPr>
          <a:xfrm>
            <a:off x="6143498" y="3768197"/>
            <a:ext cx="5655860" cy="307777"/>
          </a:xfrm>
          <a:prstGeom prst="rect">
            <a:avLst/>
          </a:prstGeom>
          <a:noFill/>
        </p:spPr>
        <p:txBody>
          <a:bodyPr wrap="square">
            <a:spAutoFit/>
          </a:bodyPr>
          <a:lstStyle/>
          <a:p>
            <a:pPr algn="ctr"/>
            <a:r>
              <a:rPr lang="en-US" sz="1400" b="0" cap="none" spc="0">
                <a:ln w="0"/>
                <a:solidFill>
                  <a:schemeClr val="tx1"/>
                </a:solidFill>
                <a:effectLst>
                  <a:outerShdw blurRad="38100" dist="19050" dir="2700000" algn="tl" rotWithShape="0">
                    <a:schemeClr val="dk1">
                      <a:alpha val="40000"/>
                    </a:schemeClr>
                  </a:outerShdw>
                </a:effectLst>
              </a:rPr>
              <a:t>T[1,2]!=t[</a:t>
            </a:r>
            <a:r>
              <a:rPr lang="en-US" sz="1400">
                <a:ln w="0"/>
                <a:effectLst>
                  <a:outerShdw blurRad="38100" dist="19050" dir="2700000" algn="tl" rotWithShape="0">
                    <a:schemeClr val="dk1">
                      <a:alpha val="40000"/>
                    </a:schemeClr>
                  </a:outerShdw>
                </a:effectLst>
              </a:rPr>
              <a:t>0,2</a:t>
            </a:r>
            <a:r>
              <a:rPr lang="en-US" sz="1400" b="0" cap="none" spc="0">
                <a:ln w="0"/>
                <a:solidFill>
                  <a:schemeClr val="tx1"/>
                </a:solidFill>
                <a:effectLst>
                  <a:outerShdw blurRad="38100" dist="19050" dir="2700000" algn="tl" rotWithShape="0">
                    <a:schemeClr val="dk1">
                      <a:alpha val="40000"/>
                    </a:schemeClr>
                  </a:outerShdw>
                </a:effectLst>
              </a:rPr>
              <a:t>] then select </a:t>
            </a:r>
            <a:r>
              <a:rPr lang="en-US" sz="1400">
                <a:ln w="0"/>
                <a:effectLst>
                  <a:outerShdw blurRad="38100" dist="19050" dir="2700000" algn="tl" rotWithShape="0">
                    <a:schemeClr val="dk1">
                      <a:alpha val="40000"/>
                    </a:schemeClr>
                  </a:outerShdw>
                </a:effectLst>
              </a:rPr>
              <a:t>1 </a:t>
            </a:r>
            <a:r>
              <a:rPr lang="en-US" sz="1400" b="0" cap="none" spc="0">
                <a:ln w="0"/>
                <a:solidFill>
                  <a:schemeClr val="tx1"/>
                </a:solidFill>
                <a:effectLst>
                  <a:outerShdw blurRad="38100" dist="19050" dir="2700000" algn="tl" rotWithShape="0">
                    <a:schemeClr val="dk1">
                      <a:alpha val="40000"/>
                    </a:schemeClr>
                  </a:outerShdw>
                </a:effectLst>
              </a:rPr>
              <a:t>move to t[0,0]</a:t>
            </a:r>
          </a:p>
        </p:txBody>
      </p:sp>
      <p:pic>
        <p:nvPicPr>
          <p:cNvPr id="28" name="Picture 27">
            <a:extLst>
              <a:ext uri="{FF2B5EF4-FFF2-40B4-BE49-F238E27FC236}">
                <a16:creationId xmlns:a16="http://schemas.microsoft.com/office/drawing/2014/main" id="{DDD72976-BE83-7974-7172-D509EE616F61}"/>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214955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ACCB-BEC7-9560-7B87-0843C3FFCEAE}"/>
              </a:ext>
            </a:extLst>
          </p:cNvPr>
          <p:cNvSpPr>
            <a:spLocks noGrp="1"/>
          </p:cNvSpPr>
          <p:nvPr>
            <p:ph type="title"/>
          </p:nvPr>
        </p:nvSpPr>
        <p:spPr/>
        <p:txBody>
          <a:bodyPr/>
          <a:lstStyle/>
          <a:p>
            <a:r>
              <a:rPr lang="en-IN"/>
              <a:t>Code for implementing backtracking</a:t>
            </a:r>
          </a:p>
        </p:txBody>
      </p:sp>
      <p:pic>
        <p:nvPicPr>
          <p:cNvPr id="5" name="Content Placeholder 4">
            <a:extLst>
              <a:ext uri="{FF2B5EF4-FFF2-40B4-BE49-F238E27FC236}">
                <a16:creationId xmlns:a16="http://schemas.microsoft.com/office/drawing/2014/main" id="{A15E30A4-ECDB-60BA-667A-31E616B81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688" y="1513490"/>
            <a:ext cx="4631857" cy="4298347"/>
          </a:xfrm>
        </p:spPr>
      </p:pic>
      <p:pic>
        <p:nvPicPr>
          <p:cNvPr id="6" name="Picture 5">
            <a:extLst>
              <a:ext uri="{FF2B5EF4-FFF2-40B4-BE49-F238E27FC236}">
                <a16:creationId xmlns:a16="http://schemas.microsoft.com/office/drawing/2014/main" id="{218D9971-9B5A-6BB2-EF8F-D5447556A8DF}"/>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254852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A88D-715F-A9F7-AD7A-06D0F3B2D0AC}"/>
              </a:ext>
            </a:extLst>
          </p:cNvPr>
          <p:cNvSpPr>
            <a:spLocks noGrp="1"/>
          </p:cNvSpPr>
          <p:nvPr>
            <p:ph type="title"/>
          </p:nvPr>
        </p:nvSpPr>
        <p:spPr/>
        <p:txBody>
          <a:bodyPr/>
          <a:lstStyle/>
          <a:p>
            <a:r>
              <a:rPr lang="en-IN"/>
              <a:t>FRACTIONAL KNAPSACK USING GREEDY ALGORITHM</a:t>
            </a:r>
          </a:p>
        </p:txBody>
      </p:sp>
      <p:sp>
        <p:nvSpPr>
          <p:cNvPr id="3" name="Content Placeholder 2">
            <a:extLst>
              <a:ext uri="{FF2B5EF4-FFF2-40B4-BE49-F238E27FC236}">
                <a16:creationId xmlns:a16="http://schemas.microsoft.com/office/drawing/2014/main" id="{B8BABA68-0F90-553B-3A93-0EFB31B29D37}"/>
              </a:ext>
            </a:extLst>
          </p:cNvPr>
          <p:cNvSpPr>
            <a:spLocks noGrp="1"/>
          </p:cNvSpPr>
          <p:nvPr>
            <p:ph idx="1"/>
          </p:nvPr>
        </p:nvSpPr>
        <p:spPr>
          <a:xfrm>
            <a:off x="677334" y="2160590"/>
            <a:ext cx="8596668" cy="4087810"/>
          </a:xfrm>
        </p:spPr>
        <p:txBody>
          <a:bodyPr>
            <a:noAutofit/>
          </a:bodyPr>
          <a:lstStyle/>
          <a:p>
            <a:pPr>
              <a:lnSpc>
                <a:spcPct val="150000"/>
              </a:lnSpc>
              <a:buFont typeface="Wingdings" panose="05000000000000000000" pitchFamily="2" charset="2"/>
              <a:buChar char="q"/>
            </a:pPr>
            <a:r>
              <a:rPr lang="en-IN" b="1"/>
              <a:t>STEP1</a:t>
            </a:r>
            <a:r>
              <a:rPr lang="en-IN"/>
              <a:t>:FIND Pi/Wi</a:t>
            </a:r>
          </a:p>
          <a:p>
            <a:pPr>
              <a:lnSpc>
                <a:spcPct val="150000"/>
              </a:lnSpc>
              <a:buFont typeface="Wingdings" panose="05000000000000000000" pitchFamily="2" charset="2"/>
              <a:buChar char="q"/>
            </a:pPr>
            <a:r>
              <a:rPr lang="en-IN" b="1"/>
              <a:t>Step 2</a:t>
            </a:r>
            <a:r>
              <a:rPr lang="en-IN"/>
              <a:t>:arrange Pi/Wi In Decreasing Order And Profit And Values Should Also Be Arranged Respectively</a:t>
            </a:r>
          </a:p>
          <a:p>
            <a:pPr>
              <a:lnSpc>
                <a:spcPct val="150000"/>
              </a:lnSpc>
              <a:buFont typeface="Wingdings" panose="05000000000000000000" pitchFamily="2" charset="2"/>
              <a:buChar char="q"/>
            </a:pPr>
            <a:r>
              <a:rPr lang="en-IN" b="1"/>
              <a:t>Step 3</a:t>
            </a:r>
            <a:r>
              <a:rPr lang="en-IN"/>
              <a:t>: FIND  REMAINING WEIGHT AND CACULATE TOTAL PROFIT TILL REMAINING WEIGHT &lt;=WEIGHT OF THE OBJECT </a:t>
            </a:r>
          </a:p>
          <a:p>
            <a:pPr>
              <a:lnSpc>
                <a:spcPct val="150000"/>
              </a:lnSpc>
              <a:buFont typeface="Wingdings" panose="05000000000000000000" pitchFamily="2" charset="2"/>
              <a:buChar char="q"/>
            </a:pPr>
            <a:r>
              <a:rPr lang="en-IN" b="1"/>
              <a:t>STEP 4</a:t>
            </a:r>
            <a:r>
              <a:rPr lang="en-IN"/>
              <a:t>: NOW TAKE THE WEIGHT REQUIRED FROM OBJECT AND PROFIT IS CALCULATED AS PROFIT=PROFIT+(REMWEIGHT/OBJECT Weight)*(pi OF THAT OBJECT)  </a:t>
            </a:r>
          </a:p>
        </p:txBody>
      </p:sp>
      <p:pic>
        <p:nvPicPr>
          <p:cNvPr id="4" name="Picture 3">
            <a:extLst>
              <a:ext uri="{FF2B5EF4-FFF2-40B4-BE49-F238E27FC236}">
                <a16:creationId xmlns:a16="http://schemas.microsoft.com/office/drawing/2014/main" id="{79390134-D841-DAE5-A967-75D5458F8119}"/>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380755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75E2-ABA3-4B47-B374-DEA620939492}"/>
              </a:ext>
            </a:extLst>
          </p:cNvPr>
          <p:cNvSpPr>
            <a:spLocks noGrp="1"/>
          </p:cNvSpPr>
          <p:nvPr>
            <p:ph type="title"/>
          </p:nvPr>
        </p:nvSpPr>
        <p:spPr/>
        <p:txBody>
          <a:bodyPr/>
          <a:lstStyle/>
          <a:p>
            <a:r>
              <a:rPr lang="en-IN"/>
              <a:t>CODE FOR SORTING OF PI/WI</a:t>
            </a:r>
          </a:p>
        </p:txBody>
      </p:sp>
      <p:pic>
        <p:nvPicPr>
          <p:cNvPr id="6" name="Content Placeholder 5">
            <a:extLst>
              <a:ext uri="{FF2B5EF4-FFF2-40B4-BE49-F238E27FC236}">
                <a16:creationId xmlns:a16="http://schemas.microsoft.com/office/drawing/2014/main" id="{6C7EC62E-1A5F-523B-CEB1-BB0E8AA47A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2069" y="1471448"/>
            <a:ext cx="4656083" cy="4570577"/>
          </a:xfrm>
        </p:spPr>
      </p:pic>
      <p:pic>
        <p:nvPicPr>
          <p:cNvPr id="7" name="Picture 6">
            <a:extLst>
              <a:ext uri="{FF2B5EF4-FFF2-40B4-BE49-F238E27FC236}">
                <a16:creationId xmlns:a16="http://schemas.microsoft.com/office/drawing/2014/main" id="{DC3D80BD-7080-4A68-9FFF-5F07E4BBB7A9}"/>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49535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F40D-0AEC-17F8-6FAE-CA65F092ADED}"/>
              </a:ext>
            </a:extLst>
          </p:cNvPr>
          <p:cNvSpPr>
            <a:spLocks noGrp="1"/>
          </p:cNvSpPr>
          <p:nvPr>
            <p:ph type="title"/>
          </p:nvPr>
        </p:nvSpPr>
        <p:spPr/>
        <p:txBody>
          <a:bodyPr/>
          <a:lstStyle/>
          <a:p>
            <a:r>
              <a:rPr lang="en-IN"/>
              <a:t>CODE FOR FINDING PROFIT AND ITEMS SELECTED</a:t>
            </a:r>
          </a:p>
        </p:txBody>
      </p:sp>
      <p:pic>
        <p:nvPicPr>
          <p:cNvPr id="5" name="Content Placeholder 4">
            <a:extLst>
              <a:ext uri="{FF2B5EF4-FFF2-40B4-BE49-F238E27FC236}">
                <a16:creationId xmlns:a16="http://schemas.microsoft.com/office/drawing/2014/main" id="{68F4611E-AA70-0F7D-2C5D-819CC9A87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71098"/>
            <a:ext cx="3979878" cy="3881437"/>
          </a:xfrm>
        </p:spPr>
      </p:pic>
      <p:pic>
        <p:nvPicPr>
          <p:cNvPr id="7" name="Picture 6">
            <a:extLst>
              <a:ext uri="{FF2B5EF4-FFF2-40B4-BE49-F238E27FC236}">
                <a16:creationId xmlns:a16="http://schemas.microsoft.com/office/drawing/2014/main" id="{125ADEE1-F292-EDDC-31FB-A831B2E9C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557" y="1534510"/>
            <a:ext cx="3934374" cy="4901501"/>
          </a:xfrm>
          <a:prstGeom prst="rect">
            <a:avLst/>
          </a:prstGeom>
        </p:spPr>
      </p:pic>
      <p:pic>
        <p:nvPicPr>
          <p:cNvPr id="8" name="Picture 7">
            <a:extLst>
              <a:ext uri="{FF2B5EF4-FFF2-40B4-BE49-F238E27FC236}">
                <a16:creationId xmlns:a16="http://schemas.microsoft.com/office/drawing/2014/main" id="{8A9D4D5A-A451-D7ED-4D46-10797837EBE1}"/>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13572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FB68-285F-3A46-EECA-A013106D174C}"/>
              </a:ext>
            </a:extLst>
          </p:cNvPr>
          <p:cNvSpPr>
            <a:spLocks noGrp="1"/>
          </p:cNvSpPr>
          <p:nvPr>
            <p:ph type="title"/>
          </p:nvPr>
        </p:nvSpPr>
        <p:spPr/>
        <p:txBody>
          <a:bodyPr/>
          <a:lstStyle/>
          <a:p>
            <a:r>
              <a:rPr lang="en-IN"/>
              <a:t>REAL LIFE APPLICATION OF KNAPSACK PROBLEM</a:t>
            </a:r>
          </a:p>
        </p:txBody>
      </p:sp>
      <p:sp>
        <p:nvSpPr>
          <p:cNvPr id="3" name="Content Placeholder 2">
            <a:extLst>
              <a:ext uri="{FF2B5EF4-FFF2-40B4-BE49-F238E27FC236}">
                <a16:creationId xmlns:a16="http://schemas.microsoft.com/office/drawing/2014/main" id="{DAD18C3C-B9AB-6E9D-EF6E-F56BF0E639DD}"/>
              </a:ext>
            </a:extLst>
          </p:cNvPr>
          <p:cNvSpPr>
            <a:spLocks noGrp="1"/>
          </p:cNvSpPr>
          <p:nvPr>
            <p:ph idx="1"/>
          </p:nvPr>
        </p:nvSpPr>
        <p:spPr>
          <a:xfrm>
            <a:off x="677334" y="2160590"/>
            <a:ext cx="8596668" cy="3084072"/>
          </a:xfrm>
        </p:spPr>
        <p:txBody>
          <a:bodyPr>
            <a:normAutofit/>
          </a:bodyPr>
          <a:lstStyle/>
          <a:p>
            <a:pPr>
              <a:lnSpc>
                <a:spcPct val="200000"/>
              </a:lnSpc>
            </a:pPr>
            <a:r>
              <a:rPr lang="en-IN"/>
              <a:t>RESOURCE MANAGEMENT IN SOFTWARE</a:t>
            </a:r>
          </a:p>
          <a:p>
            <a:pPr>
              <a:lnSpc>
                <a:spcPct val="200000"/>
              </a:lnSpc>
            </a:pPr>
            <a:r>
              <a:rPr lang="en-IN"/>
              <a:t>CONTRUCTION AND SCORING OF TEST </a:t>
            </a:r>
          </a:p>
          <a:p>
            <a:pPr>
              <a:lnSpc>
                <a:spcPct val="200000"/>
              </a:lnSpc>
            </a:pPr>
            <a:r>
              <a:rPr lang="en-IN"/>
              <a:t>SELECTION OF CAPITAL INVESTMENT</a:t>
            </a:r>
          </a:p>
          <a:p>
            <a:pPr>
              <a:lnSpc>
                <a:spcPct val="200000"/>
              </a:lnSpc>
            </a:pPr>
            <a:r>
              <a:rPr lang="en-IN"/>
              <a:t>OPTIMIZE POWER ALLOCATION TO ELECTRIC APPLAINCES</a:t>
            </a:r>
          </a:p>
          <a:p>
            <a:pPr>
              <a:lnSpc>
                <a:spcPct val="200000"/>
              </a:lnSpc>
            </a:pPr>
            <a:endParaRPr lang="en-IN"/>
          </a:p>
        </p:txBody>
      </p:sp>
      <p:pic>
        <p:nvPicPr>
          <p:cNvPr id="4" name="Picture 3">
            <a:extLst>
              <a:ext uri="{FF2B5EF4-FFF2-40B4-BE49-F238E27FC236}">
                <a16:creationId xmlns:a16="http://schemas.microsoft.com/office/drawing/2014/main" id="{755EE88C-0AA6-1C44-C4D8-BC29E21D3B37}"/>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193263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988" y="187883"/>
            <a:ext cx="741512" cy="776377"/>
          </a:xfrm>
          <a:prstGeom prst="rect">
            <a:avLst/>
          </a:prstGeom>
        </p:spPr>
      </p:pic>
      <p:pic>
        <p:nvPicPr>
          <p:cNvPr id="9" name="Picture 8">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
        <p:nvSpPr>
          <p:cNvPr id="3" name="Title 2"/>
          <p:cNvSpPr>
            <a:spLocks noGrp="1"/>
          </p:cNvSpPr>
          <p:nvPr>
            <p:ph type="ctrTitle"/>
          </p:nvPr>
        </p:nvSpPr>
        <p:spPr>
          <a:xfrm>
            <a:off x="-114469" y="1965622"/>
            <a:ext cx="7766936" cy="1646302"/>
          </a:xfrm>
        </p:spPr>
        <p:txBody>
          <a:bodyPr/>
          <a:lstStyle/>
          <a:p>
            <a:r>
              <a:rPr lang="en-US" dirty="0"/>
              <a:t>THANK YOU</a:t>
            </a:r>
            <a:endParaRPr lang="en-IN" dirty="0"/>
          </a:p>
        </p:txBody>
      </p:sp>
    </p:spTree>
    <p:extLst>
      <p:ext uri="{BB962C8B-B14F-4D97-AF65-F5344CB8AC3E}">
        <p14:creationId xmlns:p14="http://schemas.microsoft.com/office/powerpoint/2010/main" val="5162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8690" y="862202"/>
            <a:ext cx="7531240" cy="1303628"/>
          </a:xfrm>
        </p:spPr>
        <p:txBody>
          <a:bodyPr>
            <a:normAutofit fontScale="90000"/>
          </a:bodyPr>
          <a:lstStyle/>
          <a:p>
            <a:pPr algn="ctr"/>
            <a:r>
              <a:rPr lang="en-US" sz="2800" b="1" i="1" u="sng">
                <a:solidFill>
                  <a:schemeClr val="accent4"/>
                </a:solidFill>
              </a:rPr>
              <a:t>0/1 Knapsack Using Dynamic Programming</a:t>
            </a:r>
            <a:br>
              <a:rPr lang="en-US" sz="2800" b="1" i="1" u="sng" dirty="0"/>
            </a:br>
            <a:r>
              <a:rPr lang="en-US" sz="2800" b="1" i="1" u="sng">
                <a:solidFill>
                  <a:schemeClr val="accent4"/>
                </a:solidFill>
              </a:rPr>
              <a:t>And Fractional Knapsack Using Greedy Algorithm </a:t>
            </a:r>
            <a:endParaRPr lang="en-US" sz="2800" b="1" i="1" u="sng" dirty="0">
              <a:solidFill>
                <a:schemeClr val="accent4"/>
              </a:solidFill>
            </a:endParaRPr>
          </a:p>
        </p:txBody>
      </p:sp>
      <p:sp>
        <p:nvSpPr>
          <p:cNvPr id="6" name="Rectangle 5">
            <a:extLst>
              <a:ext uri="{FF2B5EF4-FFF2-40B4-BE49-F238E27FC236}">
                <a16:creationId xmlns:a16="http://schemas.microsoft.com/office/drawing/2014/main" id="{5F6E064C-603C-87ED-C38B-E6216E1969FC}"/>
              </a:ext>
            </a:extLst>
          </p:cNvPr>
          <p:cNvSpPr/>
          <p:nvPr/>
        </p:nvSpPr>
        <p:spPr>
          <a:xfrm>
            <a:off x="6456040" y="2639753"/>
            <a:ext cx="4046492" cy="1323439"/>
          </a:xfrm>
          <a:prstGeom prst="rect">
            <a:avLst/>
          </a:prstGeom>
          <a:noFill/>
        </p:spPr>
        <p:txBody>
          <a:bodyPr wrap="none" lIns="91440" tIns="45720" rIns="91440" bIns="45720">
            <a:spAutoFit/>
          </a:bodyPr>
          <a:lstStyle/>
          <a:p>
            <a:r>
              <a:rPr lang="en-US" sz="2000" b="1" i="1">
                <a:ln w="0"/>
                <a:effectLst>
                  <a:outerShdw blurRad="38100" dist="19050" dir="2700000" algn="tl" rotWithShape="0">
                    <a:schemeClr val="dk1">
                      <a:alpha val="40000"/>
                    </a:schemeClr>
                  </a:outerShdw>
                </a:effectLst>
              </a:rPr>
              <a:t>NAME-MANAV BHAVSAR</a:t>
            </a:r>
          </a:p>
          <a:p>
            <a:r>
              <a:rPr lang="en-US" sz="2000" b="1" i="1">
                <a:ln w="0"/>
                <a:effectLst>
                  <a:outerShdw blurRad="38100" dist="19050" dir="2700000" algn="tl" rotWithShape="0">
                    <a:schemeClr val="dk1">
                      <a:alpha val="40000"/>
                    </a:schemeClr>
                  </a:outerShdw>
                </a:effectLst>
              </a:rPr>
              <a:t>ROLL NO-5</a:t>
            </a:r>
          </a:p>
          <a:p>
            <a:r>
              <a:rPr lang="en-US" sz="2000" b="1" i="1">
                <a:ln w="0"/>
                <a:effectLst>
                  <a:outerShdw blurRad="38100" dist="19050" dir="2700000" algn="tl" rotWithShape="0">
                    <a:schemeClr val="dk1">
                      <a:alpha val="40000"/>
                    </a:schemeClr>
                  </a:outerShdw>
                </a:effectLst>
              </a:rPr>
              <a:t>ENROLL NO-2021002170110009</a:t>
            </a:r>
          </a:p>
          <a:p>
            <a:endParaRPr lang="en-US" sz="2000" b="1" i="1">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82084103-E665-26AD-4AB3-4DD8081945AD}"/>
              </a:ext>
            </a:extLst>
          </p:cNvPr>
          <p:cNvSpPr txBox="1"/>
          <p:nvPr/>
        </p:nvSpPr>
        <p:spPr>
          <a:xfrm>
            <a:off x="1208690" y="2639752"/>
            <a:ext cx="4352602" cy="1323439"/>
          </a:xfrm>
          <a:prstGeom prst="rect">
            <a:avLst/>
          </a:prstGeom>
          <a:noFill/>
        </p:spPr>
        <p:txBody>
          <a:bodyPr wrap="square">
            <a:spAutoFit/>
          </a:bodyPr>
          <a:lstStyle/>
          <a:p>
            <a:r>
              <a:rPr lang="en-US" sz="2000" b="1" i="1" dirty="0">
                <a:ln w="0"/>
                <a:effectLst>
                  <a:outerShdw blurRad="38100" dist="19050" dir="2700000" algn="tl" rotWithShape="0">
                    <a:schemeClr val="dk1">
                      <a:alpha val="40000"/>
                    </a:schemeClr>
                  </a:outerShdw>
                </a:effectLst>
              </a:rPr>
              <a:t>NAME-VRAJ PATEL</a:t>
            </a:r>
          </a:p>
          <a:p>
            <a:r>
              <a:rPr lang="en-US" sz="2000" b="1" i="1" dirty="0">
                <a:ln w="0"/>
                <a:effectLst>
                  <a:outerShdw blurRad="38100" dist="19050" dir="2700000" algn="tl" rotWithShape="0">
                    <a:schemeClr val="dk1">
                      <a:alpha val="40000"/>
                    </a:schemeClr>
                  </a:outerShdw>
                </a:effectLst>
              </a:rPr>
              <a:t>ROLL NO-10</a:t>
            </a:r>
          </a:p>
          <a:p>
            <a:r>
              <a:rPr lang="en-US" sz="2000" b="1" i="1" dirty="0">
                <a:ln w="0"/>
                <a:effectLst>
                  <a:outerShdw blurRad="38100" dist="19050" dir="2700000" algn="tl" rotWithShape="0">
                    <a:schemeClr val="dk1">
                      <a:alpha val="40000"/>
                    </a:schemeClr>
                  </a:outerShdw>
                </a:effectLst>
              </a:rPr>
              <a:t>ENROLL NO-2021002170110123</a:t>
            </a:r>
          </a:p>
          <a:p>
            <a:endParaRPr lang="en-US" sz="2000" b="1" i="1"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571BCF60-3722-9621-D883-B8019B727F06}"/>
              </a:ext>
            </a:extLst>
          </p:cNvPr>
          <p:cNvSpPr txBox="1"/>
          <p:nvPr/>
        </p:nvSpPr>
        <p:spPr>
          <a:xfrm>
            <a:off x="1208690" y="4437113"/>
            <a:ext cx="4352602" cy="1323439"/>
          </a:xfrm>
          <a:prstGeom prst="rect">
            <a:avLst/>
          </a:prstGeom>
          <a:noFill/>
        </p:spPr>
        <p:txBody>
          <a:bodyPr wrap="square">
            <a:spAutoFit/>
          </a:bodyPr>
          <a:lstStyle/>
          <a:p>
            <a:r>
              <a:rPr lang="en-US" sz="2000" b="1" i="1">
                <a:ln w="0"/>
                <a:effectLst>
                  <a:outerShdw blurRad="38100" dist="19050" dir="2700000" algn="tl" rotWithShape="0">
                    <a:schemeClr val="dk1">
                      <a:alpha val="40000"/>
                    </a:schemeClr>
                  </a:outerShdw>
                </a:effectLst>
              </a:rPr>
              <a:t>NAME-NILAY RADHANPURA</a:t>
            </a:r>
          </a:p>
          <a:p>
            <a:r>
              <a:rPr lang="en-US" sz="2000" b="1" i="1">
                <a:ln w="0"/>
                <a:effectLst>
                  <a:outerShdw blurRad="38100" dist="19050" dir="2700000" algn="tl" rotWithShape="0">
                    <a:schemeClr val="dk1">
                      <a:alpha val="40000"/>
                    </a:schemeClr>
                  </a:outerShdw>
                </a:effectLst>
              </a:rPr>
              <a:t>ROLL NO-12</a:t>
            </a:r>
          </a:p>
          <a:p>
            <a:r>
              <a:rPr lang="en-US" sz="2000" b="1" i="1">
                <a:ln w="0"/>
                <a:effectLst>
                  <a:outerShdw blurRad="38100" dist="19050" dir="2700000" algn="tl" rotWithShape="0">
                    <a:schemeClr val="dk1">
                      <a:alpha val="40000"/>
                    </a:schemeClr>
                  </a:outerShdw>
                </a:effectLst>
              </a:rPr>
              <a:t>ENROLL NO-2021002170110147</a:t>
            </a:r>
          </a:p>
          <a:p>
            <a:endParaRPr lang="en-US" sz="2000" b="1" i="1">
              <a:ln w="0"/>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A06A8698-FE1A-F9A7-6734-A620DD6DA459}"/>
              </a:ext>
            </a:extLst>
          </p:cNvPr>
          <p:cNvSpPr txBox="1"/>
          <p:nvPr/>
        </p:nvSpPr>
        <p:spPr>
          <a:xfrm>
            <a:off x="6456041" y="4437112"/>
            <a:ext cx="3906049" cy="1631216"/>
          </a:xfrm>
          <a:prstGeom prst="rect">
            <a:avLst/>
          </a:prstGeom>
          <a:noFill/>
        </p:spPr>
        <p:txBody>
          <a:bodyPr wrap="square">
            <a:spAutoFit/>
          </a:bodyPr>
          <a:lstStyle/>
          <a:p>
            <a:r>
              <a:rPr lang="en-US" sz="2000" b="1" i="1">
                <a:ln w="0"/>
                <a:effectLst>
                  <a:outerShdw blurRad="38100" dist="19050" dir="2700000" algn="tl" rotWithShape="0">
                    <a:schemeClr val="dk1">
                      <a:alpha val="40000"/>
                    </a:schemeClr>
                  </a:outerShdw>
                </a:effectLst>
              </a:rPr>
              <a:t>NAME-DIVYESH GURJAR</a:t>
            </a:r>
          </a:p>
          <a:p>
            <a:r>
              <a:rPr lang="en-US" sz="2000" b="1" i="1">
                <a:ln w="0"/>
                <a:effectLst>
                  <a:outerShdw blurRad="38100" dist="19050" dir="2700000" algn="tl" rotWithShape="0">
                    <a:schemeClr val="dk1">
                      <a:alpha val="40000"/>
                    </a:schemeClr>
                  </a:outerShdw>
                </a:effectLst>
              </a:rPr>
              <a:t>ROLL NO-17</a:t>
            </a:r>
          </a:p>
          <a:p>
            <a:r>
              <a:rPr lang="en-US" sz="2000" b="1" i="1">
                <a:ln w="0"/>
                <a:effectLst>
                  <a:outerShdw blurRad="38100" dist="19050" dir="2700000" algn="tl" rotWithShape="0">
                    <a:schemeClr val="dk1">
                      <a:alpha val="40000"/>
                    </a:schemeClr>
                  </a:outerShdw>
                </a:effectLst>
              </a:rPr>
              <a:t>ENROLL NO-2021002170110041</a:t>
            </a:r>
          </a:p>
          <a:p>
            <a:endParaRPr lang="en-US" sz="2000" b="1" i="1">
              <a:ln w="0"/>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988" y="187883"/>
            <a:ext cx="741512" cy="776377"/>
          </a:xfrm>
          <a:prstGeom prst="rect">
            <a:avLst/>
          </a:prstGeom>
        </p:spPr>
      </p:pic>
      <p:pic>
        <p:nvPicPr>
          <p:cNvPr id="9" name="Picture 8">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90552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988" y="187883"/>
            <a:ext cx="741512" cy="776377"/>
          </a:xfrm>
          <a:prstGeom prst="rect">
            <a:avLst/>
          </a:prstGeom>
        </p:spPr>
      </p:pic>
      <p:pic>
        <p:nvPicPr>
          <p:cNvPr id="9" name="Picture 8">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
        <p:nvSpPr>
          <p:cNvPr id="5" name="Title 4"/>
          <p:cNvSpPr>
            <a:spLocks noGrp="1"/>
          </p:cNvSpPr>
          <p:nvPr>
            <p:ph type="title"/>
          </p:nvPr>
        </p:nvSpPr>
        <p:spPr>
          <a:xfrm>
            <a:off x="2165656" y="344312"/>
            <a:ext cx="6000882" cy="1320800"/>
          </a:xfrm>
        </p:spPr>
        <p:txBody>
          <a:bodyPr>
            <a:normAutofit/>
          </a:bodyPr>
          <a:lstStyle/>
          <a:p>
            <a:r>
              <a:rPr lang="en-IN" sz="3300" b="1" u="sng">
                <a:effectLst>
                  <a:outerShdw blurRad="38100" dist="38100" dir="2700000" algn="tl">
                    <a:srgbClr val="000000">
                      <a:alpha val="43137"/>
                    </a:srgbClr>
                  </a:outerShdw>
                </a:effectLst>
              </a:rPr>
              <a:t>INTRODUCTION</a:t>
            </a:r>
            <a:endParaRPr lang="en-IN" sz="3300" b="1" u="sng" dirty="0">
              <a:effectLst>
                <a:outerShdw blurRad="38100" dist="38100" dir="2700000" algn="tl">
                  <a:srgbClr val="000000">
                    <a:alpha val="43137"/>
                  </a:srgbClr>
                </a:outerShdw>
              </a:effectLst>
            </a:endParaRPr>
          </a:p>
        </p:txBody>
      </p:sp>
      <p:sp>
        <p:nvSpPr>
          <p:cNvPr id="11" name="Content Placeholder 10"/>
          <p:cNvSpPr>
            <a:spLocks noGrp="1"/>
          </p:cNvSpPr>
          <p:nvPr>
            <p:ph idx="1"/>
          </p:nvPr>
        </p:nvSpPr>
        <p:spPr>
          <a:xfrm>
            <a:off x="628988" y="1917554"/>
            <a:ext cx="8624710" cy="4312354"/>
          </a:xfrm>
        </p:spPr>
        <p:txBody>
          <a:bodyPr>
            <a:noAutofit/>
          </a:bodyPr>
          <a:lstStyle/>
          <a:p>
            <a:pPr marL="0" indent="0">
              <a:buNone/>
            </a:pPr>
            <a:endParaRPr lang="en-US" sz="2000" b="1">
              <a:solidFill>
                <a:schemeClr val="tx1"/>
              </a:solidFill>
            </a:endParaRPr>
          </a:p>
          <a:p>
            <a:pPr>
              <a:buFont typeface="Wingdings" panose="05000000000000000000" pitchFamily="2" charset="2"/>
              <a:buChar char="q"/>
            </a:pPr>
            <a:r>
              <a:rPr lang="en-US" sz="2000"/>
              <a:t>The Objective Of The Knapsack Problem Is To Maximize The Sum Of The Profits Of The Items Selected In Knapsack With Sum Of Weight Less Than Or Equal To Knapsack’s Capacity</a:t>
            </a:r>
          </a:p>
          <a:p>
            <a:pPr marL="0" indent="0">
              <a:buNone/>
            </a:pPr>
            <a:endParaRPr lang="en-US" sz="2000"/>
          </a:p>
          <a:p>
            <a:pPr>
              <a:buFont typeface="Wingdings" panose="05000000000000000000" pitchFamily="2" charset="2"/>
              <a:buChar char="q"/>
            </a:pPr>
            <a:r>
              <a:rPr lang="en-US" sz="2000"/>
              <a:t>0/1 Knapsack Problem Means That The Items Are Either Completely Or No Items Are Filled In Knapsack</a:t>
            </a:r>
          </a:p>
          <a:p>
            <a:pPr>
              <a:buFont typeface="Wingdings" panose="05000000000000000000" pitchFamily="2" charset="2"/>
              <a:buChar char="q"/>
            </a:pPr>
            <a:endParaRPr lang="en-US" sz="2000"/>
          </a:p>
          <a:p>
            <a:pPr>
              <a:buFont typeface="Wingdings" panose="05000000000000000000" pitchFamily="2" charset="2"/>
              <a:buChar char="q"/>
            </a:pPr>
            <a:r>
              <a:rPr lang="en-US" sz="2000"/>
              <a:t>Fractional Knapsack Problem Means That Items Can Also Be Taken In Parts That Is Items Can Also Be Broken To Maximize The Profit</a:t>
            </a:r>
          </a:p>
          <a:p>
            <a:pPr marL="0" indent="0">
              <a:buNone/>
            </a:pPr>
            <a:endParaRPr lang="en-US" sz="2800"/>
          </a:p>
          <a:p>
            <a:pPr marL="0" indent="0">
              <a:buNone/>
            </a:pPr>
            <a:endParaRPr lang="en-US" sz="2800"/>
          </a:p>
          <a:p>
            <a:pPr marL="0" indent="0">
              <a:buNone/>
            </a:pPr>
            <a:endParaRPr lang="en-US" sz="2800" dirty="0"/>
          </a:p>
        </p:txBody>
      </p:sp>
    </p:spTree>
    <p:extLst>
      <p:ext uri="{BB962C8B-B14F-4D97-AF65-F5344CB8AC3E}">
        <p14:creationId xmlns:p14="http://schemas.microsoft.com/office/powerpoint/2010/main" val="138895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u="sng">
                <a:effectLst>
                  <a:outerShdw blurRad="38100" dist="38100" dir="2700000" algn="tl">
                    <a:srgbClr val="000000">
                      <a:alpha val="43137"/>
                    </a:srgbClr>
                  </a:outerShdw>
                </a:effectLst>
              </a:rPr>
              <a:t>0/1 KNAPSACK USING DYNAMIC PROGRAMMING</a:t>
            </a:r>
            <a:endParaRPr lang="en-IN" dirty="0"/>
          </a:p>
        </p:txBody>
      </p:sp>
      <p:sp>
        <p:nvSpPr>
          <p:cNvPr id="3" name="Content Placeholder 2"/>
          <p:cNvSpPr>
            <a:spLocks noGrp="1"/>
          </p:cNvSpPr>
          <p:nvPr>
            <p:ph idx="1"/>
          </p:nvPr>
        </p:nvSpPr>
        <p:spPr>
          <a:xfrm>
            <a:off x="677334" y="1930400"/>
            <a:ext cx="8080586" cy="4084320"/>
          </a:xfrm>
        </p:spPr>
        <p:txBody>
          <a:bodyPr>
            <a:normAutofit/>
          </a:bodyPr>
          <a:lstStyle/>
          <a:p>
            <a:r>
              <a:rPr lang="en-US" sz="2400" b="1"/>
              <a:t>IF THERE ARE N ITEMS WITH THE WEIGHTS W1,w2,w3..Wn And Values(profit) V1,v2,v3..Vn And Capacity W</a:t>
            </a:r>
          </a:p>
          <a:p>
            <a:r>
              <a:rPr lang="en-US" sz="2400" b="1"/>
              <a:t>We Have To Find Most Suitable Subset Of The Items That Fit Into The Knapsack And Gives Maximum Profit</a:t>
            </a:r>
          </a:p>
          <a:p>
            <a:r>
              <a:rPr lang="en-US" sz="2400" b="1"/>
              <a:t>Time Complexity 0(nw)</a:t>
            </a:r>
            <a:endParaRPr lang="en-IN" sz="2400" b="1"/>
          </a:p>
          <a:p>
            <a:pPr marL="0" indent="0">
              <a:buNone/>
            </a:pPr>
            <a:r>
              <a:rPr lang="en-IN" sz="2400" b="1"/>
              <a:t>    Where N-&gt;no Of Items W-&gt;capacity Of Knapsack</a:t>
            </a:r>
            <a:endParaRPr lang="en-US" sz="2400" b="1"/>
          </a:p>
        </p:txBody>
      </p:sp>
      <p:pic>
        <p:nvPicPr>
          <p:cNvPr id="4" name="Picture 3">
            <a:extLst>
              <a:ext uri="{FF2B5EF4-FFF2-40B4-BE49-F238E27FC236}">
                <a16:creationId xmlns:a16="http://schemas.microsoft.com/office/drawing/2014/main" id="{BDDF7896-5667-0B7B-5546-057B02DC259F}"/>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38508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3424" y="303048"/>
            <a:ext cx="7735847" cy="1105338"/>
          </a:xfrm>
        </p:spPr>
        <p:txBody>
          <a:bodyPr>
            <a:normAutofit fontScale="90000"/>
          </a:bodyPr>
          <a:lstStyle/>
          <a:p>
            <a:r>
              <a:rPr lang="en-US" u="sng"/>
              <a:t>RECURRENCE RELATIONS TO SOLVE THE PROBLEM(FORMULAS)</a:t>
            </a:r>
            <a:endParaRPr lang="en-IN" u="sng" dirty="0"/>
          </a:p>
        </p:txBody>
      </p:sp>
      <p:sp>
        <p:nvSpPr>
          <p:cNvPr id="8" name="Content Placeholder 7"/>
          <p:cNvSpPr>
            <a:spLocks noGrp="1"/>
          </p:cNvSpPr>
          <p:nvPr>
            <p:ph idx="1"/>
          </p:nvPr>
        </p:nvSpPr>
        <p:spPr>
          <a:xfrm>
            <a:off x="644752" y="1686210"/>
            <a:ext cx="8596668" cy="4120444"/>
          </a:xfrm>
        </p:spPr>
        <p:txBody>
          <a:bodyPr>
            <a:normAutofit/>
          </a:bodyPr>
          <a:lstStyle/>
          <a:p>
            <a:pPr>
              <a:lnSpc>
                <a:spcPct val="200000"/>
              </a:lnSpc>
            </a:pPr>
            <a:r>
              <a:rPr lang="en-US" sz="2400" b="1"/>
              <a:t>TABLE[i,j]=MAX(TABLE[i-1,j],Vi+TABLE[i-1,j-wi]) </a:t>
            </a:r>
            <a:r>
              <a:rPr lang="en-US" sz="2400"/>
              <a:t>IF j&gt;=wi</a:t>
            </a:r>
          </a:p>
          <a:p>
            <a:pPr>
              <a:lnSpc>
                <a:spcPct val="200000"/>
              </a:lnSpc>
            </a:pPr>
            <a:r>
              <a:rPr lang="en-US" sz="2400" b="1"/>
              <a:t>TABLE[i,j]=TABLE[i-1,j</a:t>
            </a:r>
            <a:r>
              <a:rPr lang="en-US" sz="2400"/>
              <a:t>] if j&lt;wi</a:t>
            </a:r>
          </a:p>
          <a:p>
            <a:pPr>
              <a:lnSpc>
                <a:spcPct val="200000"/>
              </a:lnSpc>
            </a:pPr>
            <a:r>
              <a:rPr lang="en-US" sz="2400" b="1"/>
              <a:t>TABLE[i,0]=TABLE[0,j]=0</a:t>
            </a:r>
            <a:r>
              <a:rPr lang="en-US" sz="2400"/>
              <a:t>  j&gt;=0,i&gt;=0</a:t>
            </a:r>
          </a:p>
          <a:p>
            <a:pPr marL="0" indent="0">
              <a:buNone/>
            </a:pPr>
            <a:endParaRPr lang="en-US" sz="2200" dirty="0"/>
          </a:p>
        </p:txBody>
      </p:sp>
      <p:pic>
        <p:nvPicPr>
          <p:cNvPr id="2" name="Picture 1">
            <a:extLst>
              <a:ext uri="{FF2B5EF4-FFF2-40B4-BE49-F238E27FC236}">
                <a16:creationId xmlns:a16="http://schemas.microsoft.com/office/drawing/2014/main" id="{3351AA05-3A19-3052-FA3D-C4D5E1C06809}"/>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363574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TRACING</a:t>
            </a:r>
            <a:endParaRPr lang="en-IN" u="sng" dirty="0"/>
          </a:p>
        </p:txBody>
      </p:sp>
      <p:sp>
        <p:nvSpPr>
          <p:cNvPr id="4" name="Content Placeholder 3"/>
          <p:cNvSpPr>
            <a:spLocks noGrp="1"/>
          </p:cNvSpPr>
          <p:nvPr>
            <p:ph idx="1"/>
          </p:nvPr>
        </p:nvSpPr>
        <p:spPr/>
        <p:txBody>
          <a:bodyPr>
            <a:normAutofit/>
          </a:bodyPr>
          <a:lstStyle/>
          <a:p>
            <a:r>
              <a:rPr lang="en-US" sz="2400" dirty="0"/>
              <a:t>(</a:t>
            </a:r>
            <a:r>
              <a:rPr lang="en-US" sz="2400" dirty="0" err="1"/>
              <a:t>w,V</a:t>
            </a:r>
            <a:r>
              <a:rPr lang="en-US" sz="2400" dirty="0"/>
              <a:t>)=(2,3) (3,4) (4,5) (5,6)</a:t>
            </a:r>
          </a:p>
          <a:p>
            <a:r>
              <a:rPr lang="en-US" sz="2400" dirty="0"/>
              <a:t>STEP 1: initially table t[0,j]=t[i,0]=0</a:t>
            </a:r>
          </a:p>
          <a:p>
            <a:pPr marL="0" indent="0">
              <a:buNone/>
            </a:pPr>
            <a:r>
              <a:rPr lang="en-IN" sz="2400" dirty="0"/>
              <a:t>    </a:t>
            </a:r>
          </a:p>
          <a:p>
            <a:pPr marL="0" indent="0">
              <a:buNone/>
            </a:pPr>
            <a:endParaRPr lang="en-IN" sz="2400" dirty="0"/>
          </a:p>
          <a:p>
            <a:pPr marL="0" indent="0">
              <a:buNone/>
            </a:pPr>
            <a:r>
              <a:rPr lang="en-IN" sz="2400" dirty="0"/>
              <a:t> </a:t>
            </a:r>
          </a:p>
          <a:p>
            <a:pPr marL="0" indent="0">
              <a:buNone/>
            </a:pPr>
            <a:endParaRPr lang="en-IN" sz="2400" dirty="0"/>
          </a:p>
        </p:txBody>
      </p:sp>
      <p:graphicFrame>
        <p:nvGraphicFramePr>
          <p:cNvPr id="6" name="Table 6">
            <a:extLst>
              <a:ext uri="{FF2B5EF4-FFF2-40B4-BE49-F238E27FC236}">
                <a16:creationId xmlns:a16="http://schemas.microsoft.com/office/drawing/2014/main" id="{2A359795-D7BE-6857-117D-77FDE27B3A6C}"/>
              </a:ext>
            </a:extLst>
          </p:cNvPr>
          <p:cNvGraphicFramePr>
            <a:graphicFrameLocks noGrp="1"/>
          </p:cNvGraphicFramePr>
          <p:nvPr>
            <p:extLst>
              <p:ext uri="{D42A27DB-BD31-4B8C-83A1-F6EECF244321}">
                <p14:modId xmlns:p14="http://schemas.microsoft.com/office/powerpoint/2010/main" val="1629816425"/>
              </p:ext>
            </p:extLst>
          </p:nvPr>
        </p:nvGraphicFramePr>
        <p:xfrm>
          <a:off x="2107218" y="3186575"/>
          <a:ext cx="4883244" cy="2180185"/>
        </p:xfrm>
        <a:graphic>
          <a:graphicData uri="http://schemas.openxmlformats.org/drawingml/2006/table">
            <a:tbl>
              <a:tblPr firstRow="1" bandRow="1">
                <a:tableStyleId>{073A0DAA-6AF3-43AB-8588-CEC1D06C72B9}</a:tableStyleId>
              </a:tblPr>
              <a:tblGrid>
                <a:gridCol w="813874">
                  <a:extLst>
                    <a:ext uri="{9D8B030D-6E8A-4147-A177-3AD203B41FA5}">
                      <a16:colId xmlns:a16="http://schemas.microsoft.com/office/drawing/2014/main" val="1908605701"/>
                    </a:ext>
                  </a:extLst>
                </a:gridCol>
                <a:gridCol w="813874">
                  <a:extLst>
                    <a:ext uri="{9D8B030D-6E8A-4147-A177-3AD203B41FA5}">
                      <a16:colId xmlns:a16="http://schemas.microsoft.com/office/drawing/2014/main" val="215038348"/>
                    </a:ext>
                  </a:extLst>
                </a:gridCol>
                <a:gridCol w="813874">
                  <a:extLst>
                    <a:ext uri="{9D8B030D-6E8A-4147-A177-3AD203B41FA5}">
                      <a16:colId xmlns:a16="http://schemas.microsoft.com/office/drawing/2014/main" val="3506696795"/>
                    </a:ext>
                  </a:extLst>
                </a:gridCol>
                <a:gridCol w="813874">
                  <a:extLst>
                    <a:ext uri="{9D8B030D-6E8A-4147-A177-3AD203B41FA5}">
                      <a16:colId xmlns:a16="http://schemas.microsoft.com/office/drawing/2014/main" val="1728911627"/>
                    </a:ext>
                  </a:extLst>
                </a:gridCol>
                <a:gridCol w="813874">
                  <a:extLst>
                    <a:ext uri="{9D8B030D-6E8A-4147-A177-3AD203B41FA5}">
                      <a16:colId xmlns:a16="http://schemas.microsoft.com/office/drawing/2014/main" val="1164588002"/>
                    </a:ext>
                  </a:extLst>
                </a:gridCol>
                <a:gridCol w="813874">
                  <a:extLst>
                    <a:ext uri="{9D8B030D-6E8A-4147-A177-3AD203B41FA5}">
                      <a16:colId xmlns:a16="http://schemas.microsoft.com/office/drawing/2014/main" val="3443624325"/>
                    </a:ext>
                  </a:extLst>
                </a:gridCol>
              </a:tblGrid>
              <a:tr h="436037">
                <a:tc>
                  <a:txBody>
                    <a:bodyPr/>
                    <a:lstStyle/>
                    <a:p>
                      <a:r>
                        <a:rPr lang="en-IN" dirty="0"/>
                        <a:t>0 </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63428405"/>
                  </a:ext>
                </a:extLst>
              </a:tr>
              <a:tr h="43603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6828606"/>
                  </a:ext>
                </a:extLst>
              </a:tr>
              <a:tr h="436037">
                <a:tc>
                  <a:txBody>
                    <a:bodyPr/>
                    <a:lstStyle/>
                    <a:p>
                      <a:r>
                        <a:rPr lang="en-IN" dirty="0"/>
                        <a:t>0</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77936890"/>
                  </a:ext>
                </a:extLst>
              </a:tr>
              <a:tr h="43603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85617226"/>
                  </a:ext>
                </a:extLst>
              </a:tr>
              <a:tr h="43603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90264203"/>
                  </a:ext>
                </a:extLst>
              </a:tr>
            </a:tbl>
          </a:graphicData>
        </a:graphic>
      </p:graphicFrame>
      <p:pic>
        <p:nvPicPr>
          <p:cNvPr id="3" name="Picture 2">
            <a:extLst>
              <a:ext uri="{FF2B5EF4-FFF2-40B4-BE49-F238E27FC236}">
                <a16:creationId xmlns:a16="http://schemas.microsoft.com/office/drawing/2014/main" id="{BC5790E3-A2BE-C679-022A-EC35CDF27EA8}"/>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195943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D8655-2493-6DF8-9189-AACC9921806B}"/>
              </a:ext>
            </a:extLst>
          </p:cNvPr>
          <p:cNvSpPr>
            <a:spLocks noGrp="1"/>
          </p:cNvSpPr>
          <p:nvPr>
            <p:ph idx="1"/>
          </p:nvPr>
        </p:nvSpPr>
        <p:spPr>
          <a:xfrm>
            <a:off x="677334" y="282011"/>
            <a:ext cx="8596668" cy="5947873"/>
          </a:xfrm>
        </p:spPr>
        <p:txBody>
          <a:bodyPr/>
          <a:lstStyle/>
          <a:p>
            <a:r>
              <a:rPr lang="en-IN" dirty="0"/>
              <a:t>t[1,1]</a:t>
            </a:r>
          </a:p>
          <a:p>
            <a:pPr marL="0" indent="0">
              <a:buNone/>
            </a:pPr>
            <a:r>
              <a:rPr lang="en-IN" dirty="0"/>
              <a:t>      I =1 , j=1 </a:t>
            </a:r>
            <a:r>
              <a:rPr lang="en-IN" dirty="0" err="1"/>
              <a:t>wi</a:t>
            </a:r>
            <a:r>
              <a:rPr lang="en-IN" dirty="0"/>
              <a:t> = w1 = 2 and V1 = 3 </a:t>
            </a:r>
          </a:p>
          <a:p>
            <a:pPr marL="0" indent="0">
              <a:buNone/>
            </a:pPr>
            <a:r>
              <a:rPr lang="en-IN" dirty="0"/>
              <a:t>	j &lt; </a:t>
            </a:r>
            <a:r>
              <a:rPr lang="en-IN" dirty="0" err="1"/>
              <a:t>wi</a:t>
            </a:r>
            <a:endParaRPr lang="en-IN" dirty="0"/>
          </a:p>
          <a:p>
            <a:pPr marL="0" indent="0">
              <a:buNone/>
            </a:pPr>
            <a:r>
              <a:rPr lang="en-IN" dirty="0"/>
              <a:t>	so t[1,1] = t[</a:t>
            </a:r>
            <a:r>
              <a:rPr lang="en-IN" dirty="0" err="1"/>
              <a:t>i</a:t>
            </a:r>
            <a:r>
              <a:rPr lang="en-IN" dirty="0"/>
              <a:t> -1 ,  j]</a:t>
            </a:r>
          </a:p>
          <a:p>
            <a:pPr marL="0" indent="0">
              <a:buNone/>
            </a:pPr>
            <a:r>
              <a:rPr lang="en-IN" dirty="0"/>
              <a:t>			= t[0,1] = 0</a:t>
            </a:r>
          </a:p>
          <a:p>
            <a:r>
              <a:rPr lang="en-IN" dirty="0"/>
              <a:t>	t[1,2]</a:t>
            </a:r>
          </a:p>
          <a:p>
            <a:pPr marL="0" indent="0">
              <a:buNone/>
            </a:pPr>
            <a:r>
              <a:rPr lang="en-IN" dirty="0"/>
              <a:t>	I = 1 , j = 2  </a:t>
            </a:r>
            <a:r>
              <a:rPr lang="en-IN" dirty="0" err="1"/>
              <a:t>wi</a:t>
            </a:r>
            <a:r>
              <a:rPr lang="en-IN" dirty="0"/>
              <a:t> = w1 = 2 and V1  = 3</a:t>
            </a:r>
          </a:p>
          <a:p>
            <a:pPr marL="0" indent="0">
              <a:buNone/>
            </a:pPr>
            <a:r>
              <a:rPr lang="en-IN" dirty="0"/>
              <a:t>	j &gt;= </a:t>
            </a:r>
            <a:r>
              <a:rPr lang="en-IN" dirty="0" err="1"/>
              <a:t>wi</a:t>
            </a:r>
            <a:endParaRPr lang="en-IN" dirty="0"/>
          </a:p>
          <a:p>
            <a:pPr marL="0" indent="0">
              <a:buNone/>
            </a:pPr>
            <a:r>
              <a:rPr lang="en-IN" dirty="0"/>
              <a:t>	2 &gt;= 2 </a:t>
            </a:r>
          </a:p>
          <a:p>
            <a:pPr marL="0" indent="0">
              <a:buNone/>
            </a:pPr>
            <a:r>
              <a:rPr lang="en-IN" dirty="0"/>
              <a:t>	t[ 1 , 2 ] = MAX(t[i-1,j] , Vi + t[i-1,j-wi])</a:t>
            </a:r>
          </a:p>
          <a:p>
            <a:pPr marL="0" indent="0">
              <a:buNone/>
            </a:pPr>
            <a:r>
              <a:rPr lang="en-IN" dirty="0"/>
              <a:t>			= Max(t[0,2] , 3 + t[0,0])</a:t>
            </a:r>
          </a:p>
          <a:p>
            <a:pPr marL="0" indent="0">
              <a:buNone/>
            </a:pPr>
            <a:r>
              <a:rPr lang="en-IN" dirty="0"/>
              <a:t>			= MAX(0,3)</a:t>
            </a:r>
          </a:p>
          <a:p>
            <a:pPr marL="0" indent="0">
              <a:buNone/>
            </a:pPr>
            <a:r>
              <a:rPr lang="en-IN" dirty="0"/>
              <a:t>			= 3 </a:t>
            </a:r>
          </a:p>
        </p:txBody>
      </p:sp>
      <p:graphicFrame>
        <p:nvGraphicFramePr>
          <p:cNvPr id="6" name="Table 5">
            <a:extLst>
              <a:ext uri="{FF2B5EF4-FFF2-40B4-BE49-F238E27FC236}">
                <a16:creationId xmlns:a16="http://schemas.microsoft.com/office/drawing/2014/main" id="{299AE2FF-B508-62E0-4D5E-5B8CD14FFB6C}"/>
              </a:ext>
            </a:extLst>
          </p:cNvPr>
          <p:cNvGraphicFramePr>
            <a:graphicFrameLocks noGrp="1"/>
          </p:cNvGraphicFramePr>
          <p:nvPr>
            <p:extLst>
              <p:ext uri="{D42A27DB-BD31-4B8C-83A1-F6EECF244321}">
                <p14:modId xmlns:p14="http://schemas.microsoft.com/office/powerpoint/2010/main" val="2698650490"/>
              </p:ext>
            </p:extLst>
          </p:nvPr>
        </p:nvGraphicFramePr>
        <p:xfrm>
          <a:off x="5574603" y="611024"/>
          <a:ext cx="3031014" cy="1830935"/>
        </p:xfrm>
        <a:graphic>
          <a:graphicData uri="http://schemas.openxmlformats.org/drawingml/2006/table">
            <a:tbl>
              <a:tblPr firstRow="1" bandRow="1">
                <a:tableStyleId>{073A0DAA-6AF3-43AB-8588-CEC1D06C72B9}</a:tableStyleId>
              </a:tblPr>
              <a:tblGrid>
                <a:gridCol w="505169">
                  <a:extLst>
                    <a:ext uri="{9D8B030D-6E8A-4147-A177-3AD203B41FA5}">
                      <a16:colId xmlns:a16="http://schemas.microsoft.com/office/drawing/2014/main" val="2611615724"/>
                    </a:ext>
                  </a:extLst>
                </a:gridCol>
                <a:gridCol w="505169">
                  <a:extLst>
                    <a:ext uri="{9D8B030D-6E8A-4147-A177-3AD203B41FA5}">
                      <a16:colId xmlns:a16="http://schemas.microsoft.com/office/drawing/2014/main" val="2576615331"/>
                    </a:ext>
                  </a:extLst>
                </a:gridCol>
                <a:gridCol w="505169">
                  <a:extLst>
                    <a:ext uri="{9D8B030D-6E8A-4147-A177-3AD203B41FA5}">
                      <a16:colId xmlns:a16="http://schemas.microsoft.com/office/drawing/2014/main" val="2234028961"/>
                    </a:ext>
                  </a:extLst>
                </a:gridCol>
                <a:gridCol w="505169">
                  <a:extLst>
                    <a:ext uri="{9D8B030D-6E8A-4147-A177-3AD203B41FA5}">
                      <a16:colId xmlns:a16="http://schemas.microsoft.com/office/drawing/2014/main" val="3449182515"/>
                    </a:ext>
                  </a:extLst>
                </a:gridCol>
                <a:gridCol w="505169">
                  <a:extLst>
                    <a:ext uri="{9D8B030D-6E8A-4147-A177-3AD203B41FA5}">
                      <a16:colId xmlns:a16="http://schemas.microsoft.com/office/drawing/2014/main" val="1446132149"/>
                    </a:ext>
                  </a:extLst>
                </a:gridCol>
                <a:gridCol w="505169">
                  <a:extLst>
                    <a:ext uri="{9D8B030D-6E8A-4147-A177-3AD203B41FA5}">
                      <a16:colId xmlns:a16="http://schemas.microsoft.com/office/drawing/2014/main" val="246178474"/>
                    </a:ext>
                  </a:extLst>
                </a:gridCol>
              </a:tblGrid>
              <a:tr h="366187">
                <a:tc>
                  <a:txBody>
                    <a:bodyPr/>
                    <a:lstStyle/>
                    <a:p>
                      <a:r>
                        <a:rPr lang="en-IN" dirty="0"/>
                        <a:t>0 </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10104375"/>
                  </a:ext>
                </a:extLst>
              </a:tr>
              <a:tr h="366187">
                <a:tc>
                  <a:txBody>
                    <a:bodyPr/>
                    <a:lstStyle/>
                    <a:p>
                      <a:r>
                        <a:rPr lang="en-IN" dirty="0"/>
                        <a:t>0</a:t>
                      </a:r>
                    </a:p>
                  </a:txBody>
                  <a:tcPr/>
                </a:tc>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2224414"/>
                  </a:ext>
                </a:extLst>
              </a:tr>
              <a:tr h="366187">
                <a:tc>
                  <a:txBody>
                    <a:bodyPr/>
                    <a:lstStyle/>
                    <a:p>
                      <a:r>
                        <a:rPr lang="en-IN" dirty="0"/>
                        <a:t>0</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30388142"/>
                  </a:ext>
                </a:extLst>
              </a:tr>
              <a:tr h="36618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687859818"/>
                  </a:ext>
                </a:extLst>
              </a:tr>
              <a:tr h="36618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96729"/>
                  </a:ext>
                </a:extLst>
              </a:tr>
            </a:tbl>
          </a:graphicData>
        </a:graphic>
      </p:graphicFrame>
      <p:graphicFrame>
        <p:nvGraphicFramePr>
          <p:cNvPr id="7" name="Table 6">
            <a:extLst>
              <a:ext uri="{FF2B5EF4-FFF2-40B4-BE49-F238E27FC236}">
                <a16:creationId xmlns:a16="http://schemas.microsoft.com/office/drawing/2014/main" id="{87E1A37E-CF53-B338-584A-6923E40196CC}"/>
              </a:ext>
            </a:extLst>
          </p:cNvPr>
          <p:cNvGraphicFramePr>
            <a:graphicFrameLocks noGrp="1"/>
          </p:cNvGraphicFramePr>
          <p:nvPr>
            <p:extLst>
              <p:ext uri="{D42A27DB-BD31-4B8C-83A1-F6EECF244321}">
                <p14:modId xmlns:p14="http://schemas.microsoft.com/office/powerpoint/2010/main" val="493242996"/>
              </p:ext>
            </p:extLst>
          </p:nvPr>
        </p:nvGraphicFramePr>
        <p:xfrm>
          <a:off x="5574602" y="3273039"/>
          <a:ext cx="3031014" cy="2180185"/>
        </p:xfrm>
        <a:graphic>
          <a:graphicData uri="http://schemas.openxmlformats.org/drawingml/2006/table">
            <a:tbl>
              <a:tblPr firstRow="1" bandRow="1">
                <a:tableStyleId>{073A0DAA-6AF3-43AB-8588-CEC1D06C72B9}</a:tableStyleId>
              </a:tblPr>
              <a:tblGrid>
                <a:gridCol w="505169">
                  <a:extLst>
                    <a:ext uri="{9D8B030D-6E8A-4147-A177-3AD203B41FA5}">
                      <a16:colId xmlns:a16="http://schemas.microsoft.com/office/drawing/2014/main" val="2611615724"/>
                    </a:ext>
                  </a:extLst>
                </a:gridCol>
                <a:gridCol w="505169">
                  <a:extLst>
                    <a:ext uri="{9D8B030D-6E8A-4147-A177-3AD203B41FA5}">
                      <a16:colId xmlns:a16="http://schemas.microsoft.com/office/drawing/2014/main" val="2576615331"/>
                    </a:ext>
                  </a:extLst>
                </a:gridCol>
                <a:gridCol w="505169">
                  <a:extLst>
                    <a:ext uri="{9D8B030D-6E8A-4147-A177-3AD203B41FA5}">
                      <a16:colId xmlns:a16="http://schemas.microsoft.com/office/drawing/2014/main" val="2234028961"/>
                    </a:ext>
                  </a:extLst>
                </a:gridCol>
                <a:gridCol w="505169">
                  <a:extLst>
                    <a:ext uri="{9D8B030D-6E8A-4147-A177-3AD203B41FA5}">
                      <a16:colId xmlns:a16="http://schemas.microsoft.com/office/drawing/2014/main" val="3449182515"/>
                    </a:ext>
                  </a:extLst>
                </a:gridCol>
                <a:gridCol w="505169">
                  <a:extLst>
                    <a:ext uri="{9D8B030D-6E8A-4147-A177-3AD203B41FA5}">
                      <a16:colId xmlns:a16="http://schemas.microsoft.com/office/drawing/2014/main" val="1446132149"/>
                    </a:ext>
                  </a:extLst>
                </a:gridCol>
                <a:gridCol w="505169">
                  <a:extLst>
                    <a:ext uri="{9D8B030D-6E8A-4147-A177-3AD203B41FA5}">
                      <a16:colId xmlns:a16="http://schemas.microsoft.com/office/drawing/2014/main" val="246178474"/>
                    </a:ext>
                  </a:extLst>
                </a:gridCol>
              </a:tblGrid>
              <a:tr h="436037">
                <a:tc>
                  <a:txBody>
                    <a:bodyPr/>
                    <a:lstStyle/>
                    <a:p>
                      <a:r>
                        <a:rPr lang="en-IN" dirty="0"/>
                        <a:t>0 </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10104375"/>
                  </a:ext>
                </a:extLst>
              </a:tr>
              <a:tr h="436037">
                <a:tc>
                  <a:txBody>
                    <a:bodyPr/>
                    <a:lstStyle/>
                    <a:p>
                      <a:r>
                        <a:rPr lang="en-IN" dirty="0"/>
                        <a:t>0</a:t>
                      </a:r>
                    </a:p>
                  </a:txBody>
                  <a:tcPr/>
                </a:tc>
                <a:tc>
                  <a:txBody>
                    <a:bodyPr/>
                    <a:lstStyle/>
                    <a:p>
                      <a:r>
                        <a:rPr lang="en-IN" dirty="0"/>
                        <a:t>0</a:t>
                      </a:r>
                    </a:p>
                  </a:txBody>
                  <a:tcPr/>
                </a:tc>
                <a:tc>
                  <a:txBody>
                    <a:bodyPr/>
                    <a:lstStyle/>
                    <a:p>
                      <a:r>
                        <a:rPr lang="en-IN" dirty="0"/>
                        <a:t>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2224414"/>
                  </a:ext>
                </a:extLst>
              </a:tr>
              <a:tr h="436037">
                <a:tc>
                  <a:txBody>
                    <a:bodyPr/>
                    <a:lstStyle/>
                    <a:p>
                      <a:r>
                        <a:rPr lang="en-IN" dirty="0"/>
                        <a:t>0</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30388142"/>
                  </a:ext>
                </a:extLst>
              </a:tr>
              <a:tr h="43603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687859818"/>
                  </a:ext>
                </a:extLst>
              </a:tr>
              <a:tr h="436037">
                <a:tc>
                  <a:txBody>
                    <a:bodyPr/>
                    <a:lstStyle/>
                    <a:p>
                      <a:r>
                        <a:rPr lang="en-IN" dirty="0"/>
                        <a:t>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96729"/>
                  </a:ext>
                </a:extLst>
              </a:tr>
            </a:tbl>
          </a:graphicData>
        </a:graphic>
      </p:graphicFrame>
      <p:pic>
        <p:nvPicPr>
          <p:cNvPr id="2" name="Picture 1">
            <a:extLst>
              <a:ext uri="{FF2B5EF4-FFF2-40B4-BE49-F238E27FC236}">
                <a16:creationId xmlns:a16="http://schemas.microsoft.com/office/drawing/2014/main" id="{D6ADEC83-A3EC-1E9D-1F36-89729B11C66E}"/>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261010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49A7B-C1AF-D288-76EE-E6DA82D4DADD}"/>
              </a:ext>
            </a:extLst>
          </p:cNvPr>
          <p:cNvSpPr>
            <a:spLocks noGrp="1"/>
          </p:cNvSpPr>
          <p:nvPr>
            <p:ph idx="1"/>
          </p:nvPr>
        </p:nvSpPr>
        <p:spPr>
          <a:xfrm>
            <a:off x="656313" y="170917"/>
            <a:ext cx="8596668" cy="5887538"/>
          </a:xfrm>
        </p:spPr>
        <p:txBody>
          <a:bodyPr/>
          <a:lstStyle/>
          <a:p>
            <a:r>
              <a:rPr lang="en-IN" dirty="0"/>
              <a:t>t[4,5]</a:t>
            </a:r>
          </a:p>
          <a:p>
            <a:pPr marL="0" indent="0">
              <a:buNone/>
            </a:pPr>
            <a:r>
              <a:rPr lang="en-IN" dirty="0"/>
              <a:t>	I = 4 ,j = 5 </a:t>
            </a:r>
            <a:r>
              <a:rPr lang="en-IN" dirty="0" err="1"/>
              <a:t>wi</a:t>
            </a:r>
            <a:r>
              <a:rPr lang="en-IN" dirty="0"/>
              <a:t> = w4 = 5 and Vi = 6</a:t>
            </a:r>
          </a:p>
          <a:p>
            <a:pPr marL="0" indent="0">
              <a:buNone/>
            </a:pPr>
            <a:r>
              <a:rPr lang="en-IN" dirty="0"/>
              <a:t>	j &gt;= </a:t>
            </a:r>
            <a:r>
              <a:rPr lang="en-IN" dirty="0" err="1"/>
              <a:t>wi</a:t>
            </a:r>
            <a:endParaRPr lang="en-IN" dirty="0"/>
          </a:p>
          <a:p>
            <a:pPr marL="0" indent="0">
              <a:buNone/>
            </a:pPr>
            <a:r>
              <a:rPr lang="en-IN" dirty="0"/>
              <a:t>	t[4 ,5] = Max(t[i-1,j] , Vi + t[i-1,j-wi])</a:t>
            </a:r>
          </a:p>
          <a:p>
            <a:pPr marL="0" indent="0">
              <a:buNone/>
            </a:pPr>
            <a:r>
              <a:rPr lang="en-IN" dirty="0"/>
              <a:t>		    = MAX(t[3,5] , 6 + t[3,0])</a:t>
            </a:r>
          </a:p>
          <a:p>
            <a:pPr marL="0" indent="0">
              <a:buNone/>
            </a:pPr>
            <a:r>
              <a:rPr lang="en-IN" dirty="0"/>
              <a:t>		    = MAX(7 , 6)</a:t>
            </a:r>
          </a:p>
          <a:p>
            <a:pPr marL="0" indent="0">
              <a:buNone/>
            </a:pPr>
            <a:r>
              <a:rPr lang="en-IN" dirty="0"/>
              <a:t>		    = 7 </a:t>
            </a:r>
          </a:p>
        </p:txBody>
      </p:sp>
      <p:graphicFrame>
        <p:nvGraphicFramePr>
          <p:cNvPr id="6" name="Table 5">
            <a:extLst>
              <a:ext uri="{FF2B5EF4-FFF2-40B4-BE49-F238E27FC236}">
                <a16:creationId xmlns:a16="http://schemas.microsoft.com/office/drawing/2014/main" id="{691FC2B0-2D7C-93D0-17D4-88443CF238AD}"/>
              </a:ext>
            </a:extLst>
          </p:cNvPr>
          <p:cNvGraphicFramePr>
            <a:graphicFrameLocks noGrp="1"/>
          </p:cNvGraphicFramePr>
          <p:nvPr>
            <p:extLst>
              <p:ext uri="{D42A27DB-BD31-4B8C-83A1-F6EECF244321}">
                <p14:modId xmlns:p14="http://schemas.microsoft.com/office/powerpoint/2010/main" val="2106998868"/>
              </p:ext>
            </p:extLst>
          </p:nvPr>
        </p:nvGraphicFramePr>
        <p:xfrm>
          <a:off x="2250289" y="3799839"/>
          <a:ext cx="4883244" cy="2228517"/>
        </p:xfrm>
        <a:graphic>
          <a:graphicData uri="http://schemas.openxmlformats.org/drawingml/2006/table">
            <a:tbl>
              <a:tblPr firstRow="1" bandRow="1">
                <a:tableStyleId>{073A0DAA-6AF3-43AB-8588-CEC1D06C72B9}</a:tableStyleId>
              </a:tblPr>
              <a:tblGrid>
                <a:gridCol w="813874">
                  <a:extLst>
                    <a:ext uri="{9D8B030D-6E8A-4147-A177-3AD203B41FA5}">
                      <a16:colId xmlns:a16="http://schemas.microsoft.com/office/drawing/2014/main" val="3269460772"/>
                    </a:ext>
                  </a:extLst>
                </a:gridCol>
                <a:gridCol w="813874">
                  <a:extLst>
                    <a:ext uri="{9D8B030D-6E8A-4147-A177-3AD203B41FA5}">
                      <a16:colId xmlns:a16="http://schemas.microsoft.com/office/drawing/2014/main" val="1316526133"/>
                    </a:ext>
                  </a:extLst>
                </a:gridCol>
                <a:gridCol w="813874">
                  <a:extLst>
                    <a:ext uri="{9D8B030D-6E8A-4147-A177-3AD203B41FA5}">
                      <a16:colId xmlns:a16="http://schemas.microsoft.com/office/drawing/2014/main" val="2946314033"/>
                    </a:ext>
                  </a:extLst>
                </a:gridCol>
                <a:gridCol w="813874">
                  <a:extLst>
                    <a:ext uri="{9D8B030D-6E8A-4147-A177-3AD203B41FA5}">
                      <a16:colId xmlns:a16="http://schemas.microsoft.com/office/drawing/2014/main" val="3513447404"/>
                    </a:ext>
                  </a:extLst>
                </a:gridCol>
                <a:gridCol w="813874">
                  <a:extLst>
                    <a:ext uri="{9D8B030D-6E8A-4147-A177-3AD203B41FA5}">
                      <a16:colId xmlns:a16="http://schemas.microsoft.com/office/drawing/2014/main" val="1474726836"/>
                    </a:ext>
                  </a:extLst>
                </a:gridCol>
                <a:gridCol w="813874">
                  <a:extLst>
                    <a:ext uri="{9D8B030D-6E8A-4147-A177-3AD203B41FA5}">
                      <a16:colId xmlns:a16="http://schemas.microsoft.com/office/drawing/2014/main" val="2958302557"/>
                    </a:ext>
                  </a:extLst>
                </a:gridCol>
              </a:tblGrid>
              <a:tr h="436037">
                <a:tc>
                  <a:txBody>
                    <a:bodyPr/>
                    <a:lstStyle/>
                    <a:p>
                      <a:r>
                        <a:rPr lang="en-IN" dirty="0"/>
                        <a:t>0 </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076454994"/>
                  </a:ext>
                </a:extLst>
              </a:tr>
              <a:tr h="436037">
                <a:tc>
                  <a:txBody>
                    <a:bodyPr/>
                    <a:lstStyle/>
                    <a:p>
                      <a:r>
                        <a:rPr lang="en-IN" dirty="0"/>
                        <a:t>0</a:t>
                      </a:r>
                    </a:p>
                  </a:txBody>
                  <a:tcPr/>
                </a:tc>
                <a:tc>
                  <a:txBody>
                    <a:bodyPr/>
                    <a:lstStyle/>
                    <a:p>
                      <a:r>
                        <a:rPr lang="en-IN" dirty="0"/>
                        <a:t>0</a:t>
                      </a:r>
                    </a:p>
                  </a:txBody>
                  <a:tcPr/>
                </a:tc>
                <a:tc>
                  <a:txBody>
                    <a:bodyPr/>
                    <a:lstStyle/>
                    <a:p>
                      <a:r>
                        <a:rPr lang="en-IN" dirty="0"/>
                        <a:t>3</a:t>
                      </a:r>
                    </a:p>
                  </a:txBody>
                  <a:tcPr/>
                </a:tc>
                <a:tc>
                  <a:txBody>
                    <a:bodyPr/>
                    <a:lstStyle/>
                    <a:p>
                      <a:r>
                        <a:rPr lang="en-IN" dirty="0"/>
                        <a:t>3</a:t>
                      </a:r>
                    </a:p>
                  </a:txBody>
                  <a:tcPr/>
                </a:tc>
                <a:tc>
                  <a:txBody>
                    <a:bodyPr/>
                    <a:lstStyle/>
                    <a:p>
                      <a:r>
                        <a:rPr lang="en-IN" dirty="0"/>
                        <a:t>3</a:t>
                      </a:r>
                    </a:p>
                  </a:txBody>
                  <a:tcPr/>
                </a:tc>
                <a:tc>
                  <a:txBody>
                    <a:bodyPr/>
                    <a:lstStyle/>
                    <a:p>
                      <a:r>
                        <a:rPr lang="en-IN" dirty="0"/>
                        <a:t>3</a:t>
                      </a:r>
                    </a:p>
                  </a:txBody>
                  <a:tcPr/>
                </a:tc>
                <a:extLst>
                  <a:ext uri="{0D108BD9-81ED-4DB2-BD59-A6C34878D82A}">
                    <a16:rowId xmlns:a16="http://schemas.microsoft.com/office/drawing/2014/main" val="2775912130"/>
                  </a:ext>
                </a:extLst>
              </a:tr>
              <a:tr h="436037">
                <a:tc>
                  <a:txBody>
                    <a:bodyPr/>
                    <a:lstStyle/>
                    <a:p>
                      <a:r>
                        <a:rPr lang="en-IN" dirty="0"/>
                        <a:t>0</a:t>
                      </a:r>
                    </a:p>
                  </a:txBody>
                  <a:tcPr/>
                </a:tc>
                <a:tc>
                  <a:txBody>
                    <a:bodyPr/>
                    <a:lstStyle/>
                    <a:p>
                      <a:r>
                        <a:rPr lang="en-IN" dirty="0"/>
                        <a:t>0 </a:t>
                      </a:r>
                    </a:p>
                  </a:txBody>
                  <a:tcPr/>
                </a:tc>
                <a:tc>
                  <a:txBody>
                    <a:bodyPr/>
                    <a:lstStyle/>
                    <a:p>
                      <a:r>
                        <a:rPr lang="en-IN" dirty="0"/>
                        <a:t>3</a:t>
                      </a:r>
                    </a:p>
                  </a:txBody>
                  <a:tcPr/>
                </a:tc>
                <a:tc>
                  <a:txBody>
                    <a:bodyPr/>
                    <a:lstStyle/>
                    <a:p>
                      <a:r>
                        <a:rPr lang="en-IN" dirty="0"/>
                        <a:t>4</a:t>
                      </a:r>
                    </a:p>
                  </a:txBody>
                  <a:tcPr/>
                </a:tc>
                <a:tc>
                  <a:txBody>
                    <a:bodyPr/>
                    <a:lstStyle/>
                    <a:p>
                      <a:r>
                        <a:rPr lang="en-IN" dirty="0"/>
                        <a:t>4</a:t>
                      </a:r>
                    </a:p>
                  </a:txBody>
                  <a:tcPr/>
                </a:tc>
                <a:tc>
                  <a:txBody>
                    <a:bodyPr/>
                    <a:lstStyle/>
                    <a:p>
                      <a:r>
                        <a:rPr lang="en-IN" dirty="0"/>
                        <a:t>7</a:t>
                      </a:r>
                    </a:p>
                  </a:txBody>
                  <a:tcPr/>
                </a:tc>
                <a:extLst>
                  <a:ext uri="{0D108BD9-81ED-4DB2-BD59-A6C34878D82A}">
                    <a16:rowId xmlns:a16="http://schemas.microsoft.com/office/drawing/2014/main" val="2382765981"/>
                  </a:ext>
                </a:extLst>
              </a:tr>
              <a:tr h="484369">
                <a:tc>
                  <a:txBody>
                    <a:bodyPr/>
                    <a:lstStyle/>
                    <a:p>
                      <a:r>
                        <a:rPr lang="en-IN" dirty="0"/>
                        <a:t>0</a:t>
                      </a:r>
                    </a:p>
                  </a:txBody>
                  <a:tcPr/>
                </a:tc>
                <a:tc>
                  <a:txBody>
                    <a:bodyPr/>
                    <a:lstStyle/>
                    <a:p>
                      <a:r>
                        <a:rPr lang="en-IN" dirty="0"/>
                        <a:t>0 </a:t>
                      </a:r>
                    </a:p>
                  </a:txBody>
                  <a:tcPr/>
                </a:tc>
                <a:tc>
                  <a:txBody>
                    <a:bodyPr/>
                    <a:lstStyle/>
                    <a:p>
                      <a:r>
                        <a:rPr lang="en-IN" dirty="0"/>
                        <a:t>3 </a:t>
                      </a:r>
                    </a:p>
                  </a:txBody>
                  <a:tcPr/>
                </a:tc>
                <a:tc>
                  <a:txBody>
                    <a:bodyPr/>
                    <a:lstStyle/>
                    <a:p>
                      <a:r>
                        <a:rPr lang="en-IN" dirty="0"/>
                        <a:t>4</a:t>
                      </a:r>
                    </a:p>
                  </a:txBody>
                  <a:tcPr/>
                </a:tc>
                <a:tc>
                  <a:txBody>
                    <a:bodyPr/>
                    <a:lstStyle/>
                    <a:p>
                      <a:r>
                        <a:rPr lang="en-IN" dirty="0"/>
                        <a:t>5</a:t>
                      </a:r>
                    </a:p>
                  </a:txBody>
                  <a:tcPr/>
                </a:tc>
                <a:tc>
                  <a:txBody>
                    <a:bodyPr/>
                    <a:lstStyle/>
                    <a:p>
                      <a:r>
                        <a:rPr lang="en-IN" dirty="0"/>
                        <a:t>7</a:t>
                      </a:r>
                    </a:p>
                  </a:txBody>
                  <a:tcPr/>
                </a:tc>
                <a:extLst>
                  <a:ext uri="{0D108BD9-81ED-4DB2-BD59-A6C34878D82A}">
                    <a16:rowId xmlns:a16="http://schemas.microsoft.com/office/drawing/2014/main" val="3347378741"/>
                  </a:ext>
                </a:extLst>
              </a:tr>
              <a:tr h="436037">
                <a:tc>
                  <a:txBody>
                    <a:bodyPr/>
                    <a:lstStyle/>
                    <a:p>
                      <a:r>
                        <a:rPr lang="en-IN" dirty="0"/>
                        <a:t>0</a:t>
                      </a:r>
                    </a:p>
                  </a:txBody>
                  <a:tcPr/>
                </a:tc>
                <a:tc>
                  <a:txBody>
                    <a:bodyPr/>
                    <a:lstStyle/>
                    <a:p>
                      <a:r>
                        <a:rPr lang="en-IN" dirty="0"/>
                        <a:t>0</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7</a:t>
                      </a:r>
                    </a:p>
                  </a:txBody>
                  <a:tcPr/>
                </a:tc>
                <a:extLst>
                  <a:ext uri="{0D108BD9-81ED-4DB2-BD59-A6C34878D82A}">
                    <a16:rowId xmlns:a16="http://schemas.microsoft.com/office/drawing/2014/main" val="3341649393"/>
                  </a:ext>
                </a:extLst>
              </a:tr>
            </a:tbl>
          </a:graphicData>
        </a:graphic>
      </p:graphicFrame>
      <p:graphicFrame>
        <p:nvGraphicFramePr>
          <p:cNvPr id="7" name="Table 7">
            <a:extLst>
              <a:ext uri="{FF2B5EF4-FFF2-40B4-BE49-F238E27FC236}">
                <a16:creationId xmlns:a16="http://schemas.microsoft.com/office/drawing/2014/main" id="{D6A76AAB-B0BC-567B-F467-1CBF54E98598}"/>
              </a:ext>
            </a:extLst>
          </p:cNvPr>
          <p:cNvGraphicFramePr>
            <a:graphicFrameLocks noGrp="1"/>
          </p:cNvGraphicFramePr>
          <p:nvPr>
            <p:extLst>
              <p:ext uri="{D42A27DB-BD31-4B8C-83A1-F6EECF244321}">
                <p14:modId xmlns:p14="http://schemas.microsoft.com/office/powerpoint/2010/main" val="893080307"/>
              </p:ext>
            </p:extLst>
          </p:nvPr>
        </p:nvGraphicFramePr>
        <p:xfrm>
          <a:off x="1624547" y="3799840"/>
          <a:ext cx="625742" cy="2204350"/>
        </p:xfrm>
        <a:graphic>
          <a:graphicData uri="http://schemas.openxmlformats.org/drawingml/2006/table">
            <a:tbl>
              <a:tblPr firstRow="1" bandRow="1">
                <a:tableStyleId>{5C22544A-7EE6-4342-B048-85BDC9FD1C3A}</a:tableStyleId>
              </a:tblPr>
              <a:tblGrid>
                <a:gridCol w="625742">
                  <a:extLst>
                    <a:ext uri="{9D8B030D-6E8A-4147-A177-3AD203B41FA5}">
                      <a16:colId xmlns:a16="http://schemas.microsoft.com/office/drawing/2014/main" val="1623234876"/>
                    </a:ext>
                  </a:extLst>
                </a:gridCol>
              </a:tblGrid>
              <a:tr h="440870">
                <a:tc>
                  <a:txBody>
                    <a:bodyPr/>
                    <a:lstStyle/>
                    <a:p>
                      <a:r>
                        <a:rPr lang="en-IN" dirty="0"/>
                        <a:t>0</a:t>
                      </a:r>
                    </a:p>
                  </a:txBody>
                  <a:tcPr/>
                </a:tc>
                <a:extLst>
                  <a:ext uri="{0D108BD9-81ED-4DB2-BD59-A6C34878D82A}">
                    <a16:rowId xmlns:a16="http://schemas.microsoft.com/office/drawing/2014/main" val="2706494393"/>
                  </a:ext>
                </a:extLst>
              </a:tr>
              <a:tr h="440870">
                <a:tc>
                  <a:txBody>
                    <a:bodyPr/>
                    <a:lstStyle/>
                    <a:p>
                      <a:r>
                        <a:rPr lang="en-IN" dirty="0"/>
                        <a:t>1</a:t>
                      </a:r>
                    </a:p>
                  </a:txBody>
                  <a:tcPr/>
                </a:tc>
                <a:extLst>
                  <a:ext uri="{0D108BD9-81ED-4DB2-BD59-A6C34878D82A}">
                    <a16:rowId xmlns:a16="http://schemas.microsoft.com/office/drawing/2014/main" val="288843227"/>
                  </a:ext>
                </a:extLst>
              </a:tr>
              <a:tr h="440870">
                <a:tc>
                  <a:txBody>
                    <a:bodyPr/>
                    <a:lstStyle/>
                    <a:p>
                      <a:r>
                        <a:rPr lang="en-IN" dirty="0"/>
                        <a:t>2</a:t>
                      </a:r>
                    </a:p>
                  </a:txBody>
                  <a:tcPr/>
                </a:tc>
                <a:extLst>
                  <a:ext uri="{0D108BD9-81ED-4DB2-BD59-A6C34878D82A}">
                    <a16:rowId xmlns:a16="http://schemas.microsoft.com/office/drawing/2014/main" val="1577859596"/>
                  </a:ext>
                </a:extLst>
              </a:tr>
              <a:tr h="440870">
                <a:tc>
                  <a:txBody>
                    <a:bodyPr/>
                    <a:lstStyle/>
                    <a:p>
                      <a:r>
                        <a:rPr lang="en-IN" dirty="0"/>
                        <a:t>3</a:t>
                      </a:r>
                    </a:p>
                  </a:txBody>
                  <a:tcPr/>
                </a:tc>
                <a:extLst>
                  <a:ext uri="{0D108BD9-81ED-4DB2-BD59-A6C34878D82A}">
                    <a16:rowId xmlns:a16="http://schemas.microsoft.com/office/drawing/2014/main" val="533224940"/>
                  </a:ext>
                </a:extLst>
              </a:tr>
              <a:tr h="440870">
                <a:tc>
                  <a:txBody>
                    <a:bodyPr/>
                    <a:lstStyle/>
                    <a:p>
                      <a:r>
                        <a:rPr lang="en-IN" dirty="0"/>
                        <a:t>4</a:t>
                      </a:r>
                    </a:p>
                  </a:txBody>
                  <a:tcPr/>
                </a:tc>
                <a:extLst>
                  <a:ext uri="{0D108BD9-81ED-4DB2-BD59-A6C34878D82A}">
                    <a16:rowId xmlns:a16="http://schemas.microsoft.com/office/drawing/2014/main" val="1834950610"/>
                  </a:ext>
                </a:extLst>
              </a:tr>
            </a:tbl>
          </a:graphicData>
        </a:graphic>
      </p:graphicFrame>
      <p:graphicFrame>
        <p:nvGraphicFramePr>
          <p:cNvPr id="8" name="Table 8">
            <a:extLst>
              <a:ext uri="{FF2B5EF4-FFF2-40B4-BE49-F238E27FC236}">
                <a16:creationId xmlns:a16="http://schemas.microsoft.com/office/drawing/2014/main" id="{4268DE87-92EC-7DE1-5279-E44B1E916873}"/>
              </a:ext>
            </a:extLst>
          </p:cNvPr>
          <p:cNvGraphicFramePr>
            <a:graphicFrameLocks noGrp="1"/>
          </p:cNvGraphicFramePr>
          <p:nvPr>
            <p:extLst>
              <p:ext uri="{D42A27DB-BD31-4B8C-83A1-F6EECF244321}">
                <p14:modId xmlns:p14="http://schemas.microsoft.com/office/powerpoint/2010/main" val="3043458300"/>
              </p:ext>
            </p:extLst>
          </p:nvPr>
        </p:nvGraphicFramePr>
        <p:xfrm>
          <a:off x="2250289" y="3431516"/>
          <a:ext cx="4883244" cy="370840"/>
        </p:xfrm>
        <a:graphic>
          <a:graphicData uri="http://schemas.openxmlformats.org/drawingml/2006/table">
            <a:tbl>
              <a:tblPr firstRow="1" bandRow="1">
                <a:tableStyleId>{5C22544A-7EE6-4342-B048-85BDC9FD1C3A}</a:tableStyleId>
              </a:tblPr>
              <a:tblGrid>
                <a:gridCol w="813874">
                  <a:extLst>
                    <a:ext uri="{9D8B030D-6E8A-4147-A177-3AD203B41FA5}">
                      <a16:colId xmlns:a16="http://schemas.microsoft.com/office/drawing/2014/main" val="2079719373"/>
                    </a:ext>
                  </a:extLst>
                </a:gridCol>
                <a:gridCol w="813874">
                  <a:extLst>
                    <a:ext uri="{9D8B030D-6E8A-4147-A177-3AD203B41FA5}">
                      <a16:colId xmlns:a16="http://schemas.microsoft.com/office/drawing/2014/main" val="2182894976"/>
                    </a:ext>
                  </a:extLst>
                </a:gridCol>
                <a:gridCol w="813874">
                  <a:extLst>
                    <a:ext uri="{9D8B030D-6E8A-4147-A177-3AD203B41FA5}">
                      <a16:colId xmlns:a16="http://schemas.microsoft.com/office/drawing/2014/main" val="2110250463"/>
                    </a:ext>
                  </a:extLst>
                </a:gridCol>
                <a:gridCol w="813874">
                  <a:extLst>
                    <a:ext uri="{9D8B030D-6E8A-4147-A177-3AD203B41FA5}">
                      <a16:colId xmlns:a16="http://schemas.microsoft.com/office/drawing/2014/main" val="3559495190"/>
                    </a:ext>
                  </a:extLst>
                </a:gridCol>
                <a:gridCol w="813874">
                  <a:extLst>
                    <a:ext uri="{9D8B030D-6E8A-4147-A177-3AD203B41FA5}">
                      <a16:colId xmlns:a16="http://schemas.microsoft.com/office/drawing/2014/main" val="2275943533"/>
                    </a:ext>
                  </a:extLst>
                </a:gridCol>
                <a:gridCol w="813874">
                  <a:extLst>
                    <a:ext uri="{9D8B030D-6E8A-4147-A177-3AD203B41FA5}">
                      <a16:colId xmlns:a16="http://schemas.microsoft.com/office/drawing/2014/main" val="1189176686"/>
                    </a:ext>
                  </a:extLst>
                </a:gridCol>
              </a:tblGrid>
              <a:tr h="37084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3204394533"/>
                  </a:ext>
                </a:extLst>
              </a:tr>
            </a:tbl>
          </a:graphicData>
        </a:graphic>
      </p:graphicFrame>
      <p:cxnSp>
        <p:nvCxnSpPr>
          <p:cNvPr id="10" name="Straight Arrow Connector 9">
            <a:extLst>
              <a:ext uri="{FF2B5EF4-FFF2-40B4-BE49-F238E27FC236}">
                <a16:creationId xmlns:a16="http://schemas.microsoft.com/office/drawing/2014/main" id="{2BF57E36-87FB-FFBF-A26F-2EABBD78B88D}"/>
              </a:ext>
            </a:extLst>
          </p:cNvPr>
          <p:cNvCxnSpPr/>
          <p:nvPr/>
        </p:nvCxnSpPr>
        <p:spPr>
          <a:xfrm>
            <a:off x="3520866" y="3114686"/>
            <a:ext cx="19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EB6B9D7-D5A3-8758-AB7D-7AB17AD21B48}"/>
              </a:ext>
            </a:extLst>
          </p:cNvPr>
          <p:cNvCxnSpPr/>
          <p:nvPr/>
        </p:nvCxnSpPr>
        <p:spPr>
          <a:xfrm>
            <a:off x="1448936" y="4054313"/>
            <a:ext cx="0" cy="1495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345A2A62-3784-1CAC-82C0-CE743FD6C1DB}"/>
              </a:ext>
            </a:extLst>
          </p:cNvPr>
          <p:cNvSpPr/>
          <p:nvPr/>
        </p:nvSpPr>
        <p:spPr>
          <a:xfrm>
            <a:off x="3766585" y="2739524"/>
            <a:ext cx="1414273"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CAPACITY , j</a:t>
            </a:r>
          </a:p>
        </p:txBody>
      </p:sp>
      <p:sp>
        <p:nvSpPr>
          <p:cNvPr id="14" name="TextBox 13">
            <a:extLst>
              <a:ext uri="{FF2B5EF4-FFF2-40B4-BE49-F238E27FC236}">
                <a16:creationId xmlns:a16="http://schemas.microsoft.com/office/drawing/2014/main" id="{F7DF0FCF-21C6-5DF2-B596-D394AD6E0D56}"/>
              </a:ext>
            </a:extLst>
          </p:cNvPr>
          <p:cNvSpPr txBox="1"/>
          <p:nvPr/>
        </p:nvSpPr>
        <p:spPr>
          <a:xfrm>
            <a:off x="252947" y="4617404"/>
            <a:ext cx="1371600" cy="369332"/>
          </a:xfrm>
          <a:prstGeom prst="rect">
            <a:avLst/>
          </a:prstGeom>
          <a:noFill/>
        </p:spPr>
        <p:txBody>
          <a:bodyPr wrap="square" rtlCol="0">
            <a:spAutoFit/>
          </a:bodyPr>
          <a:lstStyle/>
          <a:p>
            <a:r>
              <a:rPr lang="en-IN" dirty="0"/>
              <a:t>ITEMS , </a:t>
            </a:r>
            <a:r>
              <a:rPr lang="en-IN" dirty="0" err="1"/>
              <a:t>i</a:t>
            </a:r>
            <a:endParaRPr lang="en-IN" dirty="0"/>
          </a:p>
        </p:txBody>
      </p:sp>
      <p:pic>
        <p:nvPicPr>
          <p:cNvPr id="2" name="Picture 1">
            <a:extLst>
              <a:ext uri="{FF2B5EF4-FFF2-40B4-BE49-F238E27FC236}">
                <a16:creationId xmlns:a16="http://schemas.microsoft.com/office/drawing/2014/main" id="{7260F359-DD70-B0C8-AF41-23325FF05ACC}"/>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311590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20BF-279A-17E9-AD65-BA636822812A}"/>
              </a:ext>
            </a:extLst>
          </p:cNvPr>
          <p:cNvSpPr>
            <a:spLocks noGrp="1"/>
          </p:cNvSpPr>
          <p:nvPr>
            <p:ph type="title"/>
          </p:nvPr>
        </p:nvSpPr>
        <p:spPr>
          <a:xfrm>
            <a:off x="677334" y="609600"/>
            <a:ext cx="8596668" cy="723544"/>
          </a:xfrm>
        </p:spPr>
        <p:txBody>
          <a:bodyPr>
            <a:normAutofit fontScale="90000"/>
          </a:bodyPr>
          <a:lstStyle/>
          <a:p>
            <a:r>
              <a:rPr lang="en-IN" b="1"/>
              <a:t>Code For Implementing Recursion Relations</a:t>
            </a:r>
            <a:r>
              <a:rPr lang="en-IN"/>
              <a:t> </a:t>
            </a:r>
            <a:r>
              <a:rPr lang="en-IN" dirty="0"/>
              <a:t>	</a:t>
            </a:r>
          </a:p>
        </p:txBody>
      </p:sp>
      <p:pic>
        <p:nvPicPr>
          <p:cNvPr id="5" name="Content Placeholder 4">
            <a:extLst>
              <a:ext uri="{FF2B5EF4-FFF2-40B4-BE49-F238E27FC236}">
                <a16:creationId xmlns:a16="http://schemas.microsoft.com/office/drawing/2014/main" id="{E37C29F3-04FE-2E0F-0852-CCC5B9FDE447}"/>
              </a:ext>
            </a:extLst>
          </p:cNvPr>
          <p:cNvPicPr>
            <a:picLocks noGrp="1" noChangeAspect="1"/>
          </p:cNvPicPr>
          <p:nvPr>
            <p:ph idx="1"/>
          </p:nvPr>
        </p:nvPicPr>
        <p:blipFill>
          <a:blip r:embed="rId2"/>
          <a:stretch>
            <a:fillRect/>
          </a:stretch>
        </p:blipFill>
        <p:spPr>
          <a:xfrm>
            <a:off x="584073" y="1764709"/>
            <a:ext cx="4887007" cy="3801005"/>
          </a:xfrm>
        </p:spPr>
      </p:pic>
      <p:pic>
        <p:nvPicPr>
          <p:cNvPr id="3" name="Picture 2">
            <a:extLst>
              <a:ext uri="{FF2B5EF4-FFF2-40B4-BE49-F238E27FC236}">
                <a16:creationId xmlns:a16="http://schemas.microsoft.com/office/drawing/2014/main" id="{A1C128AB-58D8-9D86-2D1A-85EDF88FFAEA}"/>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739930" y="164800"/>
            <a:ext cx="3244319" cy="603849"/>
          </a:xfrm>
          <a:prstGeom prst="rect">
            <a:avLst/>
          </a:prstGeom>
        </p:spPr>
      </p:pic>
    </p:spTree>
    <p:extLst>
      <p:ext uri="{BB962C8B-B14F-4D97-AF65-F5344CB8AC3E}">
        <p14:creationId xmlns:p14="http://schemas.microsoft.com/office/powerpoint/2010/main" val="3652871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589</TotalTime>
  <Words>858</Words>
  <Application>Microsoft Office PowerPoint</Application>
  <PresentationFormat>Widescreen</PresentationFormat>
  <Paragraphs>200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PowerPoint Presentation</vt:lpstr>
      <vt:lpstr>0/1 Knapsack Using Dynamic Programming And Fractional Knapsack Using Greedy Algorithm </vt:lpstr>
      <vt:lpstr>INTRODUCTION</vt:lpstr>
      <vt:lpstr>0/1 KNAPSACK USING DYNAMIC PROGRAMMING</vt:lpstr>
      <vt:lpstr>RECURRENCE RELATIONS TO SOLVE THE PROBLEM(FORMULAS)</vt:lpstr>
      <vt:lpstr>TRACING</vt:lpstr>
      <vt:lpstr>PowerPoint Presentation</vt:lpstr>
      <vt:lpstr>PowerPoint Presentation</vt:lpstr>
      <vt:lpstr>Code For Implementing Recursion Relations  </vt:lpstr>
      <vt:lpstr>BACKTRACKING</vt:lpstr>
      <vt:lpstr>Code for implementing backtracking</vt:lpstr>
      <vt:lpstr>FRACTIONAL KNAPSACK USING GREEDY ALGORITHM</vt:lpstr>
      <vt:lpstr>CODE FOR SORTING OF PI/WI</vt:lpstr>
      <vt:lpstr>CODE FOR FINDING PROFIT AND ITEMS SELECTED</vt:lpstr>
      <vt:lpstr>REAL LIFE APPLICATION OF KNAPSACK PROBLEM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MANAV BHAVSAR</cp:lastModifiedBy>
  <cp:revision>17</cp:revision>
  <dcterms:created xsi:type="dcterms:W3CDTF">2022-08-27T01:18:12Z</dcterms:created>
  <dcterms:modified xsi:type="dcterms:W3CDTF">2022-09-17T03:42:26Z</dcterms:modified>
</cp:coreProperties>
</file>