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1" r:id="rId5"/>
    <p:sldId id="258" r:id="rId6"/>
    <p:sldId id="270" r:id="rId7"/>
    <p:sldId id="269" r:id="rId8"/>
    <p:sldId id="268" r:id="rId9"/>
    <p:sldId id="259" r:id="rId10"/>
    <p:sldId id="260" r:id="rId11"/>
    <p:sldId id="262" r:id="rId12"/>
    <p:sldId id="265" r:id="rId13"/>
    <p:sldId id="264" r:id="rId14"/>
    <p:sldId id="267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73"/>
        <p:guide orient="horz" pos="4292"/>
        <p:guide orient="horz" pos="890"/>
        <p:guide orient="horz" pos="164"/>
        <p:guide orient="horz" pos="1026"/>
        <p:guide orient="horz" pos="3884"/>
        <p:guide orient="horz" pos="4020"/>
        <p:guide pos="68"/>
        <p:guide pos="5692"/>
        <p:guide pos="158"/>
        <p:guide pos="5103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7DC1B-DC94-4AF8-B6DA-F8BF10B69FE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A5115-2D28-447E-BB81-69EF63FD1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99592" y="3717032"/>
            <a:ext cx="7128792" cy="187220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1000">
                <a:srgbClr val="FF0000"/>
              </a:gs>
              <a:gs pos="100000">
                <a:schemeClr val="accent1"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 userDrawn="1"/>
        </p:nvSpPr>
        <p:spPr>
          <a:xfrm>
            <a:off x="323528" y="692696"/>
            <a:ext cx="8208912" cy="24482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1000">
                <a:srgbClr val="FF0000"/>
              </a:gs>
              <a:gs pos="100000">
                <a:schemeClr val="accent1"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980728"/>
            <a:ext cx="7772400" cy="194421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544" y="4149080"/>
            <a:ext cx="6400800" cy="1008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5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9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881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8304" y="1412776"/>
            <a:ext cx="79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107504" y="260648"/>
            <a:ext cx="216024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99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24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13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7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97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59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14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3117" y="3175"/>
            <a:ext cx="9144000" cy="6858000"/>
          </a:xfrm>
          <a:prstGeom prst="rect">
            <a:avLst/>
          </a:prstGeom>
          <a:gradFill flip="none" rotWithShape="1">
            <a:gsLst>
              <a:gs pos="48000">
                <a:schemeClr val="bg1">
                  <a:lumMod val="100000"/>
                  <a:alpha val="90000"/>
                </a:schemeClr>
              </a:gs>
              <a:gs pos="5000">
                <a:schemeClr val="bg1"/>
              </a:gs>
              <a:gs pos="70000">
                <a:schemeClr val="bg1">
                  <a:alpha val="80000"/>
                </a:schemeClr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175" y="260350"/>
            <a:ext cx="7859838" cy="1152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78494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3149" y="6414798"/>
            <a:ext cx="4717995" cy="32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6096" y="6414051"/>
            <a:ext cx="792089" cy="32731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|  </a:t>
            </a:r>
            <a:fld id="{2A1EC4A3-0FB7-4861-A940-3C3494163F7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48464" y="0"/>
            <a:ext cx="408653" cy="68853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Users\msc09373\Desktop\premiumlogo\premiumlogo\onlinelogomaker-032622-1505-8214-2000-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6345376"/>
            <a:ext cx="216163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56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12900" indent="-2413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2775" indent="-147638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e90Tje7VS0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oomcar.com/" TargetMode="External"/><Relationship Id="rId4" Type="http://schemas.openxmlformats.org/officeDocument/2006/relationships/hyperlink" Target="https://docs.atlas.mongod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600" dirty="0" smtClean="0">
                <a:latin typeface="+mn-lt"/>
              </a:rPr>
              <a:t>Introducing you to</a:t>
            </a:r>
            <a:r>
              <a:rPr lang="en-IN" sz="1050" dirty="0"/>
              <a:t/>
            </a:r>
            <a:br>
              <a:rPr lang="en-IN" sz="1050" dirty="0"/>
            </a:br>
            <a:r>
              <a:rPr lang="en-IN" sz="1050" dirty="0" smtClean="0"/>
              <a:t/>
            </a:r>
            <a:br>
              <a:rPr lang="en-IN" sz="1050" dirty="0" smtClean="0"/>
            </a:br>
            <a:r>
              <a:rPr lang="en-IN" sz="6600" u="sng" dirty="0" smtClean="0"/>
              <a:t>RAPID CARS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3200" dirty="0" smtClean="0">
                <a:latin typeface="+mn-lt"/>
              </a:rPr>
              <a:t>Easy Book and Comfortable Ride</a:t>
            </a:r>
            <a:endParaRPr lang="en-IN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789040"/>
            <a:ext cx="7128792" cy="1728192"/>
          </a:xfrm>
        </p:spPr>
        <p:txBody>
          <a:bodyPr anchor="t">
            <a:normAutofit fontScale="47500" lnSpcReduction="20000"/>
          </a:bodyPr>
          <a:lstStyle/>
          <a:p>
            <a:pPr algn="l"/>
            <a:r>
              <a:rPr lang="en-IN" sz="7600" dirty="0" smtClean="0"/>
              <a:t>Made By:</a:t>
            </a:r>
            <a:endParaRPr lang="en-IN" sz="2400" dirty="0" smtClean="0"/>
          </a:p>
          <a:p>
            <a:r>
              <a:rPr lang="en-IN" sz="5000" dirty="0" err="1" smtClean="0"/>
              <a:t>Sayanish</a:t>
            </a:r>
            <a:r>
              <a:rPr lang="en-IN" sz="5000" dirty="0" smtClean="0"/>
              <a:t> Chakraborty</a:t>
            </a:r>
          </a:p>
          <a:p>
            <a:r>
              <a:rPr lang="en-IN" sz="5000" dirty="0" err="1" smtClean="0"/>
              <a:t>Divyesh</a:t>
            </a:r>
            <a:r>
              <a:rPr lang="en-IN" sz="5000" dirty="0" smtClean="0"/>
              <a:t> Patel</a:t>
            </a:r>
          </a:p>
          <a:p>
            <a:r>
              <a:rPr lang="en-IN" sz="5000" dirty="0" err="1" smtClean="0"/>
              <a:t>Bharg</a:t>
            </a:r>
            <a:r>
              <a:rPr lang="en-IN" sz="5000" dirty="0" smtClean="0"/>
              <a:t> Trivedi</a:t>
            </a:r>
            <a:endParaRPr lang="en-IN" sz="4500" dirty="0" smtClean="0"/>
          </a:p>
        </p:txBody>
      </p:sp>
    </p:spTree>
    <p:extLst>
      <p:ext uri="{BB962C8B-B14F-4D97-AF65-F5344CB8AC3E}">
        <p14:creationId xmlns:p14="http://schemas.microsoft.com/office/powerpoint/2010/main" val="2119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350"/>
            <a:ext cx="7859838" cy="1152426"/>
          </a:xfrm>
        </p:spPr>
        <p:txBody>
          <a:bodyPr/>
          <a:lstStyle/>
          <a:p>
            <a:r>
              <a:rPr lang="en-IN" sz="4800" dirty="0"/>
              <a:t>Design View of Website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772816"/>
            <a:ext cx="2108071" cy="4032448"/>
          </a:xfrm>
          <a:prstGeom prst="rect">
            <a:avLst/>
          </a:prstGeom>
        </p:spPr>
      </p:pic>
      <p:pic>
        <p:nvPicPr>
          <p:cNvPr id="1026" name="Picture 2" descr="C:\Users\Admin\Desktop\f11aa58d-eee5-4295-ade4-bcfcfb6a2af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1" y="1988840"/>
            <a:ext cx="6336703" cy="378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78" y="260350"/>
            <a:ext cx="7859838" cy="1152426"/>
          </a:xfrm>
        </p:spPr>
        <p:txBody>
          <a:bodyPr/>
          <a:lstStyle/>
          <a:p>
            <a:r>
              <a:rPr lang="en-IN" sz="4800" dirty="0" smtClean="0"/>
              <a:t>Benefits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31" y="1628800"/>
            <a:ext cx="7849493" cy="4525963"/>
          </a:xfrm>
        </p:spPr>
        <p:txBody>
          <a:bodyPr/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Automatic Fare </a:t>
            </a:r>
            <a:r>
              <a:rPr lang="en-IN" sz="2000" b="1" dirty="0" smtClean="0"/>
              <a:t>Calculation</a:t>
            </a:r>
          </a:p>
          <a:p>
            <a:pPr marL="676275" lvl="2" indent="-342900" algn="just">
              <a:buFont typeface="Courier New" panose="02070309020205020404" pitchFamily="49" charset="0"/>
              <a:buChar char="o"/>
            </a:pPr>
            <a:r>
              <a:rPr lang="en-IN" sz="1800" dirty="0" smtClean="0"/>
              <a:t>Based </a:t>
            </a:r>
            <a:r>
              <a:rPr lang="en-IN" sz="1800" dirty="0"/>
              <a:t>on the date, time, and vehicle type, the online car rental software program automatically calculates and provides the fare to customers.</a:t>
            </a:r>
            <a:endParaRPr lang="en-I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/>
              <a:t>Easy and Instant Booking </a:t>
            </a:r>
            <a:r>
              <a:rPr lang="en-IN" sz="2000" b="1" dirty="0" smtClean="0"/>
              <a:t>System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800" dirty="0" smtClean="0"/>
              <a:t>Given </a:t>
            </a:r>
            <a:r>
              <a:rPr lang="en-IN" sz="1800" dirty="0"/>
              <a:t>that most people book online, it is true that mobile technology enhances the booking and software experience for customers. As a result of implementing a car rental booking system, your potential customers will be able to book a car from any location and at any time.</a:t>
            </a:r>
            <a:endParaRPr lang="en-IN" sz="1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/>
              <a:t>Round the Clock </a:t>
            </a:r>
            <a:r>
              <a:rPr lang="en-IN" sz="2000" b="1" dirty="0" smtClean="0"/>
              <a:t>Availability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 smtClean="0"/>
              <a:t>One </a:t>
            </a:r>
            <a:r>
              <a:rPr lang="en-IN" sz="1600" dirty="0"/>
              <a:t>of the greatest benefits of </a:t>
            </a:r>
            <a:r>
              <a:rPr lang="en-IN" sz="1600" dirty="0" smtClean="0"/>
              <a:t>this </a:t>
            </a:r>
            <a:r>
              <a:rPr lang="en-IN" sz="1600" dirty="0"/>
              <a:t>system is its availability 24 hours a day, 7 days a week.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533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78" y="260350"/>
            <a:ext cx="7859838" cy="1152426"/>
          </a:xfrm>
        </p:spPr>
        <p:txBody>
          <a:bodyPr/>
          <a:lstStyle/>
          <a:p>
            <a:r>
              <a:rPr lang="en-IN" sz="4800" dirty="0"/>
              <a:t>Benefits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849493" cy="4525963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IN" sz="2200" b="1" dirty="0" smtClean="0"/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IN" sz="2200" b="1" dirty="0" smtClean="0"/>
              <a:t>Knowing </a:t>
            </a:r>
            <a:r>
              <a:rPr lang="en-IN" sz="2200" b="1" dirty="0"/>
              <a:t>Fleet </a:t>
            </a:r>
            <a:r>
              <a:rPr lang="en-IN" sz="2200" b="1" dirty="0" smtClean="0"/>
              <a:t>Status</a:t>
            </a:r>
          </a:p>
          <a:p>
            <a:pPr marL="676275" lvl="2" indent="-342900" algn="just">
              <a:buFont typeface="Courier New" panose="02070309020205020404" pitchFamily="49" charset="0"/>
              <a:buChar char="o"/>
            </a:pPr>
            <a:r>
              <a:rPr lang="en-IN" sz="1900" dirty="0" smtClean="0"/>
              <a:t>Helps </a:t>
            </a:r>
            <a:r>
              <a:rPr lang="en-IN" sz="1900" dirty="0"/>
              <a:t>car rental companies get fleet information such as bookings, agreements, and amazingly </a:t>
            </a:r>
            <a:r>
              <a:rPr lang="en-IN" sz="1900" dirty="0" smtClean="0"/>
              <a:t>more.</a:t>
            </a:r>
          </a:p>
          <a:p>
            <a:pPr marL="333375" lvl="2" indent="0" algn="just">
              <a:buNone/>
            </a:pPr>
            <a:endParaRPr lang="en-IN" sz="1800" dirty="0" smtClean="0"/>
          </a:p>
          <a:p>
            <a:pPr marL="333375" lvl="2" indent="0" algn="just">
              <a:buNone/>
            </a:pPr>
            <a:endParaRPr lang="en-IN" sz="1800" dirty="0"/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IN" sz="2200" b="1" dirty="0"/>
              <a:t>Manages Bookings and </a:t>
            </a:r>
            <a:r>
              <a:rPr lang="en-IN" sz="2200" b="1" dirty="0" smtClean="0"/>
              <a:t>Pricing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endParaRPr lang="en-IN" sz="2200" b="1" dirty="0" smtClean="0"/>
          </a:p>
          <a:p>
            <a:pPr marL="0" lvl="1" indent="0" algn="just">
              <a:buNone/>
            </a:pPr>
            <a:endParaRPr lang="en-IN" sz="2200" b="1" dirty="0"/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IN" sz="2200" b="1" dirty="0"/>
              <a:t>Vehicle </a:t>
            </a:r>
            <a:r>
              <a:rPr lang="en-IN" sz="2200" b="1" dirty="0" smtClean="0"/>
              <a:t>Management</a:t>
            </a:r>
          </a:p>
          <a:p>
            <a:pPr marL="676275" lvl="2" indent="-342900" algn="just">
              <a:buFont typeface="Courier New" panose="02070309020205020404" pitchFamily="49" charset="0"/>
              <a:buChar char="o"/>
            </a:pPr>
            <a:r>
              <a:rPr lang="en-IN" sz="1900" dirty="0" smtClean="0"/>
              <a:t>A </a:t>
            </a:r>
            <a:r>
              <a:rPr lang="en-IN" sz="1900" dirty="0"/>
              <a:t>complete Car Rental Software package includes detailed listing of car </a:t>
            </a:r>
            <a:r>
              <a:rPr lang="en-IN" sz="1900" dirty="0" smtClean="0"/>
              <a:t>information, </a:t>
            </a:r>
            <a:r>
              <a:rPr lang="en-IN" sz="1900" dirty="0"/>
              <a:t>their management, travel history information, and other features. </a:t>
            </a:r>
          </a:p>
          <a:p>
            <a:pPr marL="333375" lvl="2" indent="0" algn="just">
              <a:buNone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11780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78" y="260350"/>
            <a:ext cx="7859838" cy="1152426"/>
          </a:xfrm>
        </p:spPr>
        <p:txBody>
          <a:bodyPr/>
          <a:lstStyle/>
          <a:p>
            <a:r>
              <a:rPr lang="en-IN" sz="5200" dirty="0" smtClean="0"/>
              <a:t>Way Ahead…</a:t>
            </a:r>
            <a:endParaRPr lang="en-IN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7849493" cy="3949899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ü"/>
            </a:pPr>
            <a:r>
              <a:rPr lang="en-US" sz="2400" dirty="0"/>
              <a:t>The project can be extended with the support of Feedback System for more interactions and to provide more information, about their experiences on their trip with us, to customers.</a:t>
            </a: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400" dirty="0"/>
              <a:t>Further extensions involve integrating it with Web API and integrating Machine Learning recommendation models for suggesting best cars on the basis of customer feedbacks for review. </a:t>
            </a:r>
            <a:endParaRPr lang="en-IN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0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  </a:t>
            </a:r>
            <a:r>
              <a:rPr lang="en-US" sz="4800" dirty="0"/>
              <a:t>Reference / Bibliography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7849493" cy="482453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Following links and websites were referred during the development of this project: </a:t>
            </a:r>
            <a:endParaRPr lang="en-IN" sz="2400" dirty="0"/>
          </a:p>
          <a:p>
            <a:pPr marL="804863" lvl="1" indent="-347663" algn="just">
              <a:buFont typeface="Wingdings" panose="05000000000000000000" pitchFamily="2" charset="2"/>
              <a:buChar char="ü"/>
            </a:pPr>
            <a:r>
              <a:rPr lang="en-US" sz="2000" dirty="0"/>
              <a:t>“JavaScript Tutorial.” W3Schools Online Web Tutorials, 16 Jan 2022</a:t>
            </a:r>
            <a:r>
              <a:rPr lang="en-US" sz="1600" dirty="0"/>
              <a:t> </a:t>
            </a:r>
            <a:endParaRPr lang="en-US" sz="1600" dirty="0" smtClean="0"/>
          </a:p>
          <a:p>
            <a:pPr marL="1522413" lvl="1" indent="0" algn="just">
              <a:buNone/>
            </a:pPr>
            <a:r>
              <a:rPr lang="en-US" sz="2000" u="sng" dirty="0" smtClean="0">
                <a:hlinkClick r:id="rId2"/>
              </a:rPr>
              <a:t>https://www.w3schools.com/js/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pPr marL="804863" lvl="1" indent="-347663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Programming</a:t>
            </a:r>
            <a:r>
              <a:rPr lang="en-US" sz="2000" dirty="0"/>
              <a:t>. React JS - React Tutorial for Beginners. YouTube, 29 Jan </a:t>
            </a:r>
            <a:r>
              <a:rPr lang="en-US" sz="2000" dirty="0" smtClean="0"/>
              <a:t>2022</a:t>
            </a:r>
            <a:endParaRPr lang="en-IN" sz="2000" dirty="0"/>
          </a:p>
          <a:p>
            <a:pPr marL="1522413" lvl="1" indent="0" algn="just">
              <a:buNone/>
            </a:pPr>
            <a:r>
              <a:rPr lang="en-US" sz="2000" u="sng" dirty="0" smtClean="0">
                <a:hlinkClick r:id="rId3"/>
              </a:rPr>
              <a:t>https</a:t>
            </a:r>
            <a:r>
              <a:rPr lang="en-US" sz="2000" u="sng" dirty="0">
                <a:hlinkClick r:id="rId3"/>
              </a:rPr>
              <a:t>://www.youtube.com/watch?v=Ke90Tje7VS0</a:t>
            </a:r>
            <a:r>
              <a:rPr lang="en-US" sz="2000" dirty="0"/>
              <a:t>.</a:t>
            </a:r>
            <a:endParaRPr lang="en-IN" sz="2000" dirty="0"/>
          </a:p>
          <a:p>
            <a:pPr marL="804863" lvl="1" indent="-347663" algn="just">
              <a:buFont typeface="Wingdings" panose="05000000000000000000" pitchFamily="2" charset="2"/>
              <a:buChar char="ü"/>
            </a:pPr>
            <a:r>
              <a:rPr lang="en-US" sz="2000" dirty="0"/>
              <a:t>“What Is MongoDB Atlas? — MongoDB Atlas, 14 Feb </a:t>
            </a:r>
            <a:r>
              <a:rPr lang="en-US" sz="2000" dirty="0" smtClean="0"/>
              <a:t>2022</a:t>
            </a:r>
          </a:p>
          <a:p>
            <a:pPr marL="1535113" lvl="1" indent="0" algn="just">
              <a:buNone/>
            </a:pPr>
            <a:r>
              <a:rPr lang="en-US" sz="2000" u="sng" dirty="0" smtClean="0">
                <a:hlinkClick r:id="rId4"/>
              </a:rPr>
              <a:t>https</a:t>
            </a:r>
            <a:r>
              <a:rPr lang="en-US" sz="2000" u="sng" dirty="0">
                <a:hlinkClick r:id="rId4"/>
              </a:rPr>
              <a:t>://docs.atlas.mongodb.com/</a:t>
            </a:r>
            <a:r>
              <a:rPr lang="en-US" sz="2000" dirty="0"/>
              <a:t>.</a:t>
            </a:r>
            <a:endParaRPr lang="en-IN" sz="2000" dirty="0"/>
          </a:p>
          <a:p>
            <a:pPr marL="804863" lvl="1" indent="-347663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“</a:t>
            </a:r>
            <a:r>
              <a:rPr lang="en-US" sz="2000" dirty="0"/>
              <a:t>Self Drive Car Rentals | Rent a Car | Car Hire @ Zoomcar.” Zoomcar - India, 20 Jan </a:t>
            </a:r>
            <a:r>
              <a:rPr lang="en-US" sz="2000" dirty="0" smtClean="0"/>
              <a:t>2022</a:t>
            </a:r>
            <a:endParaRPr lang="en-IN" sz="2000" dirty="0"/>
          </a:p>
          <a:p>
            <a:pPr marL="1535113" lvl="1" indent="0" algn="just">
              <a:buNone/>
            </a:pPr>
            <a:r>
              <a:rPr lang="en-US" sz="2000" u="sng" dirty="0" smtClean="0">
                <a:hlinkClick r:id="rId5"/>
              </a:rPr>
              <a:t>https</a:t>
            </a:r>
            <a:r>
              <a:rPr lang="en-US" sz="2000" u="sng" dirty="0">
                <a:hlinkClick r:id="rId5"/>
              </a:rPr>
              <a:t>://www.zoomcar.com/</a:t>
            </a:r>
            <a:r>
              <a:rPr lang="en-US" sz="2000" dirty="0"/>
              <a:t>.</a:t>
            </a:r>
            <a:endParaRPr lang="en-IN" sz="2000" dirty="0"/>
          </a:p>
          <a:p>
            <a:pPr marL="801688" indent="-422275" algn="just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18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2132856"/>
            <a:ext cx="7632848" cy="237626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1000">
                <a:srgbClr val="FF0000"/>
              </a:gs>
              <a:gs pos="100000">
                <a:schemeClr val="accent1"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12876"/>
            <a:ext cx="73448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r>
              <a:rPr lang="en-IN" sz="5400" dirty="0" smtClean="0"/>
              <a:t>Trigger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7849493" cy="4824536"/>
          </a:xfrm>
        </p:spPr>
        <p:txBody>
          <a:bodyPr>
            <a:noAutofit/>
          </a:bodyPr>
          <a:lstStyle/>
          <a:p>
            <a:pPr marL="801688" indent="-422275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There are millions of people travelling across thousands of places in a single hour of a day for different purposes over long distances.</a:t>
            </a:r>
          </a:p>
          <a:p>
            <a:pPr marL="801688" indent="-422275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And in </a:t>
            </a:r>
            <a:r>
              <a:rPr lang="en-IN" sz="2000" dirty="0"/>
              <a:t>present system all booking </a:t>
            </a:r>
            <a:r>
              <a:rPr lang="en-IN" sz="2000" dirty="0" smtClean="0"/>
              <a:t>works are done </a:t>
            </a:r>
            <a:r>
              <a:rPr lang="en-IN" sz="2000" dirty="0"/>
              <a:t>manually and it </a:t>
            </a:r>
            <a:r>
              <a:rPr lang="en-IN" sz="2000" dirty="0" smtClean="0"/>
              <a:t>is </a:t>
            </a:r>
            <a:r>
              <a:rPr lang="en-IN" sz="2000" dirty="0"/>
              <a:t>very </a:t>
            </a:r>
            <a:r>
              <a:rPr lang="en-IN" sz="2000" dirty="0" smtClean="0"/>
              <a:t>difficult </a:t>
            </a:r>
            <a:r>
              <a:rPr lang="en-IN" sz="2000" dirty="0"/>
              <a:t>to maintain the information of booking </a:t>
            </a:r>
            <a:r>
              <a:rPr lang="en-IN" sz="2000" dirty="0" smtClean="0"/>
              <a:t>and also it makes difficult to find vehicle </a:t>
            </a:r>
            <a:r>
              <a:rPr lang="en-IN" sz="2000" dirty="0"/>
              <a:t>available for </a:t>
            </a:r>
            <a:r>
              <a:rPr lang="en-IN" sz="2000" dirty="0" smtClean="0"/>
              <a:t>booking.</a:t>
            </a:r>
          </a:p>
          <a:p>
            <a:pPr marL="801688" indent="-422275" algn="just">
              <a:buFont typeface="Wingdings" panose="05000000000000000000" pitchFamily="2" charset="2"/>
              <a:buChar char="Ø"/>
            </a:pPr>
            <a:r>
              <a:rPr lang="en-IN" sz="2000" b="1" dirty="0" smtClean="0"/>
              <a:t>Our RAPID CARS :-</a:t>
            </a:r>
          </a:p>
          <a:p>
            <a:pPr marL="1201738" lvl="1" indent="-422275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provides </a:t>
            </a:r>
            <a:r>
              <a:rPr lang="en-IN" sz="2000" dirty="0"/>
              <a:t>a complete solution to all your day-to-day car booking office running needs</a:t>
            </a:r>
            <a:r>
              <a:rPr lang="en-IN" sz="1600" dirty="0"/>
              <a:t>. </a:t>
            </a:r>
            <a:endParaRPr lang="en-IN" sz="1600" dirty="0" smtClean="0"/>
          </a:p>
          <a:p>
            <a:pPr marL="1201738" lvl="1" indent="-422275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Can book cars </a:t>
            </a:r>
            <a:r>
              <a:rPr lang="en-IN" sz="2000" dirty="0"/>
              <a:t>instantly </a:t>
            </a:r>
            <a:r>
              <a:rPr lang="en-IN" sz="2000" dirty="0" smtClean="0"/>
              <a:t>and with great ease from your nearest location.</a:t>
            </a:r>
          </a:p>
          <a:p>
            <a:pPr marL="1201738" lvl="1" indent="-422275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The User-Friendly environment and potential of running on any device, helps customer to choose their quality drive to their desire Destinations.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25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78" y="260648"/>
            <a:ext cx="7859838" cy="1152426"/>
          </a:xfrm>
        </p:spPr>
        <p:txBody>
          <a:bodyPr/>
          <a:lstStyle/>
          <a:p>
            <a:r>
              <a:rPr lang="en-US" sz="4800" dirty="0"/>
              <a:t>Tools/Technologies Used: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855365"/>
            <a:ext cx="4608513" cy="39498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u="dash" dirty="0" smtClean="0"/>
              <a:t>Tools</a:t>
            </a:r>
            <a:r>
              <a:rPr lang="en-US" b="1" u="dash" dirty="0"/>
              <a:t>:</a:t>
            </a:r>
            <a:endParaRPr lang="en-IN" b="1" u="sng" dirty="0"/>
          </a:p>
          <a:p>
            <a:pPr marL="803275" lvl="2">
              <a:buFont typeface="Wingdings" panose="05000000000000000000" pitchFamily="2" charset="2"/>
              <a:buChar char="ü"/>
            </a:pPr>
            <a:r>
              <a:rPr lang="en-US" sz="2400" dirty="0"/>
              <a:t>Visual Studio Code</a:t>
            </a:r>
            <a:endParaRPr lang="en-IN" sz="2400" dirty="0"/>
          </a:p>
          <a:p>
            <a:pPr marL="803275" lvl="2">
              <a:buFont typeface="Wingdings" panose="05000000000000000000" pitchFamily="2" charset="2"/>
              <a:buChar char="ü"/>
            </a:pPr>
            <a:r>
              <a:rPr lang="en-US" sz="2400" dirty="0"/>
              <a:t>Post man</a:t>
            </a:r>
            <a:endParaRPr lang="en-IN" sz="2400" dirty="0"/>
          </a:p>
          <a:p>
            <a:pPr marL="803275" lvl="2">
              <a:buFont typeface="Wingdings" panose="05000000000000000000" pitchFamily="2" charset="2"/>
              <a:buChar char="ü"/>
            </a:pPr>
            <a:r>
              <a:rPr lang="en-US" sz="2400" dirty="0"/>
              <a:t>Git and </a:t>
            </a:r>
            <a:r>
              <a:rPr lang="en-US" sz="2400" dirty="0" smtClean="0"/>
              <a:t>GitHub</a:t>
            </a:r>
          </a:p>
          <a:p>
            <a:pPr marL="641350" lvl="2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u="dash" dirty="0"/>
              <a:t>Platform: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Local development server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853208"/>
            <a:ext cx="3231976" cy="373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-1619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900" indent="-241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2775" indent="-1476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u="dash" dirty="0" smtClean="0"/>
              <a:t>Technologies: </a:t>
            </a:r>
            <a:endParaRPr lang="en-IN" sz="1800" dirty="0" smtClean="0"/>
          </a:p>
          <a:p>
            <a:pPr marL="804863" lvl="1" indent="-279400">
              <a:buFont typeface="Wingdings" panose="05000000000000000000" pitchFamily="2" charset="2"/>
              <a:buChar char="ü"/>
            </a:pPr>
            <a:r>
              <a:rPr lang="en-US" dirty="0" smtClean="0"/>
              <a:t>React</a:t>
            </a:r>
            <a:endParaRPr lang="en-IN" sz="1400" dirty="0" smtClean="0"/>
          </a:p>
          <a:p>
            <a:pPr marL="804863" lvl="1" indent="-279400">
              <a:buFont typeface="Wingdings" panose="05000000000000000000" pitchFamily="2" charset="2"/>
              <a:buChar char="ü"/>
            </a:pPr>
            <a:r>
              <a:rPr lang="en-US" dirty="0" smtClean="0"/>
              <a:t>Node.js</a:t>
            </a:r>
            <a:endParaRPr lang="en-IN" sz="1400" dirty="0" smtClean="0"/>
          </a:p>
          <a:p>
            <a:pPr marL="804863" lvl="1" indent="-279400">
              <a:buFont typeface="Wingdings" panose="05000000000000000000" pitchFamily="2" charset="2"/>
              <a:buChar char="ü"/>
            </a:pPr>
            <a:r>
              <a:rPr lang="en-US" dirty="0" smtClean="0"/>
              <a:t>MongoDB</a:t>
            </a:r>
            <a:endParaRPr lang="en-IN" sz="1400" dirty="0" smtClean="0"/>
          </a:p>
          <a:p>
            <a:pPr marL="804863" lvl="1" indent="-279400">
              <a:buFont typeface="Wingdings" panose="05000000000000000000" pitchFamily="2" charset="2"/>
              <a:buChar char="ü"/>
            </a:pPr>
            <a:r>
              <a:rPr lang="en-US" dirty="0" smtClean="0"/>
              <a:t>Bootstrap</a:t>
            </a:r>
            <a:endParaRPr lang="en-IN" sz="1400" dirty="0" smtClean="0"/>
          </a:p>
          <a:p>
            <a:pPr marL="804863" lvl="1" indent="-279400">
              <a:buFont typeface="Wingdings" panose="05000000000000000000" pitchFamily="2" charset="2"/>
              <a:buChar char="ü"/>
            </a:pPr>
            <a:r>
              <a:rPr lang="en-US" dirty="0" smtClean="0"/>
              <a:t>HTML </a:t>
            </a:r>
            <a:endParaRPr lang="en-IN" sz="1400" dirty="0" smtClean="0"/>
          </a:p>
          <a:p>
            <a:pPr marL="804863" lvl="1" indent="-279400">
              <a:buFont typeface="Wingdings" panose="05000000000000000000" pitchFamily="2" charset="2"/>
              <a:buChar char="ü"/>
            </a:pPr>
            <a:r>
              <a:rPr lang="en-US" dirty="0" smtClean="0"/>
              <a:t>CSS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3301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3" y="260350"/>
            <a:ext cx="8147249" cy="1152426"/>
          </a:xfrm>
        </p:spPr>
        <p:txBody>
          <a:bodyPr/>
          <a:lstStyle/>
          <a:p>
            <a:r>
              <a:rPr lang="en-IN" dirty="0" smtClean="0"/>
              <a:t>  </a:t>
            </a:r>
            <a:r>
              <a:rPr lang="en-IN" sz="5400" dirty="0" smtClean="0"/>
              <a:t>Flowchart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484783"/>
            <a:ext cx="7200799" cy="4752529"/>
          </a:xfrm>
        </p:spPr>
      </p:pic>
    </p:spTree>
    <p:extLst>
      <p:ext uri="{BB962C8B-B14F-4D97-AF65-F5344CB8AC3E}">
        <p14:creationId xmlns:p14="http://schemas.microsoft.com/office/powerpoint/2010/main" val="30725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350"/>
            <a:ext cx="7859838" cy="1152426"/>
          </a:xfrm>
        </p:spPr>
        <p:txBody>
          <a:bodyPr/>
          <a:lstStyle/>
          <a:p>
            <a:r>
              <a:rPr lang="en-IN" sz="4800" dirty="0" smtClean="0"/>
              <a:t>Main Functions for User</a:t>
            </a:r>
            <a:r>
              <a:rPr lang="en-IN" sz="4800" dirty="0" smtClean="0"/>
              <a:t>  </a:t>
            </a:r>
            <a:endParaRPr lang="en-IN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8931" y="1700808"/>
            <a:ext cx="7849493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 smtClean="0"/>
              <a:t>Sign up</a:t>
            </a:r>
            <a:endParaRPr lang="en-IN" sz="2400" b="1" dirty="0"/>
          </a:p>
          <a:p>
            <a:pPr marL="723900" indent="-273050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Parameters</a:t>
            </a:r>
            <a:r>
              <a:rPr lang="en-IN" sz="2000" dirty="0"/>
              <a:t>: user email, username, mobile no, password.</a:t>
            </a:r>
          </a:p>
          <a:p>
            <a:pPr marL="725488" indent="-274638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Description</a:t>
            </a:r>
            <a:r>
              <a:rPr lang="en-IN" sz="2000" dirty="0"/>
              <a:t>: </a:t>
            </a:r>
            <a:r>
              <a:rPr lang="en-IN" sz="2000" dirty="0" smtClean="0"/>
              <a:t>User </a:t>
            </a:r>
            <a:r>
              <a:rPr lang="en-IN" sz="2000" dirty="0"/>
              <a:t>data save in the </a:t>
            </a:r>
            <a:r>
              <a:rPr lang="en-IN" sz="2000" dirty="0" smtClean="0"/>
              <a:t>User Database</a:t>
            </a:r>
            <a:r>
              <a:rPr lang="en-IN" sz="20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 smtClean="0"/>
              <a:t>Login</a:t>
            </a:r>
            <a:endParaRPr lang="en-IN" sz="24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/>
              <a:t>Parameters: user email, password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Description</a:t>
            </a:r>
            <a:r>
              <a:rPr lang="en-IN" sz="2000" dirty="0"/>
              <a:t>: </a:t>
            </a:r>
            <a:r>
              <a:rPr lang="en-IN" sz="2000" dirty="0" smtClean="0"/>
              <a:t>User </a:t>
            </a:r>
            <a:r>
              <a:rPr lang="en-IN" sz="2000" dirty="0"/>
              <a:t>authenticated then logged in</a:t>
            </a:r>
            <a:r>
              <a:rPr lang="en-IN" sz="2000" dirty="0" smtClean="0"/>
              <a:t>.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/>
              <a:t>Sort and </a:t>
            </a:r>
            <a:r>
              <a:rPr lang="en-IN" sz="2400" b="1" dirty="0" smtClean="0"/>
              <a:t>Filter Car</a:t>
            </a:r>
            <a:endParaRPr lang="en-IN" sz="2000" b="1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Parameters</a:t>
            </a:r>
            <a:r>
              <a:rPr lang="en-IN" sz="2000" dirty="0"/>
              <a:t>: c</a:t>
            </a:r>
            <a:r>
              <a:rPr lang="en-IN" sz="2000" dirty="0" smtClean="0"/>
              <a:t>ar data</a:t>
            </a:r>
            <a:endParaRPr lang="en-IN" sz="20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/>
              <a:t>Description: </a:t>
            </a:r>
            <a:r>
              <a:rPr lang="en-IN" sz="2000" dirty="0" smtClean="0"/>
              <a:t>Cars </a:t>
            </a:r>
            <a:r>
              <a:rPr lang="en-IN" sz="2000" dirty="0"/>
              <a:t>are shown on the booking page according to user-selected choice.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7532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350"/>
            <a:ext cx="7859838" cy="1152426"/>
          </a:xfrm>
        </p:spPr>
        <p:txBody>
          <a:bodyPr/>
          <a:lstStyle/>
          <a:p>
            <a:r>
              <a:rPr lang="en-IN" sz="4800" dirty="0" smtClean="0"/>
              <a:t>Main Functions for User</a:t>
            </a:r>
            <a:r>
              <a:rPr lang="en-IN" sz="4800" dirty="0" smtClean="0"/>
              <a:t>  </a:t>
            </a:r>
            <a:endParaRPr lang="en-IN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8931" y="1700808"/>
            <a:ext cx="7849493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 smtClean="0"/>
              <a:t>Boking</a:t>
            </a:r>
            <a:endParaRPr lang="en-IN" sz="2400" b="1" dirty="0"/>
          </a:p>
          <a:p>
            <a:pPr marL="725488" indent="-274638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Parameters: </a:t>
            </a:r>
            <a:r>
              <a:rPr lang="en-IN" sz="2000" dirty="0"/>
              <a:t>location, date-time, user id, car id</a:t>
            </a:r>
          </a:p>
          <a:p>
            <a:pPr marL="725488" indent="-274638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Description</a:t>
            </a:r>
            <a:r>
              <a:rPr lang="en-IN" sz="2000" dirty="0"/>
              <a:t>: </a:t>
            </a:r>
            <a:r>
              <a:rPr lang="en-IN" sz="2000" dirty="0" smtClean="0"/>
              <a:t>User </a:t>
            </a:r>
            <a:r>
              <a:rPr lang="en-IN" sz="2000" dirty="0"/>
              <a:t>booked car will be shown on my booking </a:t>
            </a:r>
            <a:r>
              <a:rPr lang="en-IN" sz="2000" dirty="0" smtClean="0"/>
              <a:t>page with other </a:t>
            </a:r>
            <a:r>
              <a:rPr lang="en-IN" sz="2000" dirty="0"/>
              <a:t>details</a:t>
            </a:r>
            <a:r>
              <a:rPr lang="en-IN" sz="2000" dirty="0" smtClean="0"/>
              <a:t>.</a:t>
            </a:r>
            <a:endParaRPr lang="en-IN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 smtClean="0"/>
              <a:t>Cancel booking</a:t>
            </a:r>
            <a:endParaRPr lang="en-IN" sz="2400" b="1" dirty="0"/>
          </a:p>
          <a:p>
            <a:pPr marL="806450" algn="just">
              <a:buFont typeface="Courier New" panose="02070309020205020404" pitchFamily="49" charset="0"/>
              <a:buChar char="o"/>
            </a:pPr>
            <a:r>
              <a:rPr lang="en-IN" sz="2000" dirty="0"/>
              <a:t>Parameters: carid, booking id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Description</a:t>
            </a:r>
            <a:r>
              <a:rPr lang="en-IN" sz="2000" dirty="0"/>
              <a:t>: </a:t>
            </a:r>
            <a:r>
              <a:rPr lang="en-IN" sz="2000" dirty="0" smtClean="0"/>
              <a:t>User can </a:t>
            </a:r>
            <a:r>
              <a:rPr lang="en-IN" sz="2000" dirty="0"/>
              <a:t>cancel the </a:t>
            </a:r>
            <a:r>
              <a:rPr lang="en-IN" sz="2000" dirty="0" smtClean="0"/>
              <a:t>booking.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 smtClean="0"/>
              <a:t>Confirmation Email</a:t>
            </a:r>
            <a:endParaRPr lang="en-IN" sz="2000" b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 smtClean="0"/>
              <a:t>Parameters</a:t>
            </a:r>
            <a:r>
              <a:rPr lang="en-IN" sz="2000" dirty="0"/>
              <a:t>: </a:t>
            </a:r>
            <a:r>
              <a:rPr lang="en-IN" sz="2000" dirty="0" smtClean="0"/>
              <a:t>user </a:t>
            </a:r>
            <a:r>
              <a:rPr lang="en-IN" sz="2000" dirty="0"/>
              <a:t>email, car details, booking </a:t>
            </a:r>
            <a:r>
              <a:rPr lang="en-IN" sz="2000" dirty="0" smtClean="0"/>
              <a:t>details</a:t>
            </a:r>
            <a:endParaRPr lang="en-IN" sz="20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2000" dirty="0"/>
              <a:t>Description: </a:t>
            </a:r>
            <a:r>
              <a:rPr lang="en-IN" sz="2000" dirty="0" smtClean="0"/>
              <a:t>When </a:t>
            </a:r>
            <a:r>
              <a:rPr lang="en-IN" sz="2000" dirty="0"/>
              <a:t>user booked car  email will be send and when new </a:t>
            </a:r>
            <a:r>
              <a:rPr lang="en-IN" sz="2000" dirty="0" smtClean="0"/>
              <a:t>user </a:t>
            </a:r>
            <a:r>
              <a:rPr lang="en-IN" sz="2000" dirty="0"/>
              <a:t>has </a:t>
            </a:r>
            <a:r>
              <a:rPr lang="en-IN" sz="2000" dirty="0" smtClean="0"/>
              <a:t>register.</a:t>
            </a:r>
            <a:endParaRPr lang="en-IN" sz="20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2983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350"/>
            <a:ext cx="7859838" cy="1152426"/>
          </a:xfrm>
        </p:spPr>
        <p:txBody>
          <a:bodyPr/>
          <a:lstStyle/>
          <a:p>
            <a:r>
              <a:rPr lang="en-IN" sz="4800" dirty="0" smtClean="0"/>
              <a:t>Main Functions for Admin</a:t>
            </a:r>
            <a:r>
              <a:rPr lang="en-IN" sz="4800" dirty="0" smtClean="0"/>
              <a:t>  </a:t>
            </a:r>
            <a:endParaRPr lang="en-IN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8931" y="1783357"/>
            <a:ext cx="7849493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/>
              <a:t>Booking Completion</a:t>
            </a:r>
            <a:endParaRPr lang="en-IN" b="1" dirty="0"/>
          </a:p>
          <a:p>
            <a:pPr marL="723900" indent="-273050" algn="just">
              <a:buFont typeface="Courier New" panose="02070309020205020404" pitchFamily="49" charset="0"/>
              <a:buChar char="o"/>
            </a:pPr>
            <a:r>
              <a:rPr lang="en-IN" sz="2400" dirty="0" smtClean="0"/>
              <a:t>Parameters</a:t>
            </a:r>
            <a:r>
              <a:rPr lang="en-IN" sz="2400" dirty="0"/>
              <a:t>: </a:t>
            </a:r>
            <a:r>
              <a:rPr lang="en-IN" sz="2400" dirty="0" smtClean="0"/>
              <a:t>user </a:t>
            </a:r>
            <a:r>
              <a:rPr lang="en-IN" sz="2400" dirty="0"/>
              <a:t>id, car id, booking </a:t>
            </a:r>
            <a:r>
              <a:rPr lang="en-IN" sz="2400" dirty="0" smtClean="0"/>
              <a:t>id</a:t>
            </a:r>
            <a:endParaRPr lang="en-IN" sz="2400" dirty="0"/>
          </a:p>
          <a:p>
            <a:pPr marL="725488" indent="-274638" algn="just">
              <a:buFont typeface="Courier New" panose="02070309020205020404" pitchFamily="49" charset="0"/>
              <a:buChar char="o"/>
            </a:pPr>
            <a:r>
              <a:rPr lang="en-IN" sz="2400" dirty="0" smtClean="0"/>
              <a:t>Description: User is </a:t>
            </a:r>
            <a:r>
              <a:rPr lang="en-IN" sz="2400" dirty="0"/>
              <a:t>authenticated </a:t>
            </a:r>
            <a:r>
              <a:rPr lang="en-IN" sz="2400" dirty="0" smtClean="0"/>
              <a:t>and then </a:t>
            </a:r>
            <a:r>
              <a:rPr lang="en-IN" sz="2400" dirty="0"/>
              <a:t>logged in</a:t>
            </a:r>
            <a:r>
              <a:rPr lang="en-IN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 smtClean="0"/>
              <a:t>Add Car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 smtClean="0"/>
              <a:t>Parameters</a:t>
            </a:r>
            <a:r>
              <a:rPr lang="en-IN" dirty="0"/>
              <a:t>: </a:t>
            </a:r>
            <a:r>
              <a:rPr lang="en-IN" dirty="0" smtClean="0"/>
              <a:t>car data</a:t>
            </a:r>
            <a:endParaRPr lang="en-IN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dirty="0" smtClean="0"/>
              <a:t>Description</a:t>
            </a:r>
            <a:r>
              <a:rPr lang="en-IN" dirty="0"/>
              <a:t>: </a:t>
            </a:r>
            <a:r>
              <a:rPr lang="en-IN" dirty="0" smtClean="0"/>
              <a:t>Car Details gets added to the Car Database.</a:t>
            </a:r>
            <a:endParaRPr lang="en-IN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369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350"/>
            <a:ext cx="7859838" cy="1152426"/>
          </a:xfrm>
        </p:spPr>
        <p:txBody>
          <a:bodyPr/>
          <a:lstStyle/>
          <a:p>
            <a:r>
              <a:rPr lang="en-IN" sz="4800" dirty="0" smtClean="0"/>
              <a:t>Design View of Website  </a:t>
            </a:r>
            <a:endParaRPr lang="en-IN" sz="4800" dirty="0"/>
          </a:p>
        </p:txBody>
      </p:sp>
      <p:pic>
        <p:nvPicPr>
          <p:cNvPr id="3074" name="Picture 2" descr="C:\Users\Admin\Desktop\38bdad2a-569e-4595-9264-cee63af4b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99288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350"/>
            <a:ext cx="7859838" cy="1152426"/>
          </a:xfrm>
        </p:spPr>
        <p:txBody>
          <a:bodyPr/>
          <a:lstStyle/>
          <a:p>
            <a:r>
              <a:rPr lang="en-IN" sz="4800" dirty="0"/>
              <a:t>Design View of Website </a:t>
            </a:r>
            <a:endParaRPr lang="en-IN" sz="4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048986"/>
            <a:ext cx="1936750" cy="3684270"/>
          </a:xfrm>
          <a:prstGeom prst="rect">
            <a:avLst/>
          </a:prstGeom>
        </p:spPr>
      </p:pic>
      <p:pic>
        <p:nvPicPr>
          <p:cNvPr id="2050" name="Picture 2" descr="C:\Users\Admin\Desktop\c9a2028d-a953-4d6b-9a08-506fdd22102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0"/>
          <a:stretch/>
        </p:blipFill>
        <p:spPr bwMode="auto">
          <a:xfrm>
            <a:off x="179512" y="2204864"/>
            <a:ext cx="6696744" cy="349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owerpoint Templets">
      <a:dk1>
        <a:sysClr val="windowText" lastClr="000000"/>
      </a:dk1>
      <a:lt1>
        <a:sysClr val="window" lastClr="FFFFFF"/>
      </a:lt1>
      <a:dk2>
        <a:srgbClr val="C00000"/>
      </a:dk2>
      <a:lt2>
        <a:srgbClr val="148A1A"/>
      </a:lt2>
      <a:accent1>
        <a:srgbClr val="FF0000"/>
      </a:accent1>
      <a:accent2>
        <a:srgbClr val="FABE00"/>
      </a:accent2>
      <a:accent3>
        <a:srgbClr val="17365D"/>
      </a:accent3>
      <a:accent4>
        <a:srgbClr val="00DBF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 Templets">
      <a:majorFont>
        <a:latin typeface="Imprint MT Shadow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669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Introducing you to  RAPID CARS Easy Book and Comfortable Ride</vt:lpstr>
      <vt:lpstr>  Trigger</vt:lpstr>
      <vt:lpstr>Tools/Technologies Used:</vt:lpstr>
      <vt:lpstr>  Flowchart </vt:lpstr>
      <vt:lpstr>Main Functions for User  </vt:lpstr>
      <vt:lpstr>Main Functions for User  </vt:lpstr>
      <vt:lpstr>Main Functions for Admin  </vt:lpstr>
      <vt:lpstr>Design View of Website  </vt:lpstr>
      <vt:lpstr>Design View of Website </vt:lpstr>
      <vt:lpstr>Design View of Website </vt:lpstr>
      <vt:lpstr>Benefits</vt:lpstr>
      <vt:lpstr>Benefits</vt:lpstr>
      <vt:lpstr>Way Ahead…</vt:lpstr>
      <vt:lpstr>  Reference / Bibliography 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Chakraborty</dc:creator>
  <cp:lastModifiedBy>Admin</cp:lastModifiedBy>
  <cp:revision>66</cp:revision>
  <dcterms:created xsi:type="dcterms:W3CDTF">2022-03-26T09:19:09Z</dcterms:created>
  <dcterms:modified xsi:type="dcterms:W3CDTF">2022-04-06T16:17:29Z</dcterms:modified>
</cp:coreProperties>
</file>