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6" r:id="rId4"/>
    <p:sldId id="261" r:id="rId5"/>
    <p:sldId id="258" r:id="rId6"/>
    <p:sldId id="270" r:id="rId7"/>
    <p:sldId id="269" r:id="rId8"/>
    <p:sldId id="268" r:id="rId9"/>
    <p:sldId id="259" r:id="rId10"/>
    <p:sldId id="260" r:id="rId11"/>
    <p:sldId id="262" r:id="rId12"/>
    <p:sldId id="265" r:id="rId13"/>
    <p:sldId id="264" r:id="rId14"/>
    <p:sldId id="267"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
          <p15:clr>
            <a:srgbClr val="A4A3A4"/>
          </p15:clr>
        </p15:guide>
        <p15:guide id="2" orient="horz" pos="4292">
          <p15:clr>
            <a:srgbClr val="A4A3A4"/>
          </p15:clr>
        </p15:guide>
        <p15:guide id="3" orient="horz" pos="890">
          <p15:clr>
            <a:srgbClr val="A4A3A4"/>
          </p15:clr>
        </p15:guide>
        <p15:guide id="4" orient="horz" pos="164">
          <p15:clr>
            <a:srgbClr val="A4A3A4"/>
          </p15:clr>
        </p15:guide>
        <p15:guide id="5" orient="horz" pos="1026">
          <p15:clr>
            <a:srgbClr val="A4A3A4"/>
          </p15:clr>
        </p15:guide>
        <p15:guide id="6" orient="horz" pos="3884">
          <p15:clr>
            <a:srgbClr val="A4A3A4"/>
          </p15:clr>
        </p15:guide>
        <p15:guide id="7" orient="horz" pos="4020">
          <p15:clr>
            <a:srgbClr val="A4A3A4"/>
          </p15:clr>
        </p15:guide>
        <p15:guide id="8" pos="68">
          <p15:clr>
            <a:srgbClr val="A4A3A4"/>
          </p15:clr>
        </p15:guide>
        <p15:guide id="9" pos="5692">
          <p15:clr>
            <a:srgbClr val="A4A3A4"/>
          </p15:clr>
        </p15:guide>
        <p15:guide id="10" pos="158">
          <p15:clr>
            <a:srgbClr val="A4A3A4"/>
          </p15:clr>
        </p15:guide>
        <p15:guide id="11" pos="5103">
          <p15:clr>
            <a:srgbClr val="A4A3A4"/>
          </p15:clr>
        </p15:guide>
        <p15:guide id="12" pos="55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59" d="100"/>
          <a:sy n="59" d="100"/>
        </p:scale>
        <p:origin x="1500" y="56"/>
      </p:cViewPr>
      <p:guideLst>
        <p:guide orient="horz" pos="73"/>
        <p:guide orient="horz" pos="4292"/>
        <p:guide orient="horz" pos="890"/>
        <p:guide orient="horz" pos="164"/>
        <p:guide orient="horz" pos="1026"/>
        <p:guide orient="horz" pos="3884"/>
        <p:guide orient="horz" pos="4020"/>
        <p:guide pos="68"/>
        <p:guide pos="5692"/>
        <p:guide pos="158"/>
        <p:guide pos="5103"/>
        <p:guide pos="551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7DC1B-DC94-4AF8-B6DA-F8BF10B69FE2}" type="datetimeFigureOut">
              <a:rPr lang="en-IN" smtClean="0"/>
              <a:t>20-06-2022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A5115-2D28-447E-BB81-69EF63FD1398}" type="slidenum">
              <a:rPr lang="en-IN" smtClean="0"/>
              <a:t>‹#›</a:t>
            </a:fld>
            <a:endParaRPr lang="en-IN"/>
          </a:p>
        </p:txBody>
      </p:sp>
    </p:spTree>
    <p:extLst>
      <p:ext uri="{BB962C8B-B14F-4D97-AF65-F5344CB8AC3E}">
        <p14:creationId xmlns:p14="http://schemas.microsoft.com/office/powerpoint/2010/main" val="42215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899592" y="3717032"/>
            <a:ext cx="7128792" cy="1872208"/>
          </a:xfrm>
          <a:prstGeom prst="rect">
            <a:avLst/>
          </a:prstGeom>
          <a:gradFill flip="none" rotWithShape="1">
            <a:gsLst>
              <a:gs pos="0">
                <a:schemeClr val="accent1">
                  <a:alpha val="70000"/>
                </a:schemeClr>
              </a:gs>
              <a:gs pos="41000">
                <a:srgbClr val="FF0000"/>
              </a:gs>
              <a:gs pos="100000">
                <a:schemeClr val="accent1">
                  <a:alpha val="7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userDrawn="1"/>
        </p:nvSpPr>
        <p:spPr>
          <a:xfrm>
            <a:off x="323528" y="692696"/>
            <a:ext cx="8208912" cy="2448272"/>
          </a:xfrm>
          <a:prstGeom prst="rect">
            <a:avLst/>
          </a:prstGeom>
          <a:gradFill flip="none" rotWithShape="1">
            <a:gsLst>
              <a:gs pos="0">
                <a:schemeClr val="accent1">
                  <a:alpha val="70000"/>
                </a:schemeClr>
              </a:gs>
              <a:gs pos="41000">
                <a:srgbClr val="FF0000"/>
              </a:gs>
              <a:gs pos="100000">
                <a:schemeClr val="accent1">
                  <a:alpha val="7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544016" y="980728"/>
            <a:ext cx="7772400" cy="1944216"/>
          </a:xfrm>
        </p:spPr>
        <p:txBody>
          <a:bodyPr/>
          <a:lstStyle>
            <a:lvl1pPr algn="ctr">
              <a:defRPr>
                <a:solidFill>
                  <a:schemeClr val="bg1"/>
                </a:solidFill>
              </a:defRPr>
            </a:lvl1pPr>
          </a:lstStyle>
          <a:p>
            <a:r>
              <a:rPr lang="en-US" dirty="0"/>
              <a:t>Click to edit Master title style</a:t>
            </a:r>
            <a:endParaRPr lang="en-IN" dirty="0"/>
          </a:p>
        </p:txBody>
      </p:sp>
      <p:sp>
        <p:nvSpPr>
          <p:cNvPr id="3" name="Subtitle 2"/>
          <p:cNvSpPr>
            <a:spLocks noGrp="1"/>
          </p:cNvSpPr>
          <p:nvPr>
            <p:ph type="subTitle" idx="1"/>
          </p:nvPr>
        </p:nvSpPr>
        <p:spPr>
          <a:xfrm>
            <a:off x="1267544" y="4149080"/>
            <a:ext cx="6400800" cy="1008112"/>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spTree>
    <p:extLst>
      <p:ext uri="{BB962C8B-B14F-4D97-AF65-F5344CB8AC3E}">
        <p14:creationId xmlns:p14="http://schemas.microsoft.com/office/powerpoint/2010/main" val="357755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176069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304088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cxnSp>
        <p:nvCxnSpPr>
          <p:cNvPr id="7" name="Straight Connector 6"/>
          <p:cNvCxnSpPr/>
          <p:nvPr userDrawn="1"/>
        </p:nvCxnSpPr>
        <p:spPr>
          <a:xfrm>
            <a:off x="108304" y="1412776"/>
            <a:ext cx="799208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07504" y="260648"/>
            <a:ext cx="216024" cy="11521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764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396299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318124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89713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51779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113597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310659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r>
              <a:rPr lang="en-IN" dirty="0"/>
              <a:t>|  </a:t>
            </a:r>
            <a:fld id="{2A1EC4A3-0FB7-4861-A940-3C3494163F71}" type="slidenum">
              <a:rPr lang="en-IN" smtClean="0"/>
              <a:pPr/>
              <a:t>‹#›</a:t>
            </a:fld>
            <a:endParaRPr lang="en-IN" dirty="0"/>
          </a:p>
        </p:txBody>
      </p:sp>
    </p:spTree>
    <p:extLst>
      <p:ext uri="{BB962C8B-B14F-4D97-AF65-F5344CB8AC3E}">
        <p14:creationId xmlns:p14="http://schemas.microsoft.com/office/powerpoint/2010/main" val="339914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userDrawn="1"/>
        </p:nvSpPr>
        <p:spPr>
          <a:xfrm>
            <a:off x="13117" y="3175"/>
            <a:ext cx="9144000" cy="6858000"/>
          </a:xfrm>
          <a:prstGeom prst="rect">
            <a:avLst/>
          </a:prstGeom>
          <a:gradFill flip="none" rotWithShape="1">
            <a:gsLst>
              <a:gs pos="48000">
                <a:schemeClr val="bg1">
                  <a:lumMod val="100000"/>
                  <a:alpha val="90000"/>
                </a:schemeClr>
              </a:gs>
              <a:gs pos="5000">
                <a:schemeClr val="bg1"/>
              </a:gs>
              <a:gs pos="70000">
                <a:schemeClr val="bg1">
                  <a:alpha val="80000"/>
                </a:schemeClr>
              </a:gs>
              <a:gs pos="10000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241175" y="260350"/>
            <a:ext cx="7859838" cy="1152426"/>
          </a:xfrm>
          <a:prstGeom prst="rect">
            <a:avLst/>
          </a:prstGeom>
        </p:spPr>
        <p:txBody>
          <a:bodyPr vert="horz" lIns="91440" tIns="45720" rIns="91440" bIns="45720" rtlCol="0" anchor="b">
            <a:noAutofit/>
          </a:bodyPr>
          <a:lstStyle/>
          <a:p>
            <a:r>
              <a:rPr lang="en-US" dirty="0"/>
              <a:t>Click to edit Master title style</a:t>
            </a:r>
            <a:endParaRPr lang="en-IN" dirty="0"/>
          </a:p>
        </p:txBody>
      </p:sp>
      <p:sp>
        <p:nvSpPr>
          <p:cNvPr id="3" name="Text Placeholder 2"/>
          <p:cNvSpPr>
            <a:spLocks noGrp="1"/>
          </p:cNvSpPr>
          <p:nvPr>
            <p:ph type="body" idx="1"/>
          </p:nvPr>
        </p:nvSpPr>
        <p:spPr>
          <a:xfrm>
            <a:off x="251520" y="1628800"/>
            <a:ext cx="7849493"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2413149" y="6414798"/>
            <a:ext cx="4717995" cy="326570"/>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316096" y="6414051"/>
            <a:ext cx="792089" cy="327317"/>
          </a:xfrm>
          <a:prstGeom prst="rect">
            <a:avLst/>
          </a:prstGeom>
        </p:spPr>
        <p:txBody>
          <a:bodyPr vert="horz" lIns="0" tIns="45720" rIns="91440" bIns="45720" rtlCol="0" anchor="ctr"/>
          <a:lstStyle>
            <a:lvl1pPr algn="r">
              <a:defRPr sz="1100">
                <a:solidFill>
                  <a:schemeClr val="tx1">
                    <a:tint val="75000"/>
                  </a:schemeClr>
                </a:solidFill>
              </a:defRPr>
            </a:lvl1pPr>
          </a:lstStyle>
          <a:p>
            <a:r>
              <a:rPr lang="en-IN" dirty="0"/>
              <a:t>|  </a:t>
            </a:r>
            <a:fld id="{2A1EC4A3-0FB7-4861-A940-3C3494163F71}" type="slidenum">
              <a:rPr lang="en-IN" smtClean="0"/>
              <a:pPr/>
              <a:t>‹#›</a:t>
            </a:fld>
            <a:endParaRPr lang="en-IN" dirty="0"/>
          </a:p>
        </p:txBody>
      </p:sp>
      <p:sp>
        <p:nvSpPr>
          <p:cNvPr id="13" name="Rectangle 12"/>
          <p:cNvSpPr/>
          <p:nvPr userDrawn="1"/>
        </p:nvSpPr>
        <p:spPr>
          <a:xfrm>
            <a:off x="8748464" y="0"/>
            <a:ext cx="408653" cy="68853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Users\msc09373\Desktop\premiumlogo\premiumlogo\onlinelogomaker-032622-1505-8214-2000-transparent.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51519" y="6345376"/>
            <a:ext cx="2161630"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56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39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076325" indent="-161925"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12900" indent="-2413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2775" indent="-147638"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Ke90Tje7VS0" TargetMode="External"/><Relationship Id="rId2" Type="http://schemas.openxmlformats.org/officeDocument/2006/relationships/hyperlink" Target="https://www.w3schools.com/js/" TargetMode="External"/><Relationship Id="rId1" Type="http://schemas.openxmlformats.org/officeDocument/2006/relationships/slideLayout" Target="../slideLayouts/slideLayout2.xml"/><Relationship Id="rId5" Type="http://schemas.openxmlformats.org/officeDocument/2006/relationships/hyperlink" Target="https://www.zoomcar.com/" TargetMode="External"/><Relationship Id="rId4" Type="http://schemas.openxmlformats.org/officeDocument/2006/relationships/hyperlink" Target="https://docs.atlas.mongodb.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92696"/>
            <a:ext cx="8208912" cy="2520280"/>
          </a:xfrm>
          <a:solidFill>
            <a:schemeClr val="accent1"/>
          </a:solidFill>
          <a:ln>
            <a:solidFill>
              <a:schemeClr val="accent1"/>
            </a:solidFill>
          </a:ln>
        </p:spPr>
        <p:txBody>
          <a:bodyPr/>
          <a:lstStyle/>
          <a:p>
            <a:r>
              <a:rPr lang="en-IN" sz="2600" dirty="0">
                <a:latin typeface="+mn-lt"/>
              </a:rPr>
              <a:t>Introducing you to</a:t>
            </a:r>
            <a:br>
              <a:rPr lang="en-IN" sz="1050" dirty="0"/>
            </a:br>
            <a:br>
              <a:rPr lang="en-IN" sz="1050" dirty="0"/>
            </a:br>
            <a:r>
              <a:rPr lang="en-IN" sz="6600" u="sng" dirty="0"/>
              <a:t>RAPID CARS</a:t>
            </a:r>
            <a:br>
              <a:rPr lang="en-IN" sz="4400" dirty="0"/>
            </a:br>
            <a:r>
              <a:rPr lang="en-IN" sz="3200" dirty="0">
                <a:latin typeface="+mn-lt"/>
              </a:rPr>
              <a:t>Easy Book and Comfortable Ride</a:t>
            </a:r>
            <a:endParaRPr lang="en-IN" dirty="0">
              <a:latin typeface="+mn-lt"/>
            </a:endParaRPr>
          </a:p>
        </p:txBody>
      </p:sp>
      <p:sp>
        <p:nvSpPr>
          <p:cNvPr id="3" name="Subtitle 2"/>
          <p:cNvSpPr>
            <a:spLocks noGrp="1"/>
          </p:cNvSpPr>
          <p:nvPr>
            <p:ph type="subTitle" idx="1"/>
          </p:nvPr>
        </p:nvSpPr>
        <p:spPr>
          <a:xfrm>
            <a:off x="899592" y="3645025"/>
            <a:ext cx="7128792" cy="1944215"/>
          </a:xfrm>
          <a:solidFill>
            <a:schemeClr val="accent1"/>
          </a:solidFill>
        </p:spPr>
        <p:txBody>
          <a:bodyPr anchor="t">
            <a:normAutofit fontScale="55000" lnSpcReduction="20000"/>
          </a:bodyPr>
          <a:lstStyle/>
          <a:p>
            <a:pPr algn="l"/>
            <a:r>
              <a:rPr lang="en-IN" sz="7600" dirty="0"/>
              <a:t>Made By:</a:t>
            </a:r>
            <a:endParaRPr lang="en-IN" sz="2400" dirty="0"/>
          </a:p>
          <a:p>
            <a:r>
              <a:rPr lang="en-IN" sz="5000" dirty="0" err="1"/>
              <a:t>Sayanish</a:t>
            </a:r>
            <a:r>
              <a:rPr lang="en-IN" sz="5000" dirty="0"/>
              <a:t> Chakraborty</a:t>
            </a:r>
          </a:p>
          <a:p>
            <a:r>
              <a:rPr lang="en-IN" sz="5000" dirty="0" err="1"/>
              <a:t>Divyesh</a:t>
            </a:r>
            <a:r>
              <a:rPr lang="en-IN" sz="5000" dirty="0"/>
              <a:t> Patel</a:t>
            </a:r>
          </a:p>
          <a:p>
            <a:r>
              <a:rPr lang="en-IN" sz="5000" dirty="0" err="1"/>
              <a:t>Bharg</a:t>
            </a:r>
            <a:r>
              <a:rPr lang="en-IN" sz="5000" dirty="0"/>
              <a:t> Trivedi</a:t>
            </a:r>
            <a:endParaRPr lang="en-IN" sz="4500" dirty="0"/>
          </a:p>
        </p:txBody>
      </p:sp>
    </p:spTree>
    <p:extLst>
      <p:ext uri="{BB962C8B-B14F-4D97-AF65-F5344CB8AC3E}">
        <p14:creationId xmlns:p14="http://schemas.microsoft.com/office/powerpoint/2010/main" val="211900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350"/>
            <a:ext cx="7859838" cy="1152426"/>
          </a:xfrm>
        </p:spPr>
        <p:txBody>
          <a:bodyPr/>
          <a:lstStyle/>
          <a:p>
            <a:r>
              <a:rPr lang="en-IN" sz="4800" dirty="0"/>
              <a:t>Design View of Website </a:t>
            </a: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32240" y="1772816"/>
            <a:ext cx="2108071" cy="4032448"/>
          </a:xfrm>
          <a:prstGeom prst="rect">
            <a:avLst/>
          </a:prstGeom>
        </p:spPr>
      </p:pic>
      <p:pic>
        <p:nvPicPr>
          <p:cNvPr id="1026" name="Picture 2" descr="C:\Users\Admin\Desktop\f11aa58d-eee5-4295-ade4-bcfcfb6a2af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011" y="1988840"/>
            <a:ext cx="6336703" cy="378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09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78" y="260350"/>
            <a:ext cx="7859838" cy="1152426"/>
          </a:xfrm>
        </p:spPr>
        <p:txBody>
          <a:bodyPr/>
          <a:lstStyle/>
          <a:p>
            <a:r>
              <a:rPr lang="en-IN" sz="4800" dirty="0"/>
              <a:t>Benefits</a:t>
            </a:r>
          </a:p>
        </p:txBody>
      </p:sp>
      <p:sp>
        <p:nvSpPr>
          <p:cNvPr id="3" name="Content Placeholder 2"/>
          <p:cNvSpPr>
            <a:spLocks noGrp="1"/>
          </p:cNvSpPr>
          <p:nvPr>
            <p:ph idx="1"/>
          </p:nvPr>
        </p:nvSpPr>
        <p:spPr>
          <a:xfrm>
            <a:off x="538931" y="1628800"/>
            <a:ext cx="7849493" cy="4525963"/>
          </a:xfrm>
        </p:spPr>
        <p:txBody>
          <a:bodyPr/>
          <a:lstStyle/>
          <a:p>
            <a:pPr marL="342900" lvl="1" indent="-342900" algn="just">
              <a:buFont typeface="Wingdings" panose="05000000000000000000" pitchFamily="2" charset="2"/>
              <a:buChar char="Ø"/>
            </a:pPr>
            <a:r>
              <a:rPr lang="en-IN" sz="2000" b="1" dirty="0"/>
              <a:t>Automatic Fare Calculation</a:t>
            </a:r>
          </a:p>
          <a:p>
            <a:pPr marL="676275" lvl="2" indent="-342900" algn="just">
              <a:buFont typeface="Courier New" panose="02070309020205020404" pitchFamily="49" charset="0"/>
              <a:buChar char="o"/>
            </a:pPr>
            <a:r>
              <a:rPr lang="en-IN" sz="1800" dirty="0"/>
              <a:t>Based on the date, time, and vehicle type, the online car rental software program automatically calculates and provides the fare to customers.</a:t>
            </a:r>
            <a:endParaRPr lang="en-IN" sz="2400" dirty="0"/>
          </a:p>
          <a:p>
            <a:pPr algn="just">
              <a:buFont typeface="Wingdings" panose="05000000000000000000" pitchFamily="2" charset="2"/>
              <a:buChar char="Ø"/>
            </a:pPr>
            <a:r>
              <a:rPr lang="en-IN" sz="2000" b="1" dirty="0"/>
              <a:t>Easy and Instant Booking System</a:t>
            </a:r>
          </a:p>
          <a:p>
            <a:pPr lvl="1" algn="just">
              <a:buFont typeface="Courier New" panose="02070309020205020404" pitchFamily="49" charset="0"/>
              <a:buChar char="o"/>
            </a:pPr>
            <a:r>
              <a:rPr lang="en-IN" sz="1800" dirty="0"/>
              <a:t>Given that most people book online, it is true that mobile technology enhances the booking and software experience for customers. As a result of implementing a car rental booking system, your potential customers will be able to book a car from any location and at any time.</a:t>
            </a:r>
          </a:p>
          <a:p>
            <a:pPr algn="just">
              <a:buFont typeface="Wingdings" panose="05000000000000000000" pitchFamily="2" charset="2"/>
              <a:buChar char="Ø"/>
            </a:pPr>
            <a:r>
              <a:rPr lang="en-IN" sz="2000" b="1" dirty="0"/>
              <a:t>Round the Clock Availability</a:t>
            </a:r>
          </a:p>
          <a:p>
            <a:pPr lvl="1" algn="just">
              <a:buFont typeface="Courier New" panose="02070309020205020404" pitchFamily="49" charset="0"/>
              <a:buChar char="o"/>
            </a:pPr>
            <a:r>
              <a:rPr lang="en-IN" sz="1600" dirty="0"/>
              <a:t>One of the greatest benefits of this system is its availability 24 hours a day, 7 days a week.</a:t>
            </a:r>
          </a:p>
          <a:p>
            <a:pPr algn="just">
              <a:buFont typeface="Wingdings" panose="05000000000000000000" pitchFamily="2" charset="2"/>
              <a:buChar char="Ø"/>
            </a:pPr>
            <a:endParaRPr lang="en-IN" sz="2400" dirty="0"/>
          </a:p>
        </p:txBody>
      </p:sp>
    </p:spTree>
    <p:extLst>
      <p:ext uri="{BB962C8B-B14F-4D97-AF65-F5344CB8AC3E}">
        <p14:creationId xmlns:p14="http://schemas.microsoft.com/office/powerpoint/2010/main" val="415339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78" y="260350"/>
            <a:ext cx="7859838" cy="1152426"/>
          </a:xfrm>
        </p:spPr>
        <p:txBody>
          <a:bodyPr/>
          <a:lstStyle/>
          <a:p>
            <a:r>
              <a:rPr lang="en-IN" sz="4800" dirty="0"/>
              <a:t>Benefits</a:t>
            </a:r>
            <a:endParaRPr lang="en-IN" sz="4400" dirty="0"/>
          </a:p>
        </p:txBody>
      </p:sp>
      <p:sp>
        <p:nvSpPr>
          <p:cNvPr id="3" name="Content Placeholder 2"/>
          <p:cNvSpPr>
            <a:spLocks noGrp="1"/>
          </p:cNvSpPr>
          <p:nvPr>
            <p:ph idx="1"/>
          </p:nvPr>
        </p:nvSpPr>
        <p:spPr>
          <a:xfrm>
            <a:off x="539552" y="1412776"/>
            <a:ext cx="7849493" cy="4525963"/>
          </a:xfrm>
        </p:spPr>
        <p:txBody>
          <a:bodyPr>
            <a:normAutofit lnSpcReduction="10000"/>
          </a:bodyPr>
          <a:lstStyle/>
          <a:p>
            <a:pPr marL="342900" lvl="1" indent="-342900" algn="just">
              <a:buFont typeface="Wingdings" panose="05000000000000000000" pitchFamily="2" charset="2"/>
              <a:buChar char="Ø"/>
            </a:pPr>
            <a:endParaRPr lang="en-IN" sz="2200" b="1" dirty="0"/>
          </a:p>
          <a:p>
            <a:pPr marL="342900" lvl="1" indent="-342900" algn="just">
              <a:buFont typeface="Wingdings" panose="05000000000000000000" pitchFamily="2" charset="2"/>
              <a:buChar char="Ø"/>
            </a:pPr>
            <a:r>
              <a:rPr lang="en-IN" sz="2200" b="1" dirty="0"/>
              <a:t>Knowing Fleet Status</a:t>
            </a:r>
          </a:p>
          <a:p>
            <a:pPr marL="676275" lvl="2" indent="-342900" algn="just">
              <a:buFont typeface="Courier New" panose="02070309020205020404" pitchFamily="49" charset="0"/>
              <a:buChar char="o"/>
            </a:pPr>
            <a:r>
              <a:rPr lang="en-IN" sz="1900" dirty="0"/>
              <a:t>Helps car rental companies get fleet information such as bookings, agreements, and amazingly more.</a:t>
            </a:r>
          </a:p>
          <a:p>
            <a:pPr marL="333375" lvl="2" indent="0" algn="just">
              <a:buNone/>
            </a:pPr>
            <a:endParaRPr lang="en-IN" sz="1800" dirty="0"/>
          </a:p>
          <a:p>
            <a:pPr marL="333375" lvl="2" indent="0" algn="just">
              <a:buNone/>
            </a:pPr>
            <a:endParaRPr lang="en-IN" sz="1800" dirty="0"/>
          </a:p>
          <a:p>
            <a:pPr marL="342900" lvl="1" indent="-342900" algn="just">
              <a:buFont typeface="Wingdings" panose="05000000000000000000" pitchFamily="2" charset="2"/>
              <a:buChar char="Ø"/>
            </a:pPr>
            <a:r>
              <a:rPr lang="en-IN" sz="2200" b="1" dirty="0"/>
              <a:t>Manages Bookings and Pricing</a:t>
            </a:r>
          </a:p>
          <a:p>
            <a:pPr marL="342900" lvl="1" indent="-342900" algn="just">
              <a:buFont typeface="Wingdings" panose="05000000000000000000" pitchFamily="2" charset="2"/>
              <a:buChar char="Ø"/>
            </a:pPr>
            <a:endParaRPr lang="en-IN" sz="2200" b="1" dirty="0"/>
          </a:p>
          <a:p>
            <a:pPr marL="0" lvl="1" indent="0" algn="just">
              <a:buNone/>
            </a:pPr>
            <a:endParaRPr lang="en-IN" sz="2200" b="1" dirty="0"/>
          </a:p>
          <a:p>
            <a:pPr marL="342900" lvl="1" indent="-342900" algn="just">
              <a:buFont typeface="Wingdings" panose="05000000000000000000" pitchFamily="2" charset="2"/>
              <a:buChar char="Ø"/>
            </a:pPr>
            <a:r>
              <a:rPr lang="en-IN" sz="2200" b="1" dirty="0"/>
              <a:t>Vehicle Management</a:t>
            </a:r>
          </a:p>
          <a:p>
            <a:pPr marL="676275" lvl="2" indent="-342900" algn="just">
              <a:buFont typeface="Courier New" panose="02070309020205020404" pitchFamily="49" charset="0"/>
              <a:buChar char="o"/>
            </a:pPr>
            <a:r>
              <a:rPr lang="en-IN" sz="1900" dirty="0"/>
              <a:t>A complete Car Rental Software package includes detailed listing of car information, their management, travel history information, and other features. </a:t>
            </a:r>
          </a:p>
          <a:p>
            <a:pPr marL="333375" lvl="2" indent="0" algn="just">
              <a:buNone/>
            </a:pPr>
            <a:endParaRPr lang="en-IN" sz="1800" dirty="0"/>
          </a:p>
        </p:txBody>
      </p:sp>
    </p:spTree>
    <p:extLst>
      <p:ext uri="{BB962C8B-B14F-4D97-AF65-F5344CB8AC3E}">
        <p14:creationId xmlns:p14="http://schemas.microsoft.com/office/powerpoint/2010/main" val="117804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78" y="260350"/>
            <a:ext cx="7859838" cy="1152426"/>
          </a:xfrm>
        </p:spPr>
        <p:txBody>
          <a:bodyPr/>
          <a:lstStyle/>
          <a:p>
            <a:r>
              <a:rPr lang="en-IN" sz="5200" dirty="0"/>
              <a:t>Way Ahead…</a:t>
            </a:r>
          </a:p>
        </p:txBody>
      </p:sp>
      <p:sp>
        <p:nvSpPr>
          <p:cNvPr id="3" name="Content Placeholder 2"/>
          <p:cNvSpPr>
            <a:spLocks noGrp="1"/>
          </p:cNvSpPr>
          <p:nvPr>
            <p:ph idx="1"/>
          </p:nvPr>
        </p:nvSpPr>
        <p:spPr>
          <a:xfrm>
            <a:off x="467544" y="1772816"/>
            <a:ext cx="7849493" cy="3949899"/>
          </a:xfrm>
        </p:spPr>
        <p:txBody>
          <a:bodyPr>
            <a:normAutofit/>
          </a:bodyPr>
          <a:lstStyle/>
          <a:p>
            <a:pPr lvl="0" algn="just">
              <a:buFont typeface="Wingdings" panose="05000000000000000000" pitchFamily="2" charset="2"/>
              <a:buChar char="ü"/>
            </a:pPr>
            <a:r>
              <a:rPr lang="en-US" sz="2400" dirty="0"/>
              <a:t>The project can be extended with the support of Feedback System for more interactions and to provide more information, about their experiences on their trip with us, to customers.</a:t>
            </a:r>
            <a:endParaRPr lang="en-IN" sz="2400" dirty="0"/>
          </a:p>
          <a:p>
            <a:pPr marL="0" indent="0" algn="just">
              <a:buNone/>
            </a:pPr>
            <a:endParaRPr lang="en-IN" sz="2400" dirty="0"/>
          </a:p>
          <a:p>
            <a:pPr lvl="0" algn="just">
              <a:buFont typeface="Wingdings" panose="05000000000000000000" pitchFamily="2" charset="2"/>
              <a:buChar char="ü"/>
            </a:pPr>
            <a:r>
              <a:rPr lang="en-US" sz="2400" dirty="0"/>
              <a:t>Further extensions involve integrating it with Web API and integrating Machine Learning recommendation models for suggesting best cars on the basis of customer feedbacks for review. </a:t>
            </a:r>
            <a:endParaRPr lang="en-IN" sz="2400" dirty="0"/>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62406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t>  </a:t>
            </a:r>
            <a:r>
              <a:rPr lang="en-US" sz="4800" dirty="0"/>
              <a:t>Reference / Bibliography </a:t>
            </a:r>
            <a:endParaRPr lang="en-IN" sz="4800" dirty="0"/>
          </a:p>
        </p:txBody>
      </p:sp>
      <p:sp>
        <p:nvSpPr>
          <p:cNvPr id="3" name="Content Placeholder 2"/>
          <p:cNvSpPr>
            <a:spLocks noGrp="1"/>
          </p:cNvSpPr>
          <p:nvPr>
            <p:ph idx="1"/>
          </p:nvPr>
        </p:nvSpPr>
        <p:spPr>
          <a:xfrm>
            <a:off x="323528" y="1412776"/>
            <a:ext cx="7849493" cy="4824536"/>
          </a:xfrm>
        </p:spPr>
        <p:txBody>
          <a:bodyPr>
            <a:noAutofit/>
          </a:bodyPr>
          <a:lstStyle/>
          <a:p>
            <a:pPr algn="just">
              <a:buFont typeface="Wingdings" panose="05000000000000000000" pitchFamily="2" charset="2"/>
              <a:buChar char="Ø"/>
            </a:pPr>
            <a:r>
              <a:rPr lang="en-US" sz="2400" dirty="0"/>
              <a:t>Following links and websites were referred during the development of this project: </a:t>
            </a:r>
            <a:endParaRPr lang="en-IN" sz="2400" dirty="0"/>
          </a:p>
          <a:p>
            <a:pPr marL="804863" lvl="1" indent="-347663" algn="just">
              <a:buFont typeface="Wingdings" panose="05000000000000000000" pitchFamily="2" charset="2"/>
              <a:buChar char="ü"/>
            </a:pPr>
            <a:r>
              <a:rPr lang="en-US" sz="2000" dirty="0"/>
              <a:t>“JavaScript Tutorial.” W3Schools Online Web Tutorials, 16 Jan 2022</a:t>
            </a:r>
            <a:r>
              <a:rPr lang="en-US" sz="1600" dirty="0"/>
              <a:t> </a:t>
            </a:r>
          </a:p>
          <a:p>
            <a:pPr marL="1522413" lvl="1" indent="0" algn="just">
              <a:buNone/>
            </a:pPr>
            <a:r>
              <a:rPr lang="en-US" sz="2000" u="sng" dirty="0">
                <a:hlinkClick r:id="rId2"/>
              </a:rPr>
              <a:t>https://www.w3schools.com/js/</a:t>
            </a:r>
            <a:r>
              <a:rPr lang="en-US" sz="2000" dirty="0"/>
              <a:t>.</a:t>
            </a:r>
            <a:endParaRPr lang="en-IN" sz="2000" dirty="0"/>
          </a:p>
          <a:p>
            <a:pPr marL="804863" lvl="1" indent="-347663" algn="just">
              <a:buFont typeface="Wingdings" panose="05000000000000000000" pitchFamily="2" charset="2"/>
              <a:buChar char="ü"/>
            </a:pPr>
            <a:r>
              <a:rPr lang="en-US" sz="2000" dirty="0"/>
              <a:t>Programming. React JS - React Tutorial for Beginners. YouTube, 29 Jan 2022</a:t>
            </a:r>
            <a:endParaRPr lang="en-IN" sz="2000" dirty="0"/>
          </a:p>
          <a:p>
            <a:pPr marL="1522413" lvl="1" indent="0" algn="just">
              <a:buNone/>
            </a:pPr>
            <a:r>
              <a:rPr lang="en-US" sz="2000" u="sng" dirty="0">
                <a:hlinkClick r:id="rId3"/>
              </a:rPr>
              <a:t>https://www.youtube.com/watch?v=Ke90Tje7VS0</a:t>
            </a:r>
            <a:r>
              <a:rPr lang="en-US" sz="2000" dirty="0"/>
              <a:t>.</a:t>
            </a:r>
            <a:endParaRPr lang="en-IN" sz="2000" dirty="0"/>
          </a:p>
          <a:p>
            <a:pPr marL="804863" lvl="1" indent="-347663" algn="just">
              <a:buFont typeface="Wingdings" panose="05000000000000000000" pitchFamily="2" charset="2"/>
              <a:buChar char="ü"/>
            </a:pPr>
            <a:r>
              <a:rPr lang="en-US" sz="2000" dirty="0"/>
              <a:t>“What Is MongoDB Atlas? — MongoDB Atlas, 14 Feb 2022</a:t>
            </a:r>
          </a:p>
          <a:p>
            <a:pPr marL="1535113" lvl="1" indent="0" algn="just">
              <a:buNone/>
            </a:pPr>
            <a:r>
              <a:rPr lang="en-US" sz="2000" u="sng" dirty="0">
                <a:hlinkClick r:id="rId4"/>
              </a:rPr>
              <a:t>https://docs.atlas.mongodb.com/</a:t>
            </a:r>
            <a:r>
              <a:rPr lang="en-US" sz="2000" dirty="0"/>
              <a:t>.</a:t>
            </a:r>
            <a:endParaRPr lang="en-IN" sz="2000" dirty="0"/>
          </a:p>
          <a:p>
            <a:pPr marL="804863" lvl="1" indent="-347663" algn="just">
              <a:buFont typeface="Wingdings" panose="05000000000000000000" pitchFamily="2" charset="2"/>
              <a:buChar char="ü"/>
            </a:pPr>
            <a:r>
              <a:rPr lang="en-US" sz="2000" dirty="0"/>
              <a:t>“Self Drive Car Rentals | Rent a Car | Car Hire @ Zoomcar.” Zoomcar - India, 20 Jan 2022</a:t>
            </a:r>
            <a:endParaRPr lang="en-IN" sz="2000" dirty="0"/>
          </a:p>
          <a:p>
            <a:pPr marL="1535113" lvl="1" indent="0" algn="just">
              <a:buNone/>
            </a:pPr>
            <a:r>
              <a:rPr lang="en-US" sz="2000" u="sng" dirty="0">
                <a:hlinkClick r:id="rId5"/>
              </a:rPr>
              <a:t>https://www.zoomcar.com/</a:t>
            </a:r>
            <a:r>
              <a:rPr lang="en-US" sz="2000" dirty="0"/>
              <a:t>.</a:t>
            </a:r>
            <a:endParaRPr lang="en-IN" sz="2000" dirty="0"/>
          </a:p>
          <a:p>
            <a:pPr marL="801688" indent="-422275" algn="just">
              <a:buFont typeface="Wingdings" panose="05000000000000000000" pitchFamily="2" charset="2"/>
              <a:buChar char="Ø"/>
            </a:pPr>
            <a:endParaRPr lang="en-IN" sz="2000" dirty="0"/>
          </a:p>
        </p:txBody>
      </p:sp>
    </p:spTree>
    <p:extLst>
      <p:ext uri="{BB962C8B-B14F-4D97-AF65-F5344CB8AC3E}">
        <p14:creationId xmlns:p14="http://schemas.microsoft.com/office/powerpoint/2010/main" val="75189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2132856"/>
            <a:ext cx="7632848" cy="2376264"/>
          </a:xfrm>
          <a:prstGeom prst="rect">
            <a:avLst/>
          </a:prstGeom>
          <a:solidFill>
            <a:schemeClr val="accent1"/>
          </a:solidFill>
          <a:ln>
            <a:noFill/>
          </a:ln>
          <a:effectLst>
            <a:glow rad="139700">
              <a:schemeClr val="accent1">
                <a:satMod val="175000"/>
                <a:alpha val="40000"/>
              </a:schemeClr>
            </a:glow>
            <a:outerShdw blurRad="152400" dist="317500" dir="5400000" sx="90000" sy="-19000" rotWithShape="0">
              <a:prstClr val="black">
                <a:alpha val="15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486165"/>
            <a:ext cx="6869225" cy="1885670"/>
          </a:xfrm>
          <a:prstGeom prst="rect">
            <a:avLst/>
          </a:prstGeom>
        </p:spPr>
      </p:pic>
    </p:spTree>
    <p:extLst>
      <p:ext uri="{BB962C8B-B14F-4D97-AF65-F5344CB8AC3E}">
        <p14:creationId xmlns:p14="http://schemas.microsoft.com/office/powerpoint/2010/main" val="334670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5400" dirty="0"/>
              <a:t>Trigger</a:t>
            </a:r>
            <a:endParaRPr lang="en-IN" dirty="0"/>
          </a:p>
        </p:txBody>
      </p:sp>
      <p:sp>
        <p:nvSpPr>
          <p:cNvPr id="3" name="Content Placeholder 2"/>
          <p:cNvSpPr>
            <a:spLocks noGrp="1"/>
          </p:cNvSpPr>
          <p:nvPr>
            <p:ph idx="1"/>
          </p:nvPr>
        </p:nvSpPr>
        <p:spPr>
          <a:xfrm>
            <a:off x="323528" y="1412776"/>
            <a:ext cx="7849493" cy="4824536"/>
          </a:xfrm>
        </p:spPr>
        <p:txBody>
          <a:bodyPr>
            <a:noAutofit/>
          </a:bodyPr>
          <a:lstStyle/>
          <a:p>
            <a:pPr marL="801688" indent="-422275" algn="just">
              <a:buFont typeface="Wingdings" panose="05000000000000000000" pitchFamily="2" charset="2"/>
              <a:buChar char="Ø"/>
            </a:pPr>
            <a:r>
              <a:rPr lang="en-IN" sz="2000" dirty="0"/>
              <a:t>There are millions of people travelling across thousands of places in a single hour of a day for different purposes over long distances.</a:t>
            </a:r>
          </a:p>
          <a:p>
            <a:pPr marL="801688" indent="-422275" algn="just">
              <a:buFont typeface="Wingdings" panose="05000000000000000000" pitchFamily="2" charset="2"/>
              <a:buChar char="Ø"/>
            </a:pPr>
            <a:r>
              <a:rPr lang="en-IN" sz="2000" dirty="0"/>
              <a:t>And in present system all booking works are done manually and it is very difficult to maintain the information of booking and also it makes difficult to find vehicle available for booking.</a:t>
            </a:r>
          </a:p>
          <a:p>
            <a:pPr marL="801688" indent="-422275" algn="just">
              <a:buFont typeface="Wingdings" panose="05000000000000000000" pitchFamily="2" charset="2"/>
              <a:buChar char="Ø"/>
            </a:pPr>
            <a:r>
              <a:rPr lang="en-IN" sz="2000" b="1" dirty="0"/>
              <a:t>Our RAPID CARS :-</a:t>
            </a:r>
          </a:p>
          <a:p>
            <a:pPr marL="1201738" lvl="1" indent="-422275" algn="just">
              <a:buFont typeface="Courier New" panose="02070309020205020404" pitchFamily="49" charset="0"/>
              <a:buChar char="o"/>
            </a:pPr>
            <a:r>
              <a:rPr lang="en-IN" sz="2000" dirty="0"/>
              <a:t>provides a complete solution to all your day-to-day car booking office running needs</a:t>
            </a:r>
            <a:r>
              <a:rPr lang="en-IN" sz="1600" dirty="0"/>
              <a:t>. </a:t>
            </a:r>
          </a:p>
          <a:p>
            <a:pPr marL="1201738" lvl="1" indent="-422275" algn="just">
              <a:buFont typeface="Courier New" panose="02070309020205020404" pitchFamily="49" charset="0"/>
              <a:buChar char="o"/>
            </a:pPr>
            <a:r>
              <a:rPr lang="en-IN" sz="2000" dirty="0"/>
              <a:t>Can book cars instantly and with great ease from your nearest location.</a:t>
            </a:r>
          </a:p>
          <a:p>
            <a:pPr marL="1201738" lvl="1" indent="-422275" algn="just">
              <a:buFont typeface="Courier New" panose="02070309020205020404" pitchFamily="49" charset="0"/>
              <a:buChar char="o"/>
            </a:pPr>
            <a:r>
              <a:rPr lang="en-IN" sz="2000" dirty="0"/>
              <a:t>The User-Friendly environment and potential of running on any device, helps customer to choose their quality drive to their desire Destinations.</a:t>
            </a:r>
          </a:p>
        </p:txBody>
      </p:sp>
    </p:spTree>
    <p:extLst>
      <p:ext uri="{BB962C8B-B14F-4D97-AF65-F5344CB8AC3E}">
        <p14:creationId xmlns:p14="http://schemas.microsoft.com/office/powerpoint/2010/main" val="137257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78" y="260648"/>
            <a:ext cx="7859838" cy="1152426"/>
          </a:xfrm>
        </p:spPr>
        <p:txBody>
          <a:bodyPr/>
          <a:lstStyle/>
          <a:p>
            <a:r>
              <a:rPr lang="en-US" sz="4800" dirty="0"/>
              <a:t>Tools/Technologies Used:</a:t>
            </a:r>
            <a:endParaRPr lang="en-IN" sz="4800" dirty="0"/>
          </a:p>
        </p:txBody>
      </p:sp>
      <p:sp>
        <p:nvSpPr>
          <p:cNvPr id="3" name="Content Placeholder 2"/>
          <p:cNvSpPr>
            <a:spLocks noGrp="1"/>
          </p:cNvSpPr>
          <p:nvPr>
            <p:ph idx="1"/>
          </p:nvPr>
        </p:nvSpPr>
        <p:spPr>
          <a:xfrm>
            <a:off x="4067944" y="1855365"/>
            <a:ext cx="4608513" cy="3949899"/>
          </a:xfrm>
        </p:spPr>
        <p:txBody>
          <a:bodyPr>
            <a:normAutofit/>
          </a:bodyPr>
          <a:lstStyle/>
          <a:p>
            <a:pPr>
              <a:buFont typeface="Wingdings" panose="05000000000000000000" pitchFamily="2" charset="2"/>
              <a:buChar char="Ø"/>
            </a:pPr>
            <a:r>
              <a:rPr lang="en-US" b="1" u="dash" dirty="0"/>
              <a:t>Tools:</a:t>
            </a:r>
            <a:endParaRPr lang="en-IN" b="1" u="sng" dirty="0"/>
          </a:p>
          <a:p>
            <a:pPr marL="803275" lvl="2">
              <a:buFont typeface="Wingdings" panose="05000000000000000000" pitchFamily="2" charset="2"/>
              <a:buChar char="ü"/>
            </a:pPr>
            <a:r>
              <a:rPr lang="en-US" sz="2400" dirty="0"/>
              <a:t>Visual Studio Code</a:t>
            </a:r>
            <a:endParaRPr lang="en-IN" sz="2400" dirty="0"/>
          </a:p>
          <a:p>
            <a:pPr marL="803275" lvl="2">
              <a:buFont typeface="Wingdings" panose="05000000000000000000" pitchFamily="2" charset="2"/>
              <a:buChar char="ü"/>
            </a:pPr>
            <a:r>
              <a:rPr lang="en-US" sz="2400" dirty="0"/>
              <a:t>Post man</a:t>
            </a:r>
            <a:endParaRPr lang="en-IN" sz="2400" dirty="0"/>
          </a:p>
          <a:p>
            <a:pPr marL="803275" lvl="2">
              <a:buFont typeface="Wingdings" panose="05000000000000000000" pitchFamily="2" charset="2"/>
              <a:buChar char="ü"/>
            </a:pPr>
            <a:r>
              <a:rPr lang="en-US" sz="2400" dirty="0"/>
              <a:t>Git and GitHub</a:t>
            </a:r>
          </a:p>
          <a:p>
            <a:pPr marL="641350" lvl="2" indent="0">
              <a:buNone/>
            </a:pPr>
            <a:endParaRPr lang="en-IN" sz="2400" dirty="0"/>
          </a:p>
          <a:p>
            <a:pPr>
              <a:buFont typeface="Wingdings" panose="05000000000000000000" pitchFamily="2" charset="2"/>
              <a:buChar char="Ø"/>
            </a:pPr>
            <a:r>
              <a:rPr lang="en-US" b="1" u="dash" dirty="0"/>
              <a:t>Platform:</a:t>
            </a:r>
            <a:endParaRPr lang="en-IN" sz="1800" dirty="0"/>
          </a:p>
          <a:p>
            <a:pPr lvl="1">
              <a:buFont typeface="Wingdings" panose="05000000000000000000" pitchFamily="2" charset="2"/>
              <a:buChar char="ü"/>
            </a:pPr>
            <a:r>
              <a:rPr lang="en-US" dirty="0"/>
              <a:t>Local development server </a:t>
            </a:r>
            <a:endParaRPr lang="en-IN" dirty="0"/>
          </a:p>
        </p:txBody>
      </p:sp>
      <p:sp>
        <p:nvSpPr>
          <p:cNvPr id="4" name="Content Placeholder 2"/>
          <p:cNvSpPr txBox="1">
            <a:spLocks/>
          </p:cNvSpPr>
          <p:nvPr/>
        </p:nvSpPr>
        <p:spPr>
          <a:xfrm>
            <a:off x="539552" y="1853208"/>
            <a:ext cx="3231976" cy="37360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076325" indent="-161925"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12900" indent="-2413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2775" indent="-147638"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b="1" u="dash" dirty="0"/>
              <a:t>Technologies: </a:t>
            </a:r>
            <a:endParaRPr lang="en-IN" sz="1800" dirty="0"/>
          </a:p>
          <a:p>
            <a:pPr marL="804863" lvl="1" indent="-279400">
              <a:buFont typeface="Wingdings" panose="05000000000000000000" pitchFamily="2" charset="2"/>
              <a:buChar char="ü"/>
            </a:pPr>
            <a:r>
              <a:rPr lang="en-US" dirty="0"/>
              <a:t>React</a:t>
            </a:r>
            <a:endParaRPr lang="en-IN" sz="1400" dirty="0"/>
          </a:p>
          <a:p>
            <a:pPr marL="804863" lvl="1" indent="-279400">
              <a:buFont typeface="Wingdings" panose="05000000000000000000" pitchFamily="2" charset="2"/>
              <a:buChar char="ü"/>
            </a:pPr>
            <a:r>
              <a:rPr lang="en-US" dirty="0"/>
              <a:t>Node.js</a:t>
            </a:r>
            <a:endParaRPr lang="en-IN" sz="1400" dirty="0"/>
          </a:p>
          <a:p>
            <a:pPr marL="804863" lvl="1" indent="-279400">
              <a:buFont typeface="Wingdings" panose="05000000000000000000" pitchFamily="2" charset="2"/>
              <a:buChar char="ü"/>
            </a:pPr>
            <a:r>
              <a:rPr lang="en-US" dirty="0"/>
              <a:t>MongoDB</a:t>
            </a:r>
            <a:endParaRPr lang="en-IN" sz="1400" dirty="0"/>
          </a:p>
          <a:p>
            <a:pPr marL="804863" lvl="1" indent="-279400">
              <a:buFont typeface="Wingdings" panose="05000000000000000000" pitchFamily="2" charset="2"/>
              <a:buChar char="ü"/>
            </a:pPr>
            <a:r>
              <a:rPr lang="en-US" dirty="0"/>
              <a:t>Bootstrap</a:t>
            </a:r>
            <a:endParaRPr lang="en-IN" sz="1400" dirty="0"/>
          </a:p>
          <a:p>
            <a:pPr marL="804863" lvl="1" indent="-279400">
              <a:buFont typeface="Wingdings" panose="05000000000000000000" pitchFamily="2" charset="2"/>
              <a:buChar char="ü"/>
            </a:pPr>
            <a:r>
              <a:rPr lang="en-US" dirty="0"/>
              <a:t>HTML </a:t>
            </a:r>
            <a:endParaRPr lang="en-IN" sz="1400" dirty="0"/>
          </a:p>
          <a:p>
            <a:pPr marL="804863" lvl="1" indent="-279400">
              <a:buFont typeface="Wingdings" panose="05000000000000000000" pitchFamily="2" charset="2"/>
              <a:buChar char="ü"/>
            </a:pPr>
            <a:r>
              <a:rPr lang="en-US" dirty="0"/>
              <a:t>CSS</a:t>
            </a:r>
            <a:endParaRPr lang="en-IN" sz="1400" dirty="0"/>
          </a:p>
        </p:txBody>
      </p:sp>
    </p:spTree>
    <p:extLst>
      <p:ext uri="{BB962C8B-B14F-4D97-AF65-F5344CB8AC3E}">
        <p14:creationId xmlns:p14="http://schemas.microsoft.com/office/powerpoint/2010/main" val="330154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3" y="260350"/>
            <a:ext cx="8147249" cy="1152426"/>
          </a:xfrm>
        </p:spPr>
        <p:txBody>
          <a:bodyPr/>
          <a:lstStyle/>
          <a:p>
            <a:r>
              <a:rPr lang="en-IN" dirty="0"/>
              <a:t>  </a:t>
            </a:r>
            <a:r>
              <a:rPr lang="en-IN" sz="5400" dirty="0"/>
              <a:t>Flowchart</a:t>
            </a:r>
            <a:r>
              <a:rPr lang="en-IN"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3" y="1484783"/>
            <a:ext cx="7200799" cy="4752529"/>
          </a:xfrm>
        </p:spPr>
      </p:pic>
    </p:spTree>
    <p:extLst>
      <p:ext uri="{BB962C8B-B14F-4D97-AF65-F5344CB8AC3E}">
        <p14:creationId xmlns:p14="http://schemas.microsoft.com/office/powerpoint/2010/main" val="30725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350"/>
            <a:ext cx="7859838" cy="1152426"/>
          </a:xfrm>
        </p:spPr>
        <p:txBody>
          <a:bodyPr/>
          <a:lstStyle/>
          <a:p>
            <a:r>
              <a:rPr lang="en-IN" sz="4800" dirty="0"/>
              <a:t>Main Functions for User  </a:t>
            </a:r>
          </a:p>
        </p:txBody>
      </p:sp>
      <p:sp>
        <p:nvSpPr>
          <p:cNvPr id="4" name="Content Placeholder 2"/>
          <p:cNvSpPr>
            <a:spLocks noGrp="1"/>
          </p:cNvSpPr>
          <p:nvPr>
            <p:ph idx="1"/>
          </p:nvPr>
        </p:nvSpPr>
        <p:spPr>
          <a:xfrm>
            <a:off x="538931" y="1700808"/>
            <a:ext cx="7849493" cy="4525963"/>
          </a:xfrm>
        </p:spPr>
        <p:txBody>
          <a:bodyPr>
            <a:normAutofit/>
          </a:bodyPr>
          <a:lstStyle/>
          <a:p>
            <a:pPr algn="just">
              <a:buFont typeface="Wingdings" panose="05000000000000000000" pitchFamily="2" charset="2"/>
              <a:buChar char="Ø"/>
            </a:pPr>
            <a:r>
              <a:rPr lang="en-IN" sz="2400" b="1" dirty="0"/>
              <a:t>Sign up</a:t>
            </a:r>
          </a:p>
          <a:p>
            <a:pPr marL="723900" indent="-273050" algn="just">
              <a:buFont typeface="Courier New" panose="02070309020205020404" pitchFamily="49" charset="0"/>
              <a:buChar char="o"/>
            </a:pPr>
            <a:r>
              <a:rPr lang="en-IN" sz="2000" dirty="0"/>
              <a:t>Parameters: user email, username, mobile no, password.</a:t>
            </a:r>
          </a:p>
          <a:p>
            <a:pPr marL="725488" indent="-274638" algn="just">
              <a:buFont typeface="Courier New" panose="02070309020205020404" pitchFamily="49" charset="0"/>
              <a:buChar char="o"/>
            </a:pPr>
            <a:r>
              <a:rPr lang="en-IN" sz="2000" dirty="0"/>
              <a:t>Description: User data save in the User Database.</a:t>
            </a:r>
          </a:p>
          <a:p>
            <a:pPr algn="just">
              <a:buFont typeface="Wingdings" panose="05000000000000000000" pitchFamily="2" charset="2"/>
              <a:buChar char="Ø"/>
            </a:pPr>
            <a:r>
              <a:rPr lang="en-IN" sz="2400" b="1" dirty="0"/>
              <a:t>Login</a:t>
            </a:r>
          </a:p>
          <a:p>
            <a:pPr lvl="1" algn="just">
              <a:buFont typeface="Courier New" panose="02070309020205020404" pitchFamily="49" charset="0"/>
              <a:buChar char="o"/>
            </a:pPr>
            <a:r>
              <a:rPr lang="en-IN" sz="2000" dirty="0"/>
              <a:t>Parameters: user email, password</a:t>
            </a:r>
          </a:p>
          <a:p>
            <a:pPr lvl="1" algn="just">
              <a:buFont typeface="Courier New" panose="02070309020205020404" pitchFamily="49" charset="0"/>
              <a:buChar char="o"/>
            </a:pPr>
            <a:r>
              <a:rPr lang="en-IN" sz="2000" dirty="0"/>
              <a:t>Description: User authenticated then logged in.</a:t>
            </a:r>
          </a:p>
          <a:p>
            <a:pPr algn="just">
              <a:buFont typeface="Wingdings" panose="05000000000000000000" pitchFamily="2" charset="2"/>
              <a:buChar char="Ø"/>
            </a:pPr>
            <a:r>
              <a:rPr lang="en-IN" sz="2400" b="1" dirty="0"/>
              <a:t>Sort and Filter Car</a:t>
            </a:r>
            <a:endParaRPr lang="en-IN" sz="2000" b="1" dirty="0"/>
          </a:p>
          <a:p>
            <a:pPr lvl="1" algn="just">
              <a:buFont typeface="Courier New" panose="02070309020205020404" pitchFamily="49" charset="0"/>
              <a:buChar char="o"/>
            </a:pPr>
            <a:r>
              <a:rPr lang="en-IN" sz="2000" dirty="0"/>
              <a:t>Parameters: car data</a:t>
            </a:r>
          </a:p>
          <a:p>
            <a:pPr lvl="1" algn="just">
              <a:buFont typeface="Courier New" panose="02070309020205020404" pitchFamily="49" charset="0"/>
              <a:buChar char="o"/>
            </a:pPr>
            <a:r>
              <a:rPr lang="en-IN" sz="2000" dirty="0"/>
              <a:t>Description: Cars are shown on the booking page according to user-selected choice.</a:t>
            </a:r>
          </a:p>
          <a:p>
            <a:pPr algn="just">
              <a:buFont typeface="Wingdings" panose="05000000000000000000" pitchFamily="2" charset="2"/>
              <a:buChar char="Ø"/>
            </a:pPr>
            <a:endParaRPr lang="en-IN" sz="2400" dirty="0"/>
          </a:p>
        </p:txBody>
      </p:sp>
    </p:spTree>
    <p:extLst>
      <p:ext uri="{BB962C8B-B14F-4D97-AF65-F5344CB8AC3E}">
        <p14:creationId xmlns:p14="http://schemas.microsoft.com/office/powerpoint/2010/main" val="175323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350"/>
            <a:ext cx="7859838" cy="1152426"/>
          </a:xfrm>
        </p:spPr>
        <p:txBody>
          <a:bodyPr/>
          <a:lstStyle/>
          <a:p>
            <a:r>
              <a:rPr lang="en-IN" sz="4800" dirty="0"/>
              <a:t>Main Functions for User  </a:t>
            </a:r>
          </a:p>
        </p:txBody>
      </p:sp>
      <p:sp>
        <p:nvSpPr>
          <p:cNvPr id="6" name="Content Placeholder 2"/>
          <p:cNvSpPr>
            <a:spLocks noGrp="1"/>
          </p:cNvSpPr>
          <p:nvPr>
            <p:ph idx="1"/>
          </p:nvPr>
        </p:nvSpPr>
        <p:spPr>
          <a:xfrm>
            <a:off x="538931" y="1700808"/>
            <a:ext cx="7849493" cy="4525963"/>
          </a:xfrm>
        </p:spPr>
        <p:txBody>
          <a:bodyPr>
            <a:normAutofit/>
          </a:bodyPr>
          <a:lstStyle/>
          <a:p>
            <a:pPr algn="just">
              <a:buFont typeface="Wingdings" panose="05000000000000000000" pitchFamily="2" charset="2"/>
              <a:buChar char="Ø"/>
            </a:pPr>
            <a:r>
              <a:rPr lang="en-IN" sz="2400" b="1" dirty="0"/>
              <a:t>Boking</a:t>
            </a:r>
          </a:p>
          <a:p>
            <a:pPr marL="725488" indent="-274638" algn="just">
              <a:buFont typeface="Courier New" panose="02070309020205020404" pitchFamily="49" charset="0"/>
              <a:buChar char="o"/>
            </a:pPr>
            <a:r>
              <a:rPr lang="en-IN" sz="2000" dirty="0"/>
              <a:t>Parameters: location, date-time, user id, car id</a:t>
            </a:r>
          </a:p>
          <a:p>
            <a:pPr marL="725488" indent="-274638" algn="just">
              <a:buFont typeface="Courier New" panose="02070309020205020404" pitchFamily="49" charset="0"/>
              <a:buChar char="o"/>
            </a:pPr>
            <a:r>
              <a:rPr lang="en-IN" sz="2000" dirty="0"/>
              <a:t>Description: User booked car will be shown on my booking page with other details.</a:t>
            </a:r>
          </a:p>
          <a:p>
            <a:pPr algn="just">
              <a:buFont typeface="Wingdings" panose="05000000000000000000" pitchFamily="2" charset="2"/>
              <a:buChar char="Ø"/>
            </a:pPr>
            <a:r>
              <a:rPr lang="en-IN" sz="2400" b="1" dirty="0"/>
              <a:t>Cancel booking</a:t>
            </a:r>
          </a:p>
          <a:p>
            <a:pPr marL="806450" algn="just">
              <a:buFont typeface="Courier New" panose="02070309020205020404" pitchFamily="49" charset="0"/>
              <a:buChar char="o"/>
            </a:pPr>
            <a:r>
              <a:rPr lang="en-IN" sz="2000" dirty="0"/>
              <a:t>Parameters: carid, booking id</a:t>
            </a:r>
          </a:p>
          <a:p>
            <a:pPr lvl="1" algn="just">
              <a:buFont typeface="Courier New" panose="02070309020205020404" pitchFamily="49" charset="0"/>
              <a:buChar char="o"/>
            </a:pPr>
            <a:r>
              <a:rPr lang="en-IN" sz="2000" dirty="0"/>
              <a:t>Description: User can cancel the booking.</a:t>
            </a:r>
          </a:p>
          <a:p>
            <a:pPr algn="just">
              <a:buFont typeface="Wingdings" panose="05000000000000000000" pitchFamily="2" charset="2"/>
              <a:buChar char="Ø"/>
            </a:pPr>
            <a:r>
              <a:rPr lang="en-IN" sz="2400" b="1" dirty="0"/>
              <a:t>Confirmation Email</a:t>
            </a:r>
            <a:endParaRPr lang="en-IN" sz="2000" b="1" dirty="0"/>
          </a:p>
          <a:p>
            <a:pPr lvl="1" algn="just">
              <a:buFont typeface="Courier New" panose="02070309020205020404" pitchFamily="49" charset="0"/>
              <a:buChar char="o"/>
            </a:pPr>
            <a:r>
              <a:rPr lang="en-IN" sz="2000" dirty="0"/>
              <a:t>Parameters: user email, car details, booking details</a:t>
            </a:r>
          </a:p>
          <a:p>
            <a:pPr lvl="1" algn="just">
              <a:buFont typeface="Courier New" panose="02070309020205020404" pitchFamily="49" charset="0"/>
              <a:buChar char="o"/>
            </a:pPr>
            <a:r>
              <a:rPr lang="en-IN" sz="2000" dirty="0"/>
              <a:t>Description: When user booked car  email will be send and when new user has register.</a:t>
            </a:r>
          </a:p>
          <a:p>
            <a:pPr algn="just">
              <a:buFont typeface="Wingdings" panose="05000000000000000000" pitchFamily="2" charset="2"/>
              <a:buChar char="Ø"/>
            </a:pPr>
            <a:endParaRPr lang="en-IN" sz="2400" dirty="0"/>
          </a:p>
        </p:txBody>
      </p:sp>
    </p:spTree>
    <p:extLst>
      <p:ext uri="{BB962C8B-B14F-4D97-AF65-F5344CB8AC3E}">
        <p14:creationId xmlns:p14="http://schemas.microsoft.com/office/powerpoint/2010/main" val="329832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350"/>
            <a:ext cx="7859838" cy="1152426"/>
          </a:xfrm>
        </p:spPr>
        <p:txBody>
          <a:bodyPr/>
          <a:lstStyle/>
          <a:p>
            <a:r>
              <a:rPr lang="en-IN" sz="4800" dirty="0"/>
              <a:t>Main Functions for Admin  </a:t>
            </a:r>
          </a:p>
        </p:txBody>
      </p:sp>
      <p:sp>
        <p:nvSpPr>
          <p:cNvPr id="5" name="Content Placeholder 2"/>
          <p:cNvSpPr>
            <a:spLocks noGrp="1"/>
          </p:cNvSpPr>
          <p:nvPr>
            <p:ph idx="1"/>
          </p:nvPr>
        </p:nvSpPr>
        <p:spPr>
          <a:xfrm>
            <a:off x="538931" y="1783357"/>
            <a:ext cx="7849493" cy="4525963"/>
          </a:xfrm>
        </p:spPr>
        <p:txBody>
          <a:bodyPr>
            <a:normAutofit/>
          </a:bodyPr>
          <a:lstStyle/>
          <a:p>
            <a:pPr algn="just">
              <a:buFont typeface="Wingdings" panose="05000000000000000000" pitchFamily="2" charset="2"/>
              <a:buChar char="Ø"/>
            </a:pPr>
            <a:r>
              <a:rPr lang="en-IN" b="1" dirty="0"/>
              <a:t>Booking Completion</a:t>
            </a:r>
          </a:p>
          <a:p>
            <a:pPr marL="723900" indent="-273050" algn="just">
              <a:buFont typeface="Courier New" panose="02070309020205020404" pitchFamily="49" charset="0"/>
              <a:buChar char="o"/>
            </a:pPr>
            <a:r>
              <a:rPr lang="en-IN" sz="2400" dirty="0"/>
              <a:t>Parameters: user id, car id, booking id</a:t>
            </a:r>
          </a:p>
          <a:p>
            <a:pPr marL="725488" indent="-274638" algn="just">
              <a:buFont typeface="Courier New" panose="02070309020205020404" pitchFamily="49" charset="0"/>
              <a:buChar char="o"/>
            </a:pPr>
            <a:r>
              <a:rPr lang="en-IN" sz="2400" dirty="0"/>
              <a:t>Description: User is authenticated and then logged in.</a:t>
            </a:r>
          </a:p>
          <a:p>
            <a:pPr algn="just">
              <a:buFont typeface="Wingdings" panose="05000000000000000000" pitchFamily="2" charset="2"/>
              <a:buChar char="Ø"/>
            </a:pPr>
            <a:r>
              <a:rPr lang="en-IN" b="1" dirty="0"/>
              <a:t>Add Car</a:t>
            </a:r>
          </a:p>
          <a:p>
            <a:pPr lvl="1" algn="just">
              <a:buFont typeface="Courier New" panose="02070309020205020404" pitchFamily="49" charset="0"/>
              <a:buChar char="o"/>
            </a:pPr>
            <a:r>
              <a:rPr lang="en-IN" dirty="0"/>
              <a:t>Parameters: car data</a:t>
            </a:r>
          </a:p>
          <a:p>
            <a:pPr lvl="1" algn="just">
              <a:buFont typeface="Courier New" panose="02070309020205020404" pitchFamily="49" charset="0"/>
              <a:buChar char="o"/>
            </a:pPr>
            <a:r>
              <a:rPr lang="en-IN" dirty="0"/>
              <a:t>Description: Car Details gets added to the Car Database.</a:t>
            </a:r>
          </a:p>
          <a:p>
            <a:pPr algn="just">
              <a:buFont typeface="Wingdings" panose="05000000000000000000" pitchFamily="2" charset="2"/>
              <a:buChar char="Ø"/>
            </a:pPr>
            <a:endParaRPr lang="en-IN" sz="2400" dirty="0"/>
          </a:p>
        </p:txBody>
      </p:sp>
    </p:spTree>
    <p:extLst>
      <p:ext uri="{BB962C8B-B14F-4D97-AF65-F5344CB8AC3E}">
        <p14:creationId xmlns:p14="http://schemas.microsoft.com/office/powerpoint/2010/main" val="13692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350"/>
            <a:ext cx="7859838" cy="1152426"/>
          </a:xfrm>
        </p:spPr>
        <p:txBody>
          <a:bodyPr/>
          <a:lstStyle/>
          <a:p>
            <a:r>
              <a:rPr lang="en-IN" sz="4800" dirty="0"/>
              <a:t>Design View of Website  </a:t>
            </a:r>
          </a:p>
        </p:txBody>
      </p:sp>
      <p:pic>
        <p:nvPicPr>
          <p:cNvPr id="3074" name="Picture 2" descr="C:\Users\Admin\Desktop\38bdad2a-569e-4595-9264-cee63af4b6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992887"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10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350"/>
            <a:ext cx="7859838" cy="1152426"/>
          </a:xfrm>
        </p:spPr>
        <p:txBody>
          <a:bodyPr/>
          <a:lstStyle/>
          <a:p>
            <a:r>
              <a:rPr lang="en-IN" sz="4800" dirty="0"/>
              <a:t>Design View of Website </a:t>
            </a:r>
            <a:endParaRPr lang="en-IN" sz="44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948264" y="2048986"/>
            <a:ext cx="1936750" cy="3684270"/>
          </a:xfrm>
          <a:prstGeom prst="rect">
            <a:avLst/>
          </a:prstGeom>
        </p:spPr>
      </p:pic>
      <p:pic>
        <p:nvPicPr>
          <p:cNvPr id="2050" name="Picture 2" descr="C:\Users\Admin\Desktop\c9a2028d-a953-4d6b-9a08-506fdd22102a.jpg"/>
          <p:cNvPicPr>
            <a:picLocks noChangeAspect="1" noChangeArrowheads="1"/>
          </p:cNvPicPr>
          <p:nvPr/>
        </p:nvPicPr>
        <p:blipFill rotWithShape="1">
          <a:blip r:embed="rId3">
            <a:extLst>
              <a:ext uri="{28A0092B-C50C-407E-A947-70E740481C1C}">
                <a14:useLocalDpi xmlns:a14="http://schemas.microsoft.com/office/drawing/2010/main" val="0"/>
              </a:ext>
            </a:extLst>
          </a:blip>
          <a:srcRect b="9910"/>
          <a:stretch/>
        </p:blipFill>
        <p:spPr bwMode="auto">
          <a:xfrm>
            <a:off x="179512" y="2204864"/>
            <a:ext cx="6696744" cy="349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41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owerpoint Templets">
      <a:majorFont>
        <a:latin typeface="Imprint MT Shadow"/>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709</Words>
  <Application>Microsoft Office PowerPoint</Application>
  <PresentationFormat>On-screen Show (4:3)</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Georgia</vt:lpstr>
      <vt:lpstr>Imprint MT Shadow</vt:lpstr>
      <vt:lpstr>Wingdings</vt:lpstr>
      <vt:lpstr>Office Theme</vt:lpstr>
      <vt:lpstr>Introducing you to  RAPID CARS Easy Book and Comfortable Ride</vt:lpstr>
      <vt:lpstr>  Trigger</vt:lpstr>
      <vt:lpstr>Tools/Technologies Used:</vt:lpstr>
      <vt:lpstr>  Flowchart </vt:lpstr>
      <vt:lpstr>Main Functions for User  </vt:lpstr>
      <vt:lpstr>Main Functions for User  </vt:lpstr>
      <vt:lpstr>Main Functions for Admin  </vt:lpstr>
      <vt:lpstr>Design View of Website  </vt:lpstr>
      <vt:lpstr>Design View of Website </vt:lpstr>
      <vt:lpstr>Design View of Website </vt:lpstr>
      <vt:lpstr>Benefits</vt:lpstr>
      <vt:lpstr>Benefits</vt:lpstr>
      <vt:lpstr>Way Ahead…</vt:lpstr>
      <vt:lpstr>  Reference / Bibliography </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Chakraborty</dc:creator>
  <cp:lastModifiedBy>Daxesh Patel</cp:lastModifiedBy>
  <cp:revision>68</cp:revision>
  <dcterms:created xsi:type="dcterms:W3CDTF">2022-03-26T09:19:09Z</dcterms:created>
  <dcterms:modified xsi:type="dcterms:W3CDTF">2022-06-20T13:16:11Z</dcterms:modified>
</cp:coreProperties>
</file>