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8EF3A1-9ADC-4A98-8D8B-6E665376169B}">
  <a:tblStyle styleId="{558EF3A1-9ADC-4A98-8D8B-6E66537616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Money La : - </a:t>
            </a:r>
            <a:r>
              <a:rPr lang="en"/>
              <a:t>we are interested in finding the community of a suspicious entity</a:t>
            </a:r>
            <a:endParaRPr/>
          </a:p>
          <a:p>
            <a:pPr indent="0" lvl="0" marL="0">
              <a:spcBef>
                <a:spcPts val="0"/>
              </a:spcBef>
              <a:spcAft>
                <a:spcPts val="0"/>
              </a:spcAft>
              <a:buNone/>
            </a:pPr>
            <a:r>
              <a:rPr lang="en"/>
              <a:t>Why need for segmentation: - if there is any noise are present in the MR image it is removed before the Kmeans process, gives clean image and thus further processes can be conducted without any problem</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Spectral clustering is technique make use of spectrum or eigenvalues to reduce dimensions for clustering.</a:t>
            </a:r>
            <a:endParaRPr/>
          </a:p>
          <a:p>
            <a:pPr indent="0" lvl="0" marL="0">
              <a:spcBef>
                <a:spcPts val="0"/>
              </a:spcBef>
              <a:spcAft>
                <a:spcPts val="0"/>
              </a:spcAft>
              <a:buNone/>
            </a:pPr>
            <a:r>
              <a:t/>
            </a:r>
            <a:endParaRPr/>
          </a:p>
          <a:p>
            <a:pPr indent="0" lvl="0" marL="0">
              <a:spcBef>
                <a:spcPts val="0"/>
              </a:spcBef>
              <a:spcAft>
                <a:spcPts val="0"/>
              </a:spcAft>
              <a:buNone/>
            </a:pPr>
            <a:r>
              <a:rPr lang="en"/>
              <a:t>Money laundering is concealment of origins of illegally obtained money.</a:t>
            </a:r>
            <a:endParaRPr/>
          </a:p>
          <a:p>
            <a:pPr indent="0" lvl="0" marL="0">
              <a:spcBef>
                <a:spcPts val="0"/>
              </a:spcBef>
              <a:spcAft>
                <a:spcPts val="0"/>
              </a:spcAft>
              <a:buNone/>
            </a:pPr>
            <a:r>
              <a:t/>
            </a:r>
            <a:endParaRPr/>
          </a:p>
          <a:p>
            <a:pPr indent="0" lvl="0" marL="0" rtl="0">
              <a:spcBef>
                <a:spcPts val="0"/>
              </a:spcBef>
              <a:spcAft>
                <a:spcPts val="0"/>
              </a:spcAft>
              <a:buNone/>
            </a:pPr>
            <a:r>
              <a:rPr lang="en"/>
              <a:t>5. Q = 1 2w X i X j (wij − wiwj 2w )δ(Ci , Cj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example: -  computational complexity and extra software functionality are required, so if they can be improved or not and other facilities</a:t>
            </a:r>
            <a:endParaRPr/>
          </a:p>
          <a:p>
            <a:pPr indent="0" lvl="0" marL="0">
              <a:spcBef>
                <a:spcPts val="0"/>
              </a:spcBef>
              <a:spcAft>
                <a:spcPts val="0"/>
              </a:spcAft>
              <a:buNone/>
            </a:pPr>
            <a:r>
              <a:t/>
            </a:r>
            <a:endParaRPr/>
          </a:p>
          <a:p>
            <a:pPr indent="0" lvl="0" marL="0" rtl="0">
              <a:spcBef>
                <a:spcPts val="0"/>
              </a:spcBef>
              <a:spcAft>
                <a:spcPts val="0"/>
              </a:spcAft>
              <a:buNone/>
            </a:pPr>
            <a:r>
              <a:rPr lang="en"/>
              <a:t>Many things use k-means clustering, one of them being Recommender System as told by Parth.</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a:t>
            </a:r>
            <a:r>
              <a:rPr lang="en"/>
              <a:t>  K-Means  work : -In k-means clustering, it partitions a collection of data into a k number group of data11, 12. It classifies a given set of data into k number of disjoint cluster. K-means algorithm consists of two separate phases. In the first phase it calculates the k centroid and in the second phase it takes each point to the cluster which has nearest centroid from the respective data point.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How  K-Means  work : -The methods naively compute all nk distances between each of the n clustered points and each of the k centers. After each iteration, the centers move and these distances may all change, requiring recomputation. But after observing from some results we notice the centers don’t move much, especially after the ﬁrst few iterations.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3.jpg"/><Relationship Id="rId7" Type="http://schemas.openxmlformats.org/officeDocument/2006/relationships/image" Target="../media/image8.jpg"/><Relationship Id="rId8"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cl.cam.ac.uk/~pl219/Bioinformatics2015.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Optimization_(mathematics)" TargetMode="External"/><Relationship Id="rId4" Type="http://schemas.openxmlformats.org/officeDocument/2006/relationships/hyperlink" Target="https://en.wikipedia.org/wiki/Search_algorithm" TargetMode="External"/><Relationship Id="rId5" Type="http://schemas.openxmlformats.org/officeDocument/2006/relationships/hyperlink" Target="https://en.wikipedia.org/wiki/Mutation_(genetic_algorithm)" TargetMode="External"/><Relationship Id="rId6" Type="http://schemas.openxmlformats.org/officeDocument/2006/relationships/hyperlink" Target="https://en.wikipedia.org/wiki/Crossover_(genetic_algorithm)" TargetMode="External"/><Relationship Id="rId7" Type="http://schemas.openxmlformats.org/officeDocument/2006/relationships/hyperlink" Target="https://en.wikipedia.org/wiki/Selection_(genetic_algorith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jpg"/><Relationship Id="rId5" Type="http://schemas.openxmlformats.org/officeDocument/2006/relationships/image" Target="../media/image4.jp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nSpc>
                <a:spcPct val="115000"/>
              </a:lnSpc>
              <a:spcBef>
                <a:spcPts val="0"/>
              </a:spcBef>
              <a:spcAft>
                <a:spcPts val="0"/>
              </a:spcAft>
              <a:buNone/>
            </a:pPr>
            <a:r>
              <a:rPr lang="en" sz="3000">
                <a:solidFill>
                  <a:srgbClr val="FFFFFF"/>
                </a:solidFill>
                <a:latin typeface="Georgia"/>
                <a:ea typeface="Georgia"/>
                <a:cs typeface="Georgia"/>
                <a:sym typeface="Georgia"/>
              </a:rPr>
              <a:t>A Descriptive Study of</a:t>
            </a:r>
            <a:endParaRPr sz="30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rPr lang="en" sz="3000">
                <a:solidFill>
                  <a:srgbClr val="FFFFFF"/>
                </a:solidFill>
                <a:latin typeface="Georgia"/>
                <a:ea typeface="Georgia"/>
                <a:cs typeface="Georgia"/>
                <a:sym typeface="Georgia"/>
              </a:rPr>
              <a:t>K-Means Clustering for Image Segmentation</a:t>
            </a:r>
            <a:endParaRPr sz="3000">
              <a:solidFill>
                <a:srgbClr val="FFFFFF"/>
              </a:solidFill>
              <a:latin typeface="Georgia"/>
              <a:ea typeface="Georgia"/>
              <a:cs typeface="Georgia"/>
              <a:sym typeface="Georgia"/>
            </a:endParaRPr>
          </a:p>
          <a:p>
            <a:pPr indent="0" lvl="0" marL="0">
              <a:spcBef>
                <a:spcPts val="0"/>
              </a:spcBef>
              <a:spcAft>
                <a:spcPts val="0"/>
              </a:spcAft>
              <a:buNone/>
            </a:pPr>
            <a:r>
              <a:rPr lang="en" sz="3000">
                <a:latin typeface="Georgia"/>
                <a:ea typeface="Georgia"/>
                <a:cs typeface="Georgia"/>
                <a:sym typeface="Georgia"/>
              </a:rPr>
              <a:t>In </a:t>
            </a:r>
            <a:r>
              <a:rPr lang="en" sz="3000">
                <a:latin typeface="Georgia"/>
                <a:ea typeface="Georgia"/>
                <a:cs typeface="Georgia"/>
                <a:sym typeface="Georgia"/>
              </a:rPr>
              <a:t>Bioinformatics</a:t>
            </a:r>
            <a:endParaRPr sz="3000">
              <a:latin typeface="Georgia"/>
              <a:ea typeface="Georgia"/>
              <a:cs typeface="Georgia"/>
              <a:sym typeface="Georgia"/>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By-</a:t>
            </a:r>
            <a:endParaRPr/>
          </a:p>
          <a:p>
            <a:pPr indent="0" lvl="0" marL="0" rtl="0">
              <a:lnSpc>
                <a:spcPct val="150000"/>
              </a:lnSpc>
              <a:spcBef>
                <a:spcPts val="0"/>
              </a:spcBef>
              <a:spcAft>
                <a:spcPts val="0"/>
              </a:spcAft>
              <a:buNone/>
            </a:pPr>
            <a:r>
              <a:rPr lang="en"/>
              <a:t>Divyesh Saglani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90250" y="0"/>
            <a:ext cx="7991100" cy="7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latin typeface="Georgia"/>
                <a:ea typeface="Georgia"/>
                <a:cs typeface="Georgia"/>
                <a:sym typeface="Georgia"/>
              </a:rPr>
              <a:t>Results</a:t>
            </a:r>
            <a:endParaRPr sz="4200">
              <a:latin typeface="Georgia"/>
              <a:ea typeface="Georgia"/>
              <a:cs typeface="Georgia"/>
              <a:sym typeface="Georgia"/>
            </a:endParaRPr>
          </a:p>
        </p:txBody>
      </p:sp>
      <p:pic>
        <p:nvPicPr>
          <p:cNvPr id="132" name="Shape 132"/>
          <p:cNvPicPr preferRelativeResize="0"/>
          <p:nvPr/>
        </p:nvPicPr>
        <p:blipFill>
          <a:blip r:embed="rId3">
            <a:alphaModFix/>
          </a:blip>
          <a:stretch>
            <a:fillRect/>
          </a:stretch>
        </p:blipFill>
        <p:spPr>
          <a:xfrm>
            <a:off x="490250" y="768300"/>
            <a:ext cx="2220800" cy="1821275"/>
          </a:xfrm>
          <a:prstGeom prst="rect">
            <a:avLst/>
          </a:prstGeom>
          <a:noFill/>
          <a:ln>
            <a:noFill/>
          </a:ln>
        </p:spPr>
      </p:pic>
      <p:pic>
        <p:nvPicPr>
          <p:cNvPr id="133" name="Shape 133"/>
          <p:cNvPicPr preferRelativeResize="0"/>
          <p:nvPr/>
        </p:nvPicPr>
        <p:blipFill>
          <a:blip r:embed="rId4">
            <a:alphaModFix/>
          </a:blip>
          <a:stretch>
            <a:fillRect/>
          </a:stretch>
        </p:blipFill>
        <p:spPr>
          <a:xfrm>
            <a:off x="3305525" y="768314"/>
            <a:ext cx="2220800" cy="1821235"/>
          </a:xfrm>
          <a:prstGeom prst="rect">
            <a:avLst/>
          </a:prstGeom>
          <a:noFill/>
          <a:ln>
            <a:noFill/>
          </a:ln>
        </p:spPr>
      </p:pic>
      <p:pic>
        <p:nvPicPr>
          <p:cNvPr id="134" name="Shape 134"/>
          <p:cNvPicPr preferRelativeResize="0"/>
          <p:nvPr/>
        </p:nvPicPr>
        <p:blipFill>
          <a:blip r:embed="rId5">
            <a:alphaModFix/>
          </a:blip>
          <a:stretch>
            <a:fillRect/>
          </a:stretch>
        </p:blipFill>
        <p:spPr>
          <a:xfrm>
            <a:off x="6394020" y="768325"/>
            <a:ext cx="2220755" cy="1821225"/>
          </a:xfrm>
          <a:prstGeom prst="rect">
            <a:avLst/>
          </a:prstGeom>
          <a:noFill/>
          <a:ln>
            <a:noFill/>
          </a:ln>
        </p:spPr>
      </p:pic>
      <p:pic>
        <p:nvPicPr>
          <p:cNvPr id="135" name="Shape 135"/>
          <p:cNvPicPr preferRelativeResize="0"/>
          <p:nvPr/>
        </p:nvPicPr>
        <p:blipFill>
          <a:blip r:embed="rId6">
            <a:alphaModFix/>
          </a:blip>
          <a:stretch>
            <a:fillRect/>
          </a:stretch>
        </p:blipFill>
        <p:spPr>
          <a:xfrm>
            <a:off x="490278" y="2752101"/>
            <a:ext cx="2220748" cy="1821225"/>
          </a:xfrm>
          <a:prstGeom prst="rect">
            <a:avLst/>
          </a:prstGeom>
          <a:noFill/>
          <a:ln>
            <a:noFill/>
          </a:ln>
        </p:spPr>
      </p:pic>
      <p:pic>
        <p:nvPicPr>
          <p:cNvPr id="136" name="Shape 136"/>
          <p:cNvPicPr preferRelativeResize="0"/>
          <p:nvPr/>
        </p:nvPicPr>
        <p:blipFill>
          <a:blip r:embed="rId7">
            <a:alphaModFix/>
          </a:blip>
          <a:stretch>
            <a:fillRect/>
          </a:stretch>
        </p:blipFill>
        <p:spPr>
          <a:xfrm>
            <a:off x="6394023" y="2752100"/>
            <a:ext cx="2220752" cy="1821225"/>
          </a:xfrm>
          <a:prstGeom prst="rect">
            <a:avLst/>
          </a:prstGeom>
          <a:noFill/>
          <a:ln>
            <a:noFill/>
          </a:ln>
        </p:spPr>
      </p:pic>
      <p:pic>
        <p:nvPicPr>
          <p:cNvPr id="137" name="Shape 137"/>
          <p:cNvPicPr preferRelativeResize="0"/>
          <p:nvPr/>
        </p:nvPicPr>
        <p:blipFill>
          <a:blip r:embed="rId8">
            <a:alphaModFix/>
          </a:blip>
          <a:stretch>
            <a:fillRect/>
          </a:stretch>
        </p:blipFill>
        <p:spPr>
          <a:xfrm>
            <a:off x="3305566" y="2752100"/>
            <a:ext cx="2220709" cy="1821225"/>
          </a:xfrm>
          <a:prstGeom prst="rect">
            <a:avLst/>
          </a:prstGeom>
          <a:noFill/>
          <a:ln>
            <a:noFill/>
          </a:ln>
        </p:spPr>
      </p:pic>
      <p:sp>
        <p:nvSpPr>
          <p:cNvPr id="138" name="Shape 138"/>
          <p:cNvSpPr txBox="1"/>
          <p:nvPr/>
        </p:nvSpPr>
        <p:spPr>
          <a:xfrm>
            <a:off x="490250" y="4735850"/>
            <a:ext cx="7991100" cy="40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Figure 2: </a:t>
            </a:r>
            <a:r>
              <a:rPr lang="en"/>
              <a:t>O</a:t>
            </a:r>
            <a:r>
              <a:rPr lang="en"/>
              <a:t>utput image of tumor detection in brain using k-means clustering algorithm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Conclusion</a:t>
            </a:r>
            <a:endParaRPr>
              <a:latin typeface="Georgia"/>
              <a:ea typeface="Georgia"/>
              <a:cs typeface="Georgia"/>
              <a:sym typeface="Georgia"/>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Both algorithms, GAC and GACN were compared and it was found that GACN was better if number of nodes were high and this can be used money-laundering detection.</a:t>
            </a:r>
            <a:endParaRPr/>
          </a:p>
          <a:p>
            <a:pPr indent="-342900" lvl="0" marL="457200" rtl="0">
              <a:spcBef>
                <a:spcPts val="0"/>
              </a:spcBef>
              <a:spcAft>
                <a:spcPts val="0"/>
              </a:spcAft>
              <a:buSzPts val="1800"/>
              <a:buChar char="●"/>
            </a:pPr>
            <a:r>
              <a:rPr lang="en"/>
              <a:t>Image Segmentation using k-means clustering was then implemented and the resultant images were compared with different values of k, and the changes in segmentation of different clusters were noticed with change in value of k.</a:t>
            </a:r>
            <a:endParaRPr/>
          </a:p>
          <a:p>
            <a:pPr indent="-342900" lvl="0" marL="457200" rtl="0">
              <a:spcBef>
                <a:spcPts val="0"/>
              </a:spcBef>
              <a:spcAft>
                <a:spcPts val="0"/>
              </a:spcAft>
              <a:buSzPts val="1800"/>
              <a:buChar char="●"/>
            </a:pPr>
            <a:r>
              <a:rPr lang="en"/>
              <a:t>Then a real life example for image segmentation using k-means clustering was implemented, which was to check the development of tumor in brain and it was found that the stage of tumor can be calculated from this segmented image and also the shape can position can for found with least possible error.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References</a:t>
            </a:r>
            <a:endParaRPr>
              <a:latin typeface="Georgia"/>
              <a:ea typeface="Georgia"/>
              <a:cs typeface="Georgia"/>
              <a:sym typeface="Georgia"/>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00"/>
              </a:buClr>
              <a:buSzPts val="1400"/>
              <a:buFont typeface="Arial"/>
              <a:buAutoNum type="arabicPeriod"/>
            </a:pPr>
            <a:r>
              <a:rPr lang="en" sz="1400">
                <a:solidFill>
                  <a:srgbClr val="FFFF00"/>
                </a:solidFill>
                <a:latin typeface="Arial"/>
                <a:ea typeface="Arial"/>
                <a:cs typeface="Arial"/>
                <a:sym typeface="Arial"/>
              </a:rPr>
              <a:t>AlsedÃ , L., Awasthi, A., &amp; LÃ¤ssig, J. (2012). Genetic Clustering Algorithms for Detecting Money-Laundering.</a:t>
            </a:r>
            <a:endParaRPr sz="1400">
              <a:solidFill>
                <a:srgbClr val="FFFF00"/>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Hamerly, G., &amp; Drake, J. (2015). Accelerating Lloyd’s algorithm for k-means clustering. In </a:t>
            </a:r>
            <a:r>
              <a:rPr i="1" lang="en" sz="1400">
                <a:solidFill>
                  <a:srgbClr val="FFFFFF"/>
                </a:solidFill>
                <a:latin typeface="Arial"/>
                <a:ea typeface="Arial"/>
                <a:cs typeface="Arial"/>
                <a:sym typeface="Arial"/>
              </a:rPr>
              <a:t>Partitional clustering algorithms</a:t>
            </a:r>
            <a:r>
              <a:rPr lang="en" sz="1400">
                <a:solidFill>
                  <a:srgbClr val="FFFFFF"/>
                </a:solidFill>
                <a:latin typeface="Arial"/>
                <a:ea typeface="Arial"/>
                <a:cs typeface="Arial"/>
                <a:sym typeface="Arial"/>
              </a:rPr>
              <a:t> (pp. 41-78). Springer, Cham.</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00"/>
              </a:buClr>
              <a:buSzPts val="1400"/>
              <a:buFont typeface="Arial"/>
              <a:buAutoNum type="arabicPeriod"/>
            </a:pPr>
            <a:r>
              <a:rPr lang="en" sz="1400">
                <a:solidFill>
                  <a:srgbClr val="FFFF00"/>
                </a:solidFill>
                <a:latin typeface="Arial"/>
                <a:ea typeface="Arial"/>
                <a:cs typeface="Arial"/>
                <a:sym typeface="Arial"/>
              </a:rPr>
              <a:t>Dhanachandra, N., Manglem, K., &amp; Chanu, Y. J. (2015). Image segmentation using K-means clustering algorithm and subtractive clustering algorithm. </a:t>
            </a:r>
            <a:r>
              <a:rPr i="1" lang="en" sz="1400">
                <a:solidFill>
                  <a:srgbClr val="FFFF00"/>
                </a:solidFill>
                <a:latin typeface="Arial"/>
                <a:ea typeface="Arial"/>
                <a:cs typeface="Arial"/>
                <a:sym typeface="Arial"/>
              </a:rPr>
              <a:t>Procedia Computer Science</a:t>
            </a:r>
            <a:r>
              <a:rPr lang="en" sz="1400">
                <a:solidFill>
                  <a:srgbClr val="FFFF00"/>
                </a:solidFill>
                <a:latin typeface="Arial"/>
                <a:ea typeface="Arial"/>
                <a:cs typeface="Arial"/>
                <a:sym typeface="Arial"/>
              </a:rPr>
              <a:t>, </a:t>
            </a:r>
            <a:r>
              <a:rPr i="1" lang="en" sz="1400">
                <a:solidFill>
                  <a:srgbClr val="FFFF00"/>
                </a:solidFill>
                <a:latin typeface="Arial"/>
                <a:ea typeface="Arial"/>
                <a:cs typeface="Arial"/>
                <a:sym typeface="Arial"/>
              </a:rPr>
              <a:t>54</a:t>
            </a:r>
            <a:r>
              <a:rPr lang="en" sz="1400">
                <a:solidFill>
                  <a:srgbClr val="FFFF00"/>
                </a:solidFill>
                <a:latin typeface="Arial"/>
                <a:ea typeface="Arial"/>
                <a:cs typeface="Arial"/>
                <a:sym typeface="Arial"/>
              </a:rPr>
              <a:t>(2015), 764-771.</a:t>
            </a:r>
            <a:endParaRPr sz="1400">
              <a:solidFill>
                <a:srgbClr val="FFFF00"/>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a:pPr>
            <a:r>
              <a:rPr lang="en" sz="1400">
                <a:solidFill>
                  <a:srgbClr val="FFFFFF"/>
                </a:solidFill>
                <a:latin typeface="Arial"/>
                <a:ea typeface="Arial"/>
                <a:cs typeface="Arial"/>
                <a:sym typeface="Arial"/>
              </a:rPr>
              <a:t>Wilkin, G. A., &amp; Huang, X. (2007, August). K-means clustering algorithms: Implementation and comparison. In </a:t>
            </a:r>
            <a:r>
              <a:rPr i="1" lang="en" sz="1400">
                <a:solidFill>
                  <a:srgbClr val="FFFFFF"/>
                </a:solidFill>
                <a:latin typeface="Arial"/>
                <a:ea typeface="Arial"/>
                <a:cs typeface="Arial"/>
                <a:sym typeface="Arial"/>
              </a:rPr>
              <a:t>Computer and Computational Sciences, 2007. IMSCCS 2007. Second International Multi-Symposiums on</a:t>
            </a:r>
            <a:r>
              <a:rPr lang="en" sz="1400">
                <a:solidFill>
                  <a:srgbClr val="FFFFFF"/>
                </a:solidFill>
                <a:latin typeface="Arial"/>
                <a:ea typeface="Arial"/>
                <a:cs typeface="Arial"/>
                <a:sym typeface="Arial"/>
              </a:rPr>
              <a:t> (pp. 133-136). IEEE.</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00"/>
              </a:buClr>
              <a:buSzPts val="1400"/>
              <a:buFont typeface="Arial"/>
              <a:buAutoNum type="arabicPeriod"/>
            </a:pPr>
            <a:r>
              <a:rPr lang="en" sz="1400">
                <a:solidFill>
                  <a:srgbClr val="FFFF00"/>
                </a:solidFill>
                <a:latin typeface="Arial"/>
                <a:ea typeface="Arial"/>
                <a:cs typeface="Arial"/>
                <a:sym typeface="Arial"/>
              </a:rPr>
              <a:t>Selvakumar, J., Lakshmi, A., &amp; Arivoli, T. (2012, March). Brain tumor segmentation and its area calculation in brain MR images using K-mean clustering and Fuzzy C-mean algorithm. In </a:t>
            </a:r>
            <a:r>
              <a:rPr i="1" lang="en" sz="1400">
                <a:solidFill>
                  <a:srgbClr val="FFFF00"/>
                </a:solidFill>
                <a:latin typeface="Arial"/>
                <a:ea typeface="Arial"/>
                <a:cs typeface="Arial"/>
                <a:sym typeface="Arial"/>
              </a:rPr>
              <a:t>Advances in Engineering, Science and Management (ICAESM), 2012 International Conference on</a:t>
            </a:r>
            <a:r>
              <a:rPr lang="en" sz="1400">
                <a:solidFill>
                  <a:srgbClr val="FFFF00"/>
                </a:solidFill>
                <a:latin typeface="Arial"/>
                <a:ea typeface="Arial"/>
                <a:cs typeface="Arial"/>
                <a:sym typeface="Arial"/>
              </a:rPr>
              <a:t> (pp. 186-190). IEEE.</a:t>
            </a:r>
            <a:endParaRPr b="1" sz="1400" u="sng">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References</a:t>
            </a:r>
            <a:endParaRPr>
              <a:latin typeface="Georgia"/>
              <a:ea typeface="Georgia"/>
              <a:cs typeface="Georgia"/>
              <a:sym typeface="Georgia"/>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Font typeface="Arial"/>
              <a:buAutoNum type="arabicPeriod" startAt="6"/>
            </a:pPr>
            <a:r>
              <a:rPr lang="en" sz="1400">
                <a:solidFill>
                  <a:srgbClr val="FFFF00"/>
                </a:solidFill>
                <a:latin typeface="Arial"/>
                <a:ea typeface="Arial"/>
                <a:cs typeface="Arial"/>
                <a:sym typeface="Arial"/>
              </a:rPr>
              <a:t>Küçükkülahli, E., Erdoğmuş, P., &amp; Polat, K. (2016). Brain MRI segmentation based on different clustering algorithms. </a:t>
            </a:r>
            <a:r>
              <a:rPr i="1" lang="en" sz="1400">
                <a:solidFill>
                  <a:srgbClr val="FFFF00"/>
                </a:solidFill>
                <a:latin typeface="Arial"/>
                <a:ea typeface="Arial"/>
                <a:cs typeface="Arial"/>
                <a:sym typeface="Arial"/>
              </a:rPr>
              <a:t>Brain</a:t>
            </a:r>
            <a:r>
              <a:rPr lang="en" sz="1400">
                <a:solidFill>
                  <a:srgbClr val="FFFF00"/>
                </a:solidFill>
                <a:latin typeface="Arial"/>
                <a:ea typeface="Arial"/>
                <a:cs typeface="Arial"/>
                <a:sym typeface="Arial"/>
              </a:rPr>
              <a:t>, </a:t>
            </a:r>
            <a:r>
              <a:rPr i="1" lang="en" sz="1400">
                <a:solidFill>
                  <a:srgbClr val="FFFF00"/>
                </a:solidFill>
                <a:latin typeface="Arial"/>
                <a:ea typeface="Arial"/>
                <a:cs typeface="Arial"/>
                <a:sym typeface="Arial"/>
              </a:rPr>
              <a:t>155</a:t>
            </a:r>
            <a:r>
              <a:rPr lang="en" sz="1400">
                <a:solidFill>
                  <a:srgbClr val="FFFF00"/>
                </a:solidFill>
                <a:latin typeface="Arial"/>
                <a:ea typeface="Arial"/>
                <a:cs typeface="Arial"/>
                <a:sym typeface="Arial"/>
              </a:rPr>
              <a:t>(3)</a:t>
            </a:r>
            <a:r>
              <a:rPr lang="en" sz="1400">
                <a:solidFill>
                  <a:srgbClr val="FFFFFF"/>
                </a:solidFill>
                <a:latin typeface="Arial"/>
                <a:ea typeface="Arial"/>
                <a:cs typeface="Arial"/>
                <a:sym typeface="Arial"/>
              </a:rPr>
              <a:t>.</a:t>
            </a:r>
            <a:endParaRPr b="1" sz="1400" u="sng">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startAt="6"/>
            </a:pPr>
            <a:r>
              <a:rPr lang="en" sz="1400">
                <a:solidFill>
                  <a:srgbClr val="FFFFFF"/>
                </a:solidFill>
                <a:latin typeface="Arial"/>
                <a:ea typeface="Arial"/>
                <a:cs typeface="Arial"/>
                <a:sym typeface="Arial"/>
              </a:rPr>
              <a:t>Dhanachandra, N., &amp; Chanu, Y. J. (2015). Image Segmentation Method Using K-Means Clustering Algorithm for Color Image. </a:t>
            </a:r>
            <a:r>
              <a:rPr i="1" lang="en" sz="1400">
                <a:solidFill>
                  <a:srgbClr val="FFFFFF"/>
                </a:solidFill>
                <a:latin typeface="Arial"/>
                <a:ea typeface="Arial"/>
                <a:cs typeface="Arial"/>
                <a:sym typeface="Arial"/>
              </a:rPr>
              <a:t>Advanced Research in Electrical and Electronic Engineering</a:t>
            </a:r>
            <a:r>
              <a:rPr lang="en" sz="1400">
                <a:solidFill>
                  <a:srgbClr val="FFFFFF"/>
                </a:solidFill>
                <a:latin typeface="Arial"/>
                <a:ea typeface="Arial"/>
                <a:cs typeface="Arial"/>
                <a:sym typeface="Arial"/>
              </a:rPr>
              <a:t>, </a:t>
            </a:r>
            <a:r>
              <a:rPr i="1" lang="en" sz="1400">
                <a:solidFill>
                  <a:srgbClr val="FFFFFF"/>
                </a:solidFill>
                <a:latin typeface="Arial"/>
                <a:ea typeface="Arial"/>
                <a:cs typeface="Arial"/>
                <a:sym typeface="Arial"/>
              </a:rPr>
              <a:t>2</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startAt="6"/>
            </a:pPr>
            <a:r>
              <a:rPr lang="en" sz="1400">
                <a:solidFill>
                  <a:srgbClr val="FFFFFF"/>
                </a:solidFill>
                <a:latin typeface="Arial"/>
                <a:ea typeface="Arial"/>
                <a:cs typeface="Arial"/>
                <a:sym typeface="Arial"/>
              </a:rPr>
              <a:t>Man, K. F., Tang, K. S., &amp; Kwong, S. (1996). Genetic algorithms: concepts and applications [in engineering design]. </a:t>
            </a:r>
            <a:r>
              <a:rPr i="1" lang="en" sz="1400">
                <a:solidFill>
                  <a:srgbClr val="FFFFFF"/>
                </a:solidFill>
                <a:latin typeface="Arial"/>
                <a:ea typeface="Arial"/>
                <a:cs typeface="Arial"/>
                <a:sym typeface="Arial"/>
              </a:rPr>
              <a:t>IEEE transactions on Industrial Electronics</a:t>
            </a:r>
            <a:r>
              <a:rPr lang="en" sz="1400">
                <a:solidFill>
                  <a:srgbClr val="FFFFFF"/>
                </a:solidFill>
                <a:latin typeface="Arial"/>
                <a:ea typeface="Arial"/>
                <a:cs typeface="Arial"/>
                <a:sym typeface="Arial"/>
              </a:rPr>
              <a:t>, </a:t>
            </a:r>
            <a:r>
              <a:rPr i="1" lang="en" sz="1400">
                <a:solidFill>
                  <a:srgbClr val="FFFFFF"/>
                </a:solidFill>
                <a:latin typeface="Arial"/>
                <a:ea typeface="Arial"/>
                <a:cs typeface="Arial"/>
                <a:sym typeface="Arial"/>
              </a:rPr>
              <a:t>43</a:t>
            </a:r>
            <a:r>
              <a:rPr lang="en" sz="1400">
                <a:solidFill>
                  <a:srgbClr val="FFFFFF"/>
                </a:solidFill>
                <a:latin typeface="Arial"/>
                <a:ea typeface="Arial"/>
                <a:cs typeface="Arial"/>
                <a:sym typeface="Arial"/>
              </a:rPr>
              <a:t>(5), 519-534.</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startAt="6"/>
            </a:pPr>
            <a:r>
              <a:rPr lang="en" sz="1400">
                <a:solidFill>
                  <a:srgbClr val="FFFFFF"/>
                </a:solidFill>
                <a:uFill>
                  <a:noFill/>
                </a:uFill>
                <a:latin typeface="Arial"/>
                <a:ea typeface="Arial"/>
                <a:cs typeface="Arial"/>
                <a:sym typeface="Arial"/>
                <a:hlinkClick r:id="rId3"/>
              </a:rPr>
              <a:t>Bioinformatic Algorithms - Cambridge Computer Laboratory</a:t>
            </a:r>
            <a:endParaRPr sz="1400">
              <a:solidFill>
                <a:srgbClr val="FFFFFF"/>
              </a:solidFill>
              <a:latin typeface="Arial"/>
              <a:ea typeface="Arial"/>
              <a:cs typeface="Arial"/>
              <a:sym typeface="Arial"/>
            </a:endParaRPr>
          </a:p>
          <a:p>
            <a:pPr indent="-317500" lvl="0" marL="457200" rtl="0">
              <a:spcBef>
                <a:spcPts val="0"/>
              </a:spcBef>
              <a:spcAft>
                <a:spcPts val="0"/>
              </a:spcAft>
              <a:buClr>
                <a:srgbClr val="FFFFFF"/>
              </a:buClr>
              <a:buSzPts val="1400"/>
              <a:buFont typeface="Arial"/>
              <a:buAutoNum type="arabicPeriod" startAt="6"/>
            </a:pPr>
            <a:r>
              <a:rPr lang="en" sz="1400">
                <a:solidFill>
                  <a:srgbClr val="FFFFFF"/>
                </a:solidFill>
                <a:latin typeface="Arial"/>
                <a:ea typeface="Arial"/>
                <a:cs typeface="Arial"/>
                <a:sym typeface="Arial"/>
              </a:rPr>
              <a:t>Wu, M. N., Lin, C. C., &amp; Chang, C. C. (2007, November). Brain tumor detection using color-based k-means clustering segmentation. In </a:t>
            </a:r>
            <a:r>
              <a:rPr i="1" lang="en" sz="1400">
                <a:solidFill>
                  <a:srgbClr val="FFFFFF"/>
                </a:solidFill>
                <a:latin typeface="Arial"/>
                <a:ea typeface="Arial"/>
                <a:cs typeface="Arial"/>
                <a:sym typeface="Arial"/>
              </a:rPr>
              <a:t>Intelligent Information Hiding and Multimedia Signal Processing, 2007. IIHMSP 2007. Third International Conference on</a:t>
            </a:r>
            <a:r>
              <a:rPr lang="en" sz="1400">
                <a:solidFill>
                  <a:srgbClr val="FFFFFF"/>
                </a:solidFill>
                <a:latin typeface="Arial"/>
                <a:ea typeface="Arial"/>
                <a:cs typeface="Arial"/>
                <a:sym typeface="Arial"/>
              </a:rPr>
              <a:t> (Vol. 2, pp. 245-250). IEEE.</a:t>
            </a:r>
            <a:endParaRPr sz="1400">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Introduction</a:t>
            </a:r>
            <a:endParaRPr>
              <a:latin typeface="Georgia"/>
              <a:ea typeface="Georgia"/>
              <a:cs typeface="Georgia"/>
              <a:sym typeface="Georgia"/>
            </a:endParaRPr>
          </a:p>
        </p:txBody>
      </p:sp>
      <p:sp>
        <p:nvSpPr>
          <p:cNvPr id="66" name="Shape 66"/>
          <p:cNvSpPr txBox="1"/>
          <p:nvPr>
            <p:ph idx="1" type="body"/>
          </p:nvPr>
        </p:nvSpPr>
        <p:spPr>
          <a:xfrm>
            <a:off x="311700" y="1306675"/>
            <a:ext cx="8520600" cy="32739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Genetic Algorithms are one of the most applied class of algorithms for solving global/multi-modal optimization problems and have been extensively studied for solving NP-hard optimization problems.</a:t>
            </a:r>
            <a:endParaRPr sz="1700"/>
          </a:p>
          <a:p>
            <a:pPr indent="-336550" lvl="0" marL="457200" rtl="0">
              <a:spcBef>
                <a:spcPts val="0"/>
              </a:spcBef>
              <a:spcAft>
                <a:spcPts val="0"/>
              </a:spcAft>
              <a:buSzPts val="1700"/>
              <a:buChar char="➢"/>
            </a:pPr>
            <a:r>
              <a:rPr lang="en" sz="1700"/>
              <a:t>Graph clustering is an efficient methodology to detect groups of entities in a network or graph, possessing certain similar characteristics.</a:t>
            </a:r>
            <a:endParaRPr sz="1700"/>
          </a:p>
          <a:p>
            <a:pPr indent="-336550" lvl="0" marL="457200" rtl="0">
              <a:spcBef>
                <a:spcPts val="0"/>
              </a:spcBef>
              <a:spcAft>
                <a:spcPts val="0"/>
              </a:spcAft>
              <a:buSzPts val="1700"/>
              <a:buChar char="➢"/>
            </a:pPr>
            <a:r>
              <a:rPr lang="en" sz="1700"/>
              <a:t>The genome projects are generating large amounts of biological data and so the data can be perplexing and confusing. Data clustering approaches can group similar data into clusters, which will reveal important biological meanings.</a:t>
            </a:r>
            <a:endParaRPr sz="1700"/>
          </a:p>
          <a:p>
            <a:pPr indent="-336550" lvl="0" marL="457200">
              <a:spcBef>
                <a:spcPts val="0"/>
              </a:spcBef>
              <a:spcAft>
                <a:spcPts val="0"/>
              </a:spcAft>
              <a:buSzPts val="1700"/>
              <a:buChar char="➢"/>
            </a:pPr>
            <a:r>
              <a:rPr lang="en" sz="1700"/>
              <a:t>This clustering is widely used in image segmentation.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Introduction</a:t>
            </a:r>
            <a:endParaRPr>
              <a:latin typeface="Georgia"/>
              <a:ea typeface="Georgia"/>
              <a:cs typeface="Georgia"/>
              <a:sym typeface="Georgia"/>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spcBef>
                <a:spcPts val="0"/>
              </a:spcBef>
              <a:spcAft>
                <a:spcPts val="0"/>
              </a:spcAft>
              <a:buSzPts val="1700"/>
              <a:buChar char="➢"/>
            </a:pPr>
            <a:r>
              <a:rPr lang="en" sz="1700"/>
              <a:t>Image segmentation is used to classify the pixels of an image correctly in a decision oriented application.</a:t>
            </a:r>
            <a:endParaRPr sz="1700"/>
          </a:p>
          <a:p>
            <a:pPr indent="-336550" lvl="0" marL="457200" rtl="0">
              <a:spcBef>
                <a:spcPts val="0"/>
              </a:spcBef>
              <a:spcAft>
                <a:spcPts val="0"/>
              </a:spcAft>
              <a:buSzPts val="1700"/>
              <a:buChar char="➢"/>
            </a:pPr>
            <a:r>
              <a:rPr lang="en" sz="1700"/>
              <a:t>One of the most used clustering algorithm is </a:t>
            </a:r>
            <a:r>
              <a:rPr b="1" lang="en" sz="1700" u="sng"/>
              <a:t>k-means clustering algorithm</a:t>
            </a:r>
            <a:r>
              <a:rPr lang="en" sz="1700"/>
              <a:t>.</a:t>
            </a:r>
            <a:endParaRPr sz="1700"/>
          </a:p>
          <a:p>
            <a:pPr indent="-336550" lvl="0" marL="457200" rtl="0">
              <a:spcBef>
                <a:spcPts val="0"/>
              </a:spcBef>
              <a:spcAft>
                <a:spcPts val="0"/>
              </a:spcAft>
              <a:buSzPts val="1700"/>
              <a:buChar char="➢"/>
            </a:pPr>
            <a:r>
              <a:rPr lang="en" sz="1700"/>
              <a:t>It is simple and computationally faster than the hierarchical clustering. And it can also work for large number of variable.</a:t>
            </a:r>
            <a:endParaRPr sz="1700"/>
          </a:p>
          <a:p>
            <a:pPr indent="-336550" lvl="0" marL="457200" rtl="0">
              <a:spcBef>
                <a:spcPts val="0"/>
              </a:spcBef>
              <a:spcAft>
                <a:spcPts val="0"/>
              </a:spcAft>
              <a:buSzPts val="1700"/>
              <a:buChar char="➢"/>
            </a:pPr>
            <a:r>
              <a:rPr lang="en" sz="1700"/>
              <a:t>It is required to initialize the k number of centroid. Different value of initial centroid would result different cluster.</a:t>
            </a:r>
            <a:endParaRPr sz="1700"/>
          </a:p>
          <a:p>
            <a:pPr indent="-323850" lvl="0" marL="457200" rtl="0">
              <a:spcBef>
                <a:spcPts val="0"/>
              </a:spcBef>
              <a:spcAft>
                <a:spcPts val="0"/>
              </a:spcAft>
              <a:buSzPts val="1500"/>
              <a:buChar char="➢"/>
            </a:pPr>
            <a:r>
              <a:rPr lang="en" sz="1700"/>
              <a:t>Image segmentation becomes one of important tool in medical area where it is used to extract or region of interest from the background. So medical images are segmented using different technique and process outputs are used for the further analysis in medical.</a:t>
            </a:r>
            <a:r>
              <a:rPr lang="en" sz="1500"/>
              <a:t>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Related Work</a:t>
            </a:r>
            <a:endParaRPr>
              <a:latin typeface="Georgia"/>
              <a:ea typeface="Georgia"/>
              <a:cs typeface="Georgia"/>
              <a:sym typeface="Georgia"/>
            </a:endParaRPr>
          </a:p>
        </p:txBody>
      </p:sp>
      <p:sp>
        <p:nvSpPr>
          <p:cNvPr id="78" name="Shape 78"/>
          <p:cNvSpPr txBox="1"/>
          <p:nvPr>
            <p:ph idx="1" type="body"/>
          </p:nvPr>
        </p:nvSpPr>
        <p:spPr>
          <a:xfrm>
            <a:off x="311700" y="1152475"/>
            <a:ext cx="8520600" cy="3633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Alan Jose, S. Ravi and M. Sambath proposed Brain Tumor Segmentation using K-means Clustering and Fuzzy C-means Algorithm and its area calculation (</a:t>
            </a:r>
            <a:r>
              <a:rPr lang="en" sz="1400">
                <a:solidFill>
                  <a:srgbClr val="FFFF00"/>
                </a:solidFill>
                <a:latin typeface="Arial"/>
                <a:ea typeface="Arial"/>
                <a:cs typeface="Arial"/>
                <a:sym typeface="Arial"/>
              </a:rPr>
              <a:t>Dhanachandra, 2015 &amp; Küçükkülahli, 2016</a:t>
            </a:r>
            <a:r>
              <a:rPr lang="en"/>
              <a:t>).</a:t>
            </a:r>
            <a:endParaRPr/>
          </a:p>
          <a:p>
            <a:pPr indent="-342900" lvl="0" marL="457200" rtl="0">
              <a:spcBef>
                <a:spcPts val="0"/>
              </a:spcBef>
              <a:spcAft>
                <a:spcPts val="0"/>
              </a:spcAft>
              <a:buSzPts val="1800"/>
              <a:buAutoNum type="arabicPeriod"/>
            </a:pPr>
            <a:r>
              <a:rPr lang="en"/>
              <a:t>Genetic algorithms are used for detecting money-laundering by finding the clusters in a graph, constructed using financial and customer data (</a:t>
            </a:r>
            <a:r>
              <a:rPr lang="en" sz="1400">
                <a:solidFill>
                  <a:srgbClr val="FFFF00"/>
                </a:solidFill>
                <a:latin typeface="Arial"/>
                <a:ea typeface="Arial"/>
                <a:cs typeface="Arial"/>
                <a:sym typeface="Arial"/>
              </a:rPr>
              <a:t>AlsedÃ, 2012</a:t>
            </a:r>
            <a:r>
              <a:rPr lang="en"/>
              <a:t>).</a:t>
            </a:r>
            <a:endParaRPr/>
          </a:p>
          <a:p>
            <a:pPr indent="-342900" lvl="0" marL="457200" rtl="0">
              <a:spcBef>
                <a:spcPts val="0"/>
              </a:spcBef>
              <a:spcAft>
                <a:spcPts val="0"/>
              </a:spcAft>
              <a:buSzPts val="1800"/>
              <a:buAutoNum type="arabicPeriod"/>
            </a:pPr>
            <a:r>
              <a:rPr lang="en"/>
              <a:t>K-Means Clustering Algorithms used for clustering the pixels of an image for image color quantization (</a:t>
            </a:r>
            <a:r>
              <a:rPr lang="en" sz="1400">
                <a:solidFill>
                  <a:srgbClr val="FFFF00"/>
                </a:solidFill>
                <a:latin typeface="Arial"/>
                <a:ea typeface="Arial"/>
                <a:cs typeface="Arial"/>
                <a:sym typeface="Arial"/>
              </a:rPr>
              <a:t>Hamerly, 2015</a:t>
            </a:r>
            <a:r>
              <a:rPr lang="en"/>
              <a:t>).</a:t>
            </a:r>
            <a:endParaRPr/>
          </a:p>
          <a:p>
            <a:pPr indent="-342900" lvl="0" marL="457200" rtl="0">
              <a:spcBef>
                <a:spcPts val="0"/>
              </a:spcBef>
              <a:spcAft>
                <a:spcPts val="0"/>
              </a:spcAft>
              <a:buSzPts val="1800"/>
              <a:buAutoNum type="arabicPeriod"/>
            </a:pPr>
            <a:r>
              <a:rPr lang="en"/>
              <a:t>K-Means Clustering Algorithms used for </a:t>
            </a:r>
            <a:r>
              <a:rPr lang="en"/>
              <a:t>post-processing to decide the memberships in spectral clustering </a:t>
            </a:r>
            <a:r>
              <a:rPr lang="en"/>
              <a:t>(</a:t>
            </a:r>
            <a:r>
              <a:rPr lang="en" sz="1400">
                <a:solidFill>
                  <a:srgbClr val="FFFF00"/>
                </a:solidFill>
                <a:latin typeface="Arial"/>
                <a:ea typeface="Arial"/>
                <a:cs typeface="Arial"/>
                <a:sym typeface="Arial"/>
              </a:rPr>
              <a:t>Hamerly, 2015</a:t>
            </a:r>
            <a:r>
              <a:rPr lang="en"/>
              <a:t>).</a:t>
            </a:r>
            <a:endParaRPr/>
          </a:p>
          <a:p>
            <a:pPr indent="-342900" lvl="0" marL="457200" rtl="0">
              <a:spcBef>
                <a:spcPts val="0"/>
              </a:spcBef>
              <a:spcAft>
                <a:spcPts val="0"/>
              </a:spcAft>
              <a:buSzPts val="1800"/>
              <a:buAutoNum type="arabicPeriod"/>
            </a:pPr>
            <a:r>
              <a:rPr lang="en"/>
              <a:t>Genetic Algorithms have been used for pattern recognition (</a:t>
            </a:r>
            <a:r>
              <a:rPr lang="en" sz="1400">
                <a:solidFill>
                  <a:srgbClr val="FFFF00"/>
                </a:solidFill>
                <a:latin typeface="Arial"/>
                <a:ea typeface="Arial"/>
                <a:cs typeface="Arial"/>
                <a:sym typeface="Arial"/>
              </a:rPr>
              <a:t>Tang, 1996</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Related Work</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84" name="Shape 84"/>
          <p:cNvSpPr txBox="1"/>
          <p:nvPr>
            <p:ph idx="1" type="body"/>
          </p:nvPr>
        </p:nvSpPr>
        <p:spPr>
          <a:xfrm>
            <a:off x="311700" y="1017725"/>
            <a:ext cx="8520600" cy="39981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startAt="6"/>
            </a:pPr>
            <a:r>
              <a:rPr lang="en"/>
              <a:t>Newman and Girvan highlighted the relevance of the community structure in complex networks and proposed a method to detect it (</a:t>
            </a:r>
            <a:r>
              <a:rPr lang="en" sz="1400">
                <a:solidFill>
                  <a:srgbClr val="FFFF00"/>
                </a:solidFill>
                <a:latin typeface="Arial"/>
                <a:ea typeface="Arial"/>
                <a:cs typeface="Arial"/>
                <a:sym typeface="Arial"/>
              </a:rPr>
              <a:t>AlsedÃ, 2012</a:t>
            </a:r>
            <a:r>
              <a:rPr lang="en"/>
              <a:t>).</a:t>
            </a:r>
            <a:endParaRPr/>
          </a:p>
          <a:p>
            <a:pPr indent="-342900" lvl="0" marL="457200" rtl="0">
              <a:spcBef>
                <a:spcPts val="0"/>
              </a:spcBef>
              <a:spcAft>
                <a:spcPts val="0"/>
              </a:spcAft>
              <a:buSzPts val="1800"/>
              <a:buAutoNum type="arabicPeriod" startAt="6"/>
            </a:pPr>
            <a:r>
              <a:rPr lang="en"/>
              <a:t>Madhu Yedla, Srinivasa Rao Pathakota, T. M. Srinivasa proposed Enhancing K-means clustering algorithm with improved initial center </a:t>
            </a:r>
            <a:r>
              <a:rPr lang="en"/>
              <a:t>(</a:t>
            </a:r>
            <a:r>
              <a:rPr lang="en" sz="1400">
                <a:solidFill>
                  <a:srgbClr val="FFFF00"/>
                </a:solidFill>
                <a:latin typeface="Arial"/>
                <a:ea typeface="Arial"/>
                <a:cs typeface="Arial"/>
                <a:sym typeface="Arial"/>
              </a:rPr>
              <a:t>Hamerly, 2015</a:t>
            </a:r>
            <a:r>
              <a:rPr lang="en"/>
              <a:t>).</a:t>
            </a:r>
            <a:endParaRPr/>
          </a:p>
          <a:p>
            <a:pPr indent="-342900" lvl="0" marL="457200" rtl="0">
              <a:spcBef>
                <a:spcPts val="0"/>
              </a:spcBef>
              <a:spcAft>
                <a:spcPts val="0"/>
              </a:spcAft>
              <a:buSzPts val="1800"/>
              <a:buAutoNum type="arabicPeriod" startAt="6"/>
            </a:pPr>
            <a:r>
              <a:rPr lang="en"/>
              <a:t>K. A. Abdul Nazeer, M. P. Sebastian proposed an enhanced algorithm to improve the accuracy and efficiency of the k-means clustering algorithm </a:t>
            </a:r>
            <a:r>
              <a:rPr lang="en"/>
              <a:t>(</a:t>
            </a:r>
            <a:r>
              <a:rPr lang="en" sz="1400">
                <a:solidFill>
                  <a:srgbClr val="FFFF00"/>
                </a:solidFill>
                <a:latin typeface="Arial"/>
                <a:ea typeface="Arial"/>
                <a:cs typeface="Arial"/>
                <a:sym typeface="Arial"/>
              </a:rPr>
              <a:t>Hamerly, 2015</a:t>
            </a:r>
            <a:r>
              <a:rPr lang="en"/>
              <a:t>).</a:t>
            </a:r>
            <a:endParaRPr/>
          </a:p>
          <a:p>
            <a:pPr indent="-342900" lvl="0" marL="457200" rtl="0">
              <a:lnSpc>
                <a:spcPct val="100000"/>
              </a:lnSpc>
              <a:spcBef>
                <a:spcPts val="0"/>
              </a:spcBef>
              <a:spcAft>
                <a:spcPts val="0"/>
              </a:spcAft>
              <a:buSzPts val="1800"/>
              <a:buAutoNum type="arabicPeriod" startAt="6"/>
            </a:pPr>
            <a:r>
              <a:rPr lang="en"/>
              <a:t>The implementation of Lloyd’s k-means clustering algorithm and Progressive Greedy k-means clustering algorithm was done and the algorithms were compared by Gregory A. Wilkin and Xiuzhen Huang (</a:t>
            </a:r>
            <a:r>
              <a:rPr lang="en" sz="1400">
                <a:solidFill>
                  <a:srgbClr val="FFFF00"/>
                </a:solidFill>
                <a:latin typeface="Arial"/>
                <a:ea typeface="Arial"/>
                <a:cs typeface="Arial"/>
                <a:sym typeface="Arial"/>
              </a:rPr>
              <a:t>Wilkin, 2007</a:t>
            </a:r>
            <a:r>
              <a:rPr lang="en"/>
              <a:t>).</a:t>
            </a:r>
            <a:endParaRPr/>
          </a:p>
          <a:p>
            <a:pPr indent="0" lvl="0" marL="0" rtl="0">
              <a:lnSpc>
                <a:spcPct val="100000"/>
              </a:lnSpc>
              <a:spcBef>
                <a:spcPts val="1600"/>
              </a:spcBef>
              <a:spcAft>
                <a:spcPts val="1600"/>
              </a:spcAft>
              <a:buNone/>
            </a:pPr>
            <a:r>
              <a:rPr lang="en"/>
              <a:t>A lot of other works have already been done but the researches are still being conducted to find out if these algorithms can be improved in some ways (</a:t>
            </a:r>
            <a:r>
              <a:rPr lang="en" sz="1400">
                <a:solidFill>
                  <a:srgbClr val="FFFF00"/>
                </a:solidFill>
                <a:latin typeface="Arial"/>
                <a:ea typeface="Arial"/>
                <a:cs typeface="Arial"/>
                <a:sym typeface="Arial"/>
              </a:rPr>
              <a:t>Küçükkülahli, 2016</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Research Methodology</a:t>
            </a:r>
            <a:endParaRPr>
              <a:latin typeface="Georgia"/>
              <a:ea typeface="Georgia"/>
              <a:cs typeface="Georgia"/>
              <a:sym typeface="Georgia"/>
            </a:endParaRPr>
          </a:p>
          <a:p>
            <a:pPr indent="0" lvl="0" marL="0" rtl="0">
              <a:spcBef>
                <a:spcPts val="0"/>
              </a:spcBef>
              <a:spcAft>
                <a:spcPts val="0"/>
              </a:spcAft>
              <a:buNone/>
            </a:pPr>
            <a:r>
              <a:t/>
            </a:r>
            <a:endParaRPr>
              <a:latin typeface="Georgia"/>
              <a:ea typeface="Georgia"/>
              <a:cs typeface="Georgia"/>
              <a:sym typeface="Georgia"/>
            </a:endParaRPr>
          </a:p>
        </p:txBody>
      </p:sp>
      <p:sp>
        <p:nvSpPr>
          <p:cNvPr id="90" name="Shape 90"/>
          <p:cNvSpPr/>
          <p:nvPr/>
        </p:nvSpPr>
        <p:spPr>
          <a:xfrm>
            <a:off x="311700" y="1781875"/>
            <a:ext cx="18531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a:t>Genetic Algorithms</a:t>
            </a:r>
            <a:endParaRPr/>
          </a:p>
        </p:txBody>
      </p:sp>
      <p:sp>
        <p:nvSpPr>
          <p:cNvPr id="91" name="Shape 91"/>
          <p:cNvSpPr/>
          <p:nvPr/>
        </p:nvSpPr>
        <p:spPr>
          <a:xfrm>
            <a:off x="3645450" y="3508125"/>
            <a:ext cx="18531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a:t>Brain Tumor and MRI using image segmentation and k-means clustering</a:t>
            </a:r>
            <a:endParaRPr/>
          </a:p>
        </p:txBody>
      </p:sp>
      <p:sp>
        <p:nvSpPr>
          <p:cNvPr id="92" name="Shape 92"/>
          <p:cNvSpPr/>
          <p:nvPr/>
        </p:nvSpPr>
        <p:spPr>
          <a:xfrm>
            <a:off x="6979200" y="3508125"/>
            <a:ext cx="18531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a:t>Image Segmentation using k-means clustering</a:t>
            </a:r>
            <a:endParaRPr/>
          </a:p>
        </p:txBody>
      </p:sp>
      <p:sp>
        <p:nvSpPr>
          <p:cNvPr id="93" name="Shape 93"/>
          <p:cNvSpPr/>
          <p:nvPr/>
        </p:nvSpPr>
        <p:spPr>
          <a:xfrm>
            <a:off x="3645450" y="1781875"/>
            <a:ext cx="18531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a:t>Clustering Algorithms (GAC) and (GACN)</a:t>
            </a:r>
            <a:endParaRPr/>
          </a:p>
        </p:txBody>
      </p:sp>
      <p:sp>
        <p:nvSpPr>
          <p:cNvPr id="94" name="Shape 94"/>
          <p:cNvSpPr/>
          <p:nvPr/>
        </p:nvSpPr>
        <p:spPr>
          <a:xfrm>
            <a:off x="6979200" y="1781875"/>
            <a:ext cx="1853100" cy="9621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algn="ctr">
              <a:spcBef>
                <a:spcPts val="0"/>
              </a:spcBef>
              <a:spcAft>
                <a:spcPts val="0"/>
              </a:spcAft>
              <a:buNone/>
            </a:pPr>
            <a:r>
              <a:rPr lang="en"/>
              <a:t>K-Means Clustering</a:t>
            </a:r>
            <a:endParaRPr/>
          </a:p>
        </p:txBody>
      </p:sp>
      <p:sp>
        <p:nvSpPr>
          <p:cNvPr id="95" name="Shape 95"/>
          <p:cNvSpPr/>
          <p:nvPr/>
        </p:nvSpPr>
        <p:spPr>
          <a:xfrm>
            <a:off x="2164875" y="2043175"/>
            <a:ext cx="1468800" cy="43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nvSpPr>
        <p:spPr>
          <a:xfrm>
            <a:off x="5510325" y="2043175"/>
            <a:ext cx="1468800" cy="439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7689150" y="2743975"/>
            <a:ext cx="433200" cy="75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5510325" y="3769425"/>
            <a:ext cx="1468800" cy="439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Research Methodology</a:t>
            </a:r>
            <a:endParaRPr>
              <a:latin typeface="Georgia"/>
              <a:ea typeface="Georgia"/>
              <a:cs typeface="Georgia"/>
              <a:sym typeface="Georgia"/>
            </a:endParaRPr>
          </a:p>
        </p:txBody>
      </p:sp>
      <p:sp>
        <p:nvSpPr>
          <p:cNvPr id="104" name="Shape 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D9D9D9"/>
              </a:buClr>
              <a:buSzPts val="1600"/>
              <a:buAutoNum type="arabicPeriod"/>
            </a:pPr>
            <a:r>
              <a:rPr lang="en" sz="1600">
                <a:solidFill>
                  <a:srgbClr val="FFFF00"/>
                </a:solidFill>
                <a:latin typeface="Arial"/>
                <a:ea typeface="Arial"/>
                <a:cs typeface="Arial"/>
                <a:sym typeface="Arial"/>
              </a:rPr>
              <a:t>Genetic Algorithms: -</a:t>
            </a:r>
            <a:r>
              <a:rPr lang="en" sz="1600">
                <a:latin typeface="Arial"/>
                <a:ea typeface="Arial"/>
                <a:cs typeface="Arial"/>
                <a:sym typeface="Arial"/>
              </a:rPr>
              <a:t> </a:t>
            </a:r>
            <a:r>
              <a:rPr lang="en" sz="1600">
                <a:solidFill>
                  <a:srgbClr val="D9D9D9"/>
                </a:solidFill>
                <a:latin typeface="Arial"/>
                <a:ea typeface="Arial"/>
                <a:cs typeface="Arial"/>
                <a:sym typeface="Arial"/>
              </a:rPr>
              <a:t>It is a metaheuristic inspired by the process of natural selection that belongs to the larger class of evolutionary algorithms and are commonly used to generate high-quality solutions to</a:t>
            </a:r>
            <a:r>
              <a:rPr lang="en" sz="1600">
                <a:solidFill>
                  <a:srgbClr val="D9D9D9"/>
                </a:solidFill>
                <a:uFill>
                  <a:noFill/>
                </a:uFill>
                <a:latin typeface="Arial"/>
                <a:ea typeface="Arial"/>
                <a:cs typeface="Arial"/>
                <a:sym typeface="Arial"/>
                <a:hlinkClick r:id="rId3"/>
              </a:rPr>
              <a:t> optimization</a:t>
            </a:r>
            <a:r>
              <a:rPr lang="en" sz="1600">
                <a:solidFill>
                  <a:srgbClr val="D9D9D9"/>
                </a:solidFill>
                <a:latin typeface="Arial"/>
                <a:ea typeface="Arial"/>
                <a:cs typeface="Arial"/>
                <a:sym typeface="Arial"/>
              </a:rPr>
              <a:t> and</a:t>
            </a:r>
            <a:r>
              <a:rPr lang="en" sz="1600">
                <a:solidFill>
                  <a:srgbClr val="D9D9D9"/>
                </a:solidFill>
                <a:uFill>
                  <a:noFill/>
                </a:uFill>
                <a:latin typeface="Arial"/>
                <a:ea typeface="Arial"/>
                <a:cs typeface="Arial"/>
                <a:sym typeface="Arial"/>
                <a:hlinkClick r:id="rId4"/>
              </a:rPr>
              <a:t> search problems</a:t>
            </a:r>
            <a:r>
              <a:rPr lang="en" sz="1600">
                <a:solidFill>
                  <a:srgbClr val="D9D9D9"/>
                </a:solidFill>
                <a:latin typeface="Arial"/>
                <a:ea typeface="Arial"/>
                <a:cs typeface="Arial"/>
                <a:sym typeface="Arial"/>
              </a:rPr>
              <a:t> by relying on bio-inspired operators such as</a:t>
            </a:r>
            <a:r>
              <a:rPr lang="en" sz="1600">
                <a:solidFill>
                  <a:srgbClr val="D9D9D9"/>
                </a:solidFill>
                <a:uFill>
                  <a:noFill/>
                </a:uFill>
                <a:latin typeface="Arial"/>
                <a:ea typeface="Arial"/>
                <a:cs typeface="Arial"/>
                <a:sym typeface="Arial"/>
                <a:hlinkClick r:id="rId5"/>
              </a:rPr>
              <a:t> mutation</a:t>
            </a:r>
            <a:r>
              <a:rPr lang="en" sz="1600">
                <a:solidFill>
                  <a:srgbClr val="D9D9D9"/>
                </a:solidFill>
                <a:latin typeface="Arial"/>
                <a:ea typeface="Arial"/>
                <a:cs typeface="Arial"/>
                <a:sym typeface="Arial"/>
              </a:rPr>
              <a:t>,</a:t>
            </a:r>
            <a:r>
              <a:rPr lang="en" sz="1600">
                <a:solidFill>
                  <a:srgbClr val="D9D9D9"/>
                </a:solidFill>
                <a:uFill>
                  <a:noFill/>
                </a:uFill>
                <a:latin typeface="Arial"/>
                <a:ea typeface="Arial"/>
                <a:cs typeface="Arial"/>
                <a:sym typeface="Arial"/>
                <a:hlinkClick r:id="rId6"/>
              </a:rPr>
              <a:t> crossover</a:t>
            </a:r>
            <a:r>
              <a:rPr lang="en" sz="1600">
                <a:solidFill>
                  <a:srgbClr val="D9D9D9"/>
                </a:solidFill>
                <a:latin typeface="Arial"/>
                <a:ea typeface="Arial"/>
                <a:cs typeface="Arial"/>
                <a:sym typeface="Arial"/>
              </a:rPr>
              <a:t> and</a:t>
            </a:r>
            <a:r>
              <a:rPr lang="en" sz="1600">
                <a:solidFill>
                  <a:srgbClr val="D9D9D9"/>
                </a:solidFill>
                <a:uFill>
                  <a:noFill/>
                </a:uFill>
                <a:latin typeface="Arial"/>
                <a:ea typeface="Arial"/>
                <a:cs typeface="Arial"/>
                <a:sym typeface="Arial"/>
                <a:hlinkClick r:id="rId7"/>
              </a:rPr>
              <a:t> selection</a:t>
            </a:r>
            <a:r>
              <a:rPr lang="en" sz="1600">
                <a:solidFill>
                  <a:srgbClr val="D9D9D9"/>
                </a:solidFill>
                <a:latin typeface="Arial"/>
                <a:ea typeface="Arial"/>
                <a:cs typeface="Arial"/>
                <a:sym typeface="Arial"/>
              </a:rPr>
              <a:t>.</a:t>
            </a:r>
            <a:endParaRPr sz="1600">
              <a:solidFill>
                <a:srgbClr val="D9D9D9"/>
              </a:solidFill>
              <a:latin typeface="Arial"/>
              <a:ea typeface="Arial"/>
              <a:cs typeface="Arial"/>
              <a:sym typeface="Arial"/>
            </a:endParaRPr>
          </a:p>
          <a:p>
            <a:pPr indent="-330200" lvl="0" marL="457200" rtl="0">
              <a:spcBef>
                <a:spcPts val="0"/>
              </a:spcBef>
              <a:spcAft>
                <a:spcPts val="0"/>
              </a:spcAft>
              <a:buClr>
                <a:srgbClr val="D9D9D9"/>
              </a:buClr>
              <a:buSzPts val="1600"/>
              <a:buFont typeface="Arial"/>
              <a:buAutoNum type="arabicPeriod"/>
            </a:pPr>
            <a:r>
              <a:rPr lang="en" sz="1600">
                <a:solidFill>
                  <a:srgbClr val="FFFF00"/>
                </a:solidFill>
                <a:latin typeface="Arial"/>
                <a:ea typeface="Arial"/>
                <a:cs typeface="Arial"/>
                <a:sym typeface="Arial"/>
              </a:rPr>
              <a:t>Clustering Algorithms: -</a:t>
            </a:r>
            <a:r>
              <a:rPr lang="en" sz="1600">
                <a:solidFill>
                  <a:srgbClr val="D9D9D9"/>
                </a:solidFill>
                <a:latin typeface="Arial"/>
                <a:ea typeface="Arial"/>
                <a:cs typeface="Arial"/>
                <a:sym typeface="Arial"/>
              </a:rPr>
              <a:t> These are types of genetic algorithms and here have been used to find the best fit cluster. Iteratively divide the graph in two best fit union of clusters at every step, discard the group of clusters which does not contain the desired node and repeat this process in the remaining subgraph. Are of  2 types: -</a:t>
            </a:r>
            <a:endParaRPr sz="1600">
              <a:solidFill>
                <a:srgbClr val="D9D9D9"/>
              </a:solidFill>
              <a:latin typeface="Arial"/>
              <a:ea typeface="Arial"/>
              <a:cs typeface="Arial"/>
              <a:sym typeface="Arial"/>
            </a:endParaRPr>
          </a:p>
          <a:p>
            <a:pPr indent="-330200" lvl="1" marL="914400" rtl="0">
              <a:spcBef>
                <a:spcPts val="0"/>
              </a:spcBef>
              <a:spcAft>
                <a:spcPts val="0"/>
              </a:spcAft>
              <a:buClr>
                <a:srgbClr val="D9D9D9"/>
              </a:buClr>
              <a:buSzPts val="1600"/>
              <a:buFont typeface="Arial"/>
              <a:buAutoNum type="alphaLcPeriod"/>
            </a:pPr>
            <a:r>
              <a:rPr lang="en" sz="1600">
                <a:solidFill>
                  <a:srgbClr val="D9D9D9"/>
                </a:solidFill>
                <a:latin typeface="Arial"/>
                <a:ea typeface="Arial"/>
                <a:cs typeface="Arial"/>
                <a:sym typeface="Arial"/>
              </a:rPr>
              <a:t>GAC - Genetic </a:t>
            </a:r>
            <a:r>
              <a:rPr lang="en" sz="1600">
                <a:solidFill>
                  <a:srgbClr val="D9D9D9"/>
                </a:solidFill>
                <a:latin typeface="Arial"/>
                <a:ea typeface="Arial"/>
                <a:cs typeface="Arial"/>
                <a:sym typeface="Arial"/>
              </a:rPr>
              <a:t>Clustering </a:t>
            </a:r>
            <a:r>
              <a:rPr lang="en" sz="1600">
                <a:solidFill>
                  <a:srgbClr val="D9D9D9"/>
                </a:solidFill>
                <a:latin typeface="Arial"/>
                <a:ea typeface="Arial"/>
                <a:cs typeface="Arial"/>
                <a:sym typeface="Arial"/>
              </a:rPr>
              <a:t>Algorithm </a:t>
            </a:r>
            <a:endParaRPr sz="1600">
              <a:solidFill>
                <a:srgbClr val="D9D9D9"/>
              </a:solidFill>
              <a:latin typeface="Arial"/>
              <a:ea typeface="Arial"/>
              <a:cs typeface="Arial"/>
              <a:sym typeface="Arial"/>
            </a:endParaRPr>
          </a:p>
          <a:p>
            <a:pPr indent="-330200" lvl="1" marL="914400" rtl="0">
              <a:spcBef>
                <a:spcPts val="0"/>
              </a:spcBef>
              <a:spcAft>
                <a:spcPts val="0"/>
              </a:spcAft>
              <a:buClr>
                <a:srgbClr val="D9D9D9"/>
              </a:buClr>
              <a:buSzPts val="1600"/>
              <a:buFont typeface="Arial"/>
              <a:buAutoNum type="alphaLcPeriod"/>
            </a:pPr>
            <a:r>
              <a:rPr lang="en" sz="1600">
                <a:solidFill>
                  <a:srgbClr val="D9D9D9"/>
                </a:solidFill>
                <a:latin typeface="Arial"/>
                <a:ea typeface="Arial"/>
                <a:cs typeface="Arial"/>
                <a:sym typeface="Arial"/>
              </a:rPr>
              <a:t>GACN - Genetic Algorithm : Cluster of node</a:t>
            </a:r>
            <a:endParaRPr sz="1600">
              <a:solidFill>
                <a:srgbClr val="D9D9D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Research Methodology</a:t>
            </a:r>
            <a:endParaRPr>
              <a:latin typeface="Georgia"/>
              <a:ea typeface="Georgia"/>
              <a:cs typeface="Georgia"/>
              <a:sym typeface="Georgia"/>
            </a:endParaRPr>
          </a:p>
        </p:txBody>
      </p:sp>
      <p:sp>
        <p:nvSpPr>
          <p:cNvPr id="110" name="Shape 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D9D9D9"/>
              </a:buClr>
              <a:buSzPts val="1600"/>
              <a:buFont typeface="Arial"/>
              <a:buAutoNum type="arabicPeriod" startAt="3"/>
            </a:pPr>
            <a:r>
              <a:rPr lang="en" sz="1600">
                <a:solidFill>
                  <a:srgbClr val="FFFF00"/>
                </a:solidFill>
                <a:latin typeface="Arial"/>
                <a:ea typeface="Arial"/>
                <a:cs typeface="Arial"/>
                <a:sym typeface="Arial"/>
              </a:rPr>
              <a:t>K- means Clustering: -</a:t>
            </a:r>
            <a:r>
              <a:rPr lang="en" sz="1600">
                <a:solidFill>
                  <a:srgbClr val="D9D9D9"/>
                </a:solidFill>
                <a:latin typeface="Arial"/>
                <a:ea typeface="Arial"/>
                <a:cs typeface="Arial"/>
                <a:sym typeface="Arial"/>
              </a:rPr>
              <a:t> Clustering is a method to divide a set of data into a specific number of groups. It’s one of the popular method is k-means clustering. It is popular due to its clarity, simplicity, and intuitive optimization function.</a:t>
            </a:r>
            <a:endParaRPr sz="1600">
              <a:solidFill>
                <a:srgbClr val="FFFF00"/>
              </a:solidFill>
              <a:latin typeface="Arial"/>
              <a:ea typeface="Arial"/>
              <a:cs typeface="Arial"/>
              <a:sym typeface="Arial"/>
            </a:endParaRPr>
          </a:p>
          <a:p>
            <a:pPr indent="-330200" lvl="0" marL="457200" rtl="0">
              <a:spcBef>
                <a:spcPts val="0"/>
              </a:spcBef>
              <a:spcAft>
                <a:spcPts val="0"/>
              </a:spcAft>
              <a:buClr>
                <a:srgbClr val="D9D9D9"/>
              </a:buClr>
              <a:buSzPts val="1600"/>
              <a:buAutoNum type="arabicPeriod" startAt="3"/>
            </a:pPr>
            <a:r>
              <a:rPr lang="en" sz="1600">
                <a:solidFill>
                  <a:srgbClr val="FFFF00"/>
                </a:solidFill>
                <a:latin typeface="Arial"/>
                <a:ea typeface="Arial"/>
                <a:cs typeface="Arial"/>
                <a:sym typeface="Arial"/>
              </a:rPr>
              <a:t>Image Segmentation using k-means clustering</a:t>
            </a:r>
            <a:r>
              <a:rPr lang="en" sz="1600">
                <a:solidFill>
                  <a:srgbClr val="FFFF00"/>
                </a:solidFill>
                <a:latin typeface="Arial"/>
                <a:ea typeface="Arial"/>
                <a:cs typeface="Arial"/>
                <a:sym typeface="Arial"/>
              </a:rPr>
              <a:t>: -</a:t>
            </a:r>
            <a:r>
              <a:rPr lang="en" sz="1600">
                <a:latin typeface="Arial"/>
                <a:ea typeface="Arial"/>
                <a:cs typeface="Arial"/>
                <a:sym typeface="Arial"/>
              </a:rPr>
              <a:t> From the above concepts of genetic clustering algorithms and k-means clustering, and algorithm was formed and was implemented on images to see how different segments of images get affected due to k-means clustering algorithm.</a:t>
            </a:r>
            <a:endParaRPr sz="1600">
              <a:solidFill>
                <a:srgbClr val="D9D9D9"/>
              </a:solidFill>
              <a:latin typeface="Arial"/>
              <a:ea typeface="Arial"/>
              <a:cs typeface="Arial"/>
              <a:sym typeface="Arial"/>
            </a:endParaRPr>
          </a:p>
          <a:p>
            <a:pPr indent="-330200" lvl="0" marL="457200" rtl="0">
              <a:spcBef>
                <a:spcPts val="0"/>
              </a:spcBef>
              <a:spcAft>
                <a:spcPts val="0"/>
              </a:spcAft>
              <a:buClr>
                <a:srgbClr val="D9D9D9"/>
              </a:buClr>
              <a:buSzPts val="1600"/>
              <a:buAutoNum type="arabicPeriod" startAt="3"/>
            </a:pPr>
            <a:r>
              <a:rPr lang="en" sz="1600">
                <a:solidFill>
                  <a:srgbClr val="FFFF00"/>
                </a:solidFill>
                <a:latin typeface="Arial"/>
                <a:ea typeface="Arial"/>
                <a:cs typeface="Arial"/>
                <a:sym typeface="Arial"/>
              </a:rPr>
              <a:t>Brain Tumor and MRI using image segmentation and k-means clustering</a:t>
            </a:r>
            <a:r>
              <a:rPr lang="en" sz="1600">
                <a:solidFill>
                  <a:srgbClr val="FFFF00"/>
                </a:solidFill>
                <a:latin typeface="Arial"/>
                <a:ea typeface="Arial"/>
                <a:cs typeface="Arial"/>
                <a:sym typeface="Arial"/>
              </a:rPr>
              <a:t>: -</a:t>
            </a:r>
            <a:r>
              <a:rPr lang="en" sz="1600">
                <a:solidFill>
                  <a:srgbClr val="D9D9D9"/>
                </a:solidFill>
                <a:latin typeface="Arial"/>
                <a:ea typeface="Arial"/>
                <a:cs typeface="Arial"/>
                <a:sym typeface="Arial"/>
              </a:rPr>
              <a:t> The above concepts were then used to implement in real life problems,i .e. ,finding the tumor area in brain using image segmentation and k -means clustering.</a:t>
            </a:r>
            <a:endParaRPr sz="1600">
              <a:solidFill>
                <a:srgbClr val="D9D9D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576450" y="47575"/>
            <a:ext cx="7991100" cy="31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latin typeface="Georgia"/>
                <a:ea typeface="Georgia"/>
                <a:cs typeface="Georgia"/>
                <a:sym typeface="Georgia"/>
              </a:rPr>
              <a:t>Results</a:t>
            </a:r>
            <a:endParaRPr sz="3600">
              <a:latin typeface="Georgia"/>
              <a:ea typeface="Georgia"/>
              <a:cs typeface="Georgia"/>
              <a:sym typeface="Georgia"/>
            </a:endParaRPr>
          </a:p>
        </p:txBody>
      </p:sp>
      <p:pic>
        <p:nvPicPr>
          <p:cNvPr id="116" name="Shape 116"/>
          <p:cNvPicPr preferRelativeResize="0"/>
          <p:nvPr/>
        </p:nvPicPr>
        <p:blipFill>
          <a:blip r:embed="rId3">
            <a:alphaModFix/>
          </a:blip>
          <a:stretch>
            <a:fillRect/>
          </a:stretch>
        </p:blipFill>
        <p:spPr>
          <a:xfrm>
            <a:off x="3363261" y="366775"/>
            <a:ext cx="2468025" cy="1633010"/>
          </a:xfrm>
          <a:prstGeom prst="rect">
            <a:avLst/>
          </a:prstGeom>
          <a:noFill/>
          <a:ln>
            <a:noFill/>
          </a:ln>
        </p:spPr>
      </p:pic>
      <p:pic>
        <p:nvPicPr>
          <p:cNvPr id="117" name="Shape 117"/>
          <p:cNvPicPr preferRelativeResize="0"/>
          <p:nvPr/>
        </p:nvPicPr>
        <p:blipFill>
          <a:blip r:embed="rId4">
            <a:alphaModFix/>
          </a:blip>
          <a:stretch>
            <a:fillRect/>
          </a:stretch>
        </p:blipFill>
        <p:spPr>
          <a:xfrm>
            <a:off x="620725" y="368400"/>
            <a:ext cx="2468101" cy="1629751"/>
          </a:xfrm>
          <a:prstGeom prst="rect">
            <a:avLst/>
          </a:prstGeom>
          <a:noFill/>
          <a:ln>
            <a:noFill/>
          </a:ln>
        </p:spPr>
      </p:pic>
      <p:pic>
        <p:nvPicPr>
          <p:cNvPr id="118" name="Shape 118"/>
          <p:cNvPicPr preferRelativeResize="0"/>
          <p:nvPr/>
        </p:nvPicPr>
        <p:blipFill>
          <a:blip r:embed="rId5">
            <a:alphaModFix/>
          </a:blip>
          <a:stretch>
            <a:fillRect/>
          </a:stretch>
        </p:blipFill>
        <p:spPr>
          <a:xfrm>
            <a:off x="6105711" y="367775"/>
            <a:ext cx="2468025" cy="1631007"/>
          </a:xfrm>
          <a:prstGeom prst="rect">
            <a:avLst/>
          </a:prstGeom>
          <a:noFill/>
          <a:ln>
            <a:noFill/>
          </a:ln>
        </p:spPr>
      </p:pic>
      <p:sp>
        <p:nvSpPr>
          <p:cNvPr id="119" name="Shape 119"/>
          <p:cNvSpPr txBox="1"/>
          <p:nvPr/>
        </p:nvSpPr>
        <p:spPr>
          <a:xfrm>
            <a:off x="620725" y="1926350"/>
            <a:ext cx="2468100" cy="1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Original Image</a:t>
            </a:r>
            <a:endParaRPr sz="1000"/>
          </a:p>
        </p:txBody>
      </p:sp>
      <p:sp>
        <p:nvSpPr>
          <p:cNvPr id="120" name="Shape 120"/>
          <p:cNvSpPr txBox="1"/>
          <p:nvPr/>
        </p:nvSpPr>
        <p:spPr>
          <a:xfrm>
            <a:off x="3363213" y="1926350"/>
            <a:ext cx="2468100" cy="1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Fig1 with k = 5</a:t>
            </a:r>
            <a:endParaRPr sz="1000"/>
          </a:p>
        </p:txBody>
      </p:sp>
      <p:sp>
        <p:nvSpPr>
          <p:cNvPr id="121" name="Shape 121"/>
          <p:cNvSpPr txBox="1"/>
          <p:nvPr/>
        </p:nvSpPr>
        <p:spPr>
          <a:xfrm>
            <a:off x="6105725" y="1926350"/>
            <a:ext cx="2468100" cy="1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00"/>
              <a:t>Fig2 with k = 10</a:t>
            </a:r>
            <a:endParaRPr sz="1000"/>
          </a:p>
        </p:txBody>
      </p:sp>
      <p:sp>
        <p:nvSpPr>
          <p:cNvPr id="122" name="Shape 122"/>
          <p:cNvSpPr txBox="1"/>
          <p:nvPr/>
        </p:nvSpPr>
        <p:spPr>
          <a:xfrm>
            <a:off x="1394400" y="2080813"/>
            <a:ext cx="6355200" cy="1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Figures for implementation of k-means clustering for image segmentation</a:t>
            </a:r>
            <a:endParaRPr/>
          </a:p>
        </p:txBody>
      </p:sp>
      <p:pic>
        <p:nvPicPr>
          <p:cNvPr id="123" name="Shape 123"/>
          <p:cNvPicPr preferRelativeResize="0"/>
          <p:nvPr/>
        </p:nvPicPr>
        <p:blipFill>
          <a:blip r:embed="rId6">
            <a:alphaModFix/>
          </a:blip>
          <a:stretch>
            <a:fillRect/>
          </a:stretch>
        </p:blipFill>
        <p:spPr>
          <a:xfrm>
            <a:off x="525875" y="2399500"/>
            <a:ext cx="3833351" cy="2492475"/>
          </a:xfrm>
          <a:prstGeom prst="rect">
            <a:avLst/>
          </a:prstGeom>
          <a:noFill/>
          <a:ln>
            <a:noFill/>
          </a:ln>
        </p:spPr>
      </p:pic>
      <p:sp>
        <p:nvSpPr>
          <p:cNvPr id="124" name="Shape 124"/>
          <p:cNvSpPr txBox="1"/>
          <p:nvPr/>
        </p:nvSpPr>
        <p:spPr>
          <a:xfrm>
            <a:off x="525850" y="4891975"/>
            <a:ext cx="3833400" cy="178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050">
                <a:solidFill>
                  <a:srgbClr val="2E414F"/>
                </a:solidFill>
                <a:highlight>
                  <a:srgbClr val="F4F4F4"/>
                </a:highlight>
                <a:latin typeface="Roboto"/>
                <a:ea typeface="Roboto"/>
                <a:cs typeface="Roboto"/>
                <a:sym typeface="Roboto"/>
              </a:rPr>
              <a:t>Error-plot of the logarithmic run-time; GAC (red), GACN (blue)</a:t>
            </a:r>
            <a:endParaRPr/>
          </a:p>
        </p:txBody>
      </p:sp>
      <p:graphicFrame>
        <p:nvGraphicFramePr>
          <p:cNvPr id="125" name="Shape 125"/>
          <p:cNvGraphicFramePr/>
          <p:nvPr/>
        </p:nvGraphicFramePr>
        <p:xfrm>
          <a:off x="4579038" y="2396163"/>
          <a:ext cx="3000000" cy="3000000"/>
        </p:xfrm>
        <a:graphic>
          <a:graphicData uri="http://schemas.openxmlformats.org/drawingml/2006/table">
            <a:tbl>
              <a:tblPr>
                <a:noFill/>
                <a:tableStyleId>{558EF3A1-9ADC-4A98-8D8B-6E665376169B}</a:tableStyleId>
              </a:tblPr>
              <a:tblGrid>
                <a:gridCol w="382850"/>
                <a:gridCol w="786250"/>
                <a:gridCol w="796250"/>
                <a:gridCol w="1205200"/>
                <a:gridCol w="1311325"/>
              </a:tblGrid>
              <a:tr h="455825">
                <a:tc>
                  <a:txBody>
                    <a:bodyPr>
                      <a:noAutofit/>
                    </a:bodyPr>
                    <a:lstStyle/>
                    <a:p>
                      <a:pPr indent="0" lvl="0" marL="0">
                        <a:spcBef>
                          <a:spcPts val="0"/>
                        </a:spcBef>
                        <a:spcAft>
                          <a:spcPts val="0"/>
                        </a:spcAft>
                        <a:buNone/>
                      </a:pPr>
                      <a:r>
                        <a:rPr lang="en" sz="1000"/>
                        <a:t>#</a:t>
                      </a:r>
                      <a:endParaRPr sz="1000"/>
                    </a:p>
                  </a:txBody>
                  <a:tcPr marT="91425" marB="91425" marR="91425" marL="91425"/>
                </a:tc>
                <a:tc>
                  <a:txBody>
                    <a:bodyPr>
                      <a:noAutofit/>
                    </a:bodyPr>
                    <a:lstStyle/>
                    <a:p>
                      <a:pPr indent="0" lvl="0" marL="0">
                        <a:spcBef>
                          <a:spcPts val="0"/>
                        </a:spcBef>
                        <a:spcAft>
                          <a:spcPts val="0"/>
                        </a:spcAft>
                        <a:buNone/>
                      </a:pPr>
                      <a:r>
                        <a:rPr lang="en" sz="1000"/>
                        <a:t>Number of Nodes</a:t>
                      </a:r>
                      <a:endParaRPr sz="1000"/>
                    </a:p>
                  </a:txBody>
                  <a:tcPr marT="91425" marB="91425" marR="91425" marL="91425"/>
                </a:tc>
                <a:tc>
                  <a:txBody>
                    <a:bodyPr>
                      <a:noAutofit/>
                    </a:bodyPr>
                    <a:lstStyle/>
                    <a:p>
                      <a:pPr indent="0" lvl="0" marL="0">
                        <a:spcBef>
                          <a:spcPts val="0"/>
                        </a:spcBef>
                        <a:spcAft>
                          <a:spcPts val="0"/>
                        </a:spcAft>
                        <a:buNone/>
                      </a:pPr>
                      <a:r>
                        <a:rPr lang="en" sz="1000"/>
                        <a:t>Number of clusters</a:t>
                      </a:r>
                      <a:endParaRPr sz="1000"/>
                    </a:p>
                  </a:txBody>
                  <a:tcPr marT="91425" marB="91425" marR="91425" marL="91425"/>
                </a:tc>
                <a:tc>
                  <a:txBody>
                    <a:bodyPr>
                      <a:noAutofit/>
                    </a:bodyPr>
                    <a:lstStyle/>
                    <a:p>
                      <a:pPr indent="0" lvl="0" marL="0">
                        <a:spcBef>
                          <a:spcPts val="0"/>
                        </a:spcBef>
                        <a:spcAft>
                          <a:spcPts val="0"/>
                        </a:spcAft>
                        <a:buNone/>
                      </a:pPr>
                      <a:r>
                        <a:rPr lang="en" sz="1000"/>
                        <a:t>Run Time (GAC) seconds</a:t>
                      </a:r>
                      <a:endParaRPr sz="1000"/>
                    </a:p>
                  </a:txBody>
                  <a:tcPr marT="91425" marB="91425" marR="91425" marL="91425"/>
                </a:tc>
                <a:tc>
                  <a:txBody>
                    <a:bodyPr>
                      <a:noAutofit/>
                    </a:bodyPr>
                    <a:lstStyle/>
                    <a:p>
                      <a:pPr indent="0" lvl="0" marL="0">
                        <a:spcBef>
                          <a:spcPts val="0"/>
                        </a:spcBef>
                        <a:spcAft>
                          <a:spcPts val="0"/>
                        </a:spcAft>
                        <a:buNone/>
                      </a:pPr>
                      <a:r>
                        <a:rPr lang="en" sz="1000"/>
                        <a:t>Run time (GACN) seconds</a:t>
                      </a:r>
                      <a:endParaRPr sz="1000"/>
                    </a:p>
                  </a:txBody>
                  <a:tcPr marT="91425" marB="91425" marR="91425" marL="91425"/>
                </a:tc>
              </a:tr>
              <a:tr h="100000">
                <a:tc>
                  <a:txBody>
                    <a:bodyPr>
                      <a:noAutofit/>
                    </a:bodyPr>
                    <a:lstStyle/>
                    <a:p>
                      <a:pPr indent="0" lvl="0" marL="0">
                        <a:spcBef>
                          <a:spcPts val="0"/>
                        </a:spcBef>
                        <a:spcAft>
                          <a:spcPts val="0"/>
                        </a:spcAft>
                        <a:buNone/>
                      </a:pPr>
                      <a:r>
                        <a:rPr lang="en" sz="1000"/>
                        <a:t>1</a:t>
                      </a:r>
                      <a:endParaRPr sz="1000"/>
                    </a:p>
                  </a:txBody>
                  <a:tcPr marT="91425" marB="91425" marR="91425" marL="91425"/>
                </a:tc>
                <a:tc>
                  <a:txBody>
                    <a:bodyPr>
                      <a:noAutofit/>
                    </a:bodyPr>
                    <a:lstStyle/>
                    <a:p>
                      <a:pPr indent="0" lvl="0" marL="0">
                        <a:spcBef>
                          <a:spcPts val="0"/>
                        </a:spcBef>
                        <a:spcAft>
                          <a:spcPts val="0"/>
                        </a:spcAft>
                        <a:buNone/>
                      </a:pPr>
                      <a:r>
                        <a:rPr lang="en" sz="1000"/>
                        <a:t>11</a:t>
                      </a:r>
                      <a:endParaRPr sz="1000"/>
                    </a:p>
                  </a:txBody>
                  <a:tcPr marT="91425" marB="91425" marR="91425" marL="91425"/>
                </a:tc>
                <a:tc>
                  <a:txBody>
                    <a:bodyPr>
                      <a:noAutofit/>
                    </a:bodyPr>
                    <a:lstStyle/>
                    <a:p>
                      <a:pPr indent="0" lvl="0" marL="0">
                        <a:spcBef>
                          <a:spcPts val="0"/>
                        </a:spcBef>
                        <a:spcAft>
                          <a:spcPts val="0"/>
                        </a:spcAft>
                        <a:buNone/>
                      </a:pPr>
                      <a:r>
                        <a:rPr lang="en" sz="1000"/>
                        <a:t>2</a:t>
                      </a:r>
                      <a:endParaRPr sz="1000"/>
                    </a:p>
                  </a:txBody>
                  <a:tcPr marT="91425" marB="91425" marR="91425" marL="91425"/>
                </a:tc>
                <a:tc>
                  <a:txBody>
                    <a:bodyPr>
                      <a:noAutofit/>
                    </a:bodyPr>
                    <a:lstStyle/>
                    <a:p>
                      <a:pPr indent="0" lvl="0" marL="0">
                        <a:spcBef>
                          <a:spcPts val="0"/>
                        </a:spcBef>
                        <a:spcAft>
                          <a:spcPts val="0"/>
                        </a:spcAft>
                        <a:buNone/>
                      </a:pPr>
                      <a:r>
                        <a:rPr lang="en" sz="1000"/>
                        <a:t>0.15</a:t>
                      </a:r>
                      <a:r>
                        <a:rPr lang="en" sz="1000">
                          <a:solidFill>
                            <a:srgbClr val="222222"/>
                          </a:solidFill>
                        </a:rPr>
                        <a:t>±0.056</a:t>
                      </a:r>
                      <a:endParaRPr sz="1000"/>
                    </a:p>
                  </a:txBody>
                  <a:tcPr marT="91425" marB="91425" marR="91425" marL="91425"/>
                </a:tc>
                <a:tc>
                  <a:txBody>
                    <a:bodyPr>
                      <a:noAutofit/>
                    </a:bodyPr>
                    <a:lstStyle/>
                    <a:p>
                      <a:pPr indent="0" lvl="0" marL="0">
                        <a:spcBef>
                          <a:spcPts val="0"/>
                        </a:spcBef>
                        <a:spcAft>
                          <a:spcPts val="0"/>
                        </a:spcAft>
                        <a:buNone/>
                      </a:pPr>
                      <a:r>
                        <a:rPr lang="en" sz="1000"/>
                        <a:t>0.54</a:t>
                      </a:r>
                      <a:r>
                        <a:rPr lang="en" sz="1000">
                          <a:solidFill>
                            <a:srgbClr val="222222"/>
                          </a:solidFill>
                        </a:rPr>
                        <a:t>±.029</a:t>
                      </a:r>
                      <a:endParaRPr sz="1000"/>
                    </a:p>
                  </a:txBody>
                  <a:tcPr marT="91425" marB="91425" marR="91425" marL="91425"/>
                </a:tc>
              </a:tr>
              <a:tr h="100000">
                <a:tc>
                  <a:txBody>
                    <a:bodyPr>
                      <a:noAutofit/>
                    </a:bodyPr>
                    <a:lstStyle/>
                    <a:p>
                      <a:pPr indent="0" lvl="0" marL="0">
                        <a:spcBef>
                          <a:spcPts val="0"/>
                        </a:spcBef>
                        <a:spcAft>
                          <a:spcPts val="0"/>
                        </a:spcAft>
                        <a:buNone/>
                      </a:pPr>
                      <a:r>
                        <a:rPr lang="en" sz="1000"/>
                        <a:t>2</a:t>
                      </a:r>
                      <a:endParaRPr sz="1000"/>
                    </a:p>
                  </a:txBody>
                  <a:tcPr marT="91425" marB="91425" marR="91425" marL="91425"/>
                </a:tc>
                <a:tc>
                  <a:txBody>
                    <a:bodyPr>
                      <a:noAutofit/>
                    </a:bodyPr>
                    <a:lstStyle/>
                    <a:p>
                      <a:pPr indent="0" lvl="0" marL="0">
                        <a:spcBef>
                          <a:spcPts val="0"/>
                        </a:spcBef>
                        <a:spcAft>
                          <a:spcPts val="0"/>
                        </a:spcAft>
                        <a:buNone/>
                      </a:pPr>
                      <a:r>
                        <a:rPr lang="en" sz="1000"/>
                        <a:t>21</a:t>
                      </a:r>
                      <a:endParaRPr sz="1000"/>
                    </a:p>
                  </a:txBody>
                  <a:tcPr marT="91425" marB="91425" marR="91425" marL="91425"/>
                </a:tc>
                <a:tc>
                  <a:txBody>
                    <a:bodyPr>
                      <a:noAutofit/>
                    </a:bodyPr>
                    <a:lstStyle/>
                    <a:p>
                      <a:pPr indent="0" lvl="0" marL="0">
                        <a:spcBef>
                          <a:spcPts val="0"/>
                        </a:spcBef>
                        <a:spcAft>
                          <a:spcPts val="0"/>
                        </a:spcAft>
                        <a:buNone/>
                      </a:pPr>
                      <a:r>
                        <a:rPr lang="en" sz="1000"/>
                        <a:t>3</a:t>
                      </a:r>
                      <a:endParaRPr sz="1000"/>
                    </a:p>
                  </a:txBody>
                  <a:tcPr marT="91425" marB="91425" marR="91425" marL="91425"/>
                </a:tc>
                <a:tc>
                  <a:txBody>
                    <a:bodyPr>
                      <a:noAutofit/>
                    </a:bodyPr>
                    <a:lstStyle/>
                    <a:p>
                      <a:pPr indent="0" lvl="0" marL="0">
                        <a:spcBef>
                          <a:spcPts val="0"/>
                        </a:spcBef>
                        <a:spcAft>
                          <a:spcPts val="0"/>
                        </a:spcAft>
                        <a:buNone/>
                      </a:pPr>
                      <a:r>
                        <a:rPr lang="en" sz="1000"/>
                        <a:t>0.74</a:t>
                      </a:r>
                      <a:r>
                        <a:rPr lang="en" sz="1000">
                          <a:solidFill>
                            <a:srgbClr val="222222"/>
                          </a:solidFill>
                        </a:rPr>
                        <a:t>±.0223</a:t>
                      </a:r>
                      <a:endParaRPr sz="1000"/>
                    </a:p>
                  </a:txBody>
                  <a:tcPr marT="91425" marB="91425" marR="91425" marL="91425"/>
                </a:tc>
                <a:tc>
                  <a:txBody>
                    <a:bodyPr>
                      <a:noAutofit/>
                    </a:bodyPr>
                    <a:lstStyle/>
                    <a:p>
                      <a:pPr indent="0" lvl="0" marL="0">
                        <a:spcBef>
                          <a:spcPts val="0"/>
                        </a:spcBef>
                        <a:spcAft>
                          <a:spcPts val="0"/>
                        </a:spcAft>
                        <a:buNone/>
                      </a:pPr>
                      <a:r>
                        <a:rPr lang="en" sz="1000"/>
                        <a:t>2.07</a:t>
                      </a:r>
                      <a:r>
                        <a:rPr lang="en" sz="1000">
                          <a:solidFill>
                            <a:srgbClr val="222222"/>
                          </a:solidFill>
                        </a:rPr>
                        <a:t>±0.409</a:t>
                      </a:r>
                      <a:endParaRPr sz="1000"/>
                    </a:p>
                  </a:txBody>
                  <a:tcPr marT="91425" marB="91425" marR="91425" marL="91425"/>
                </a:tc>
              </a:tr>
              <a:tr h="100000">
                <a:tc>
                  <a:txBody>
                    <a:bodyPr>
                      <a:noAutofit/>
                    </a:bodyPr>
                    <a:lstStyle/>
                    <a:p>
                      <a:pPr indent="0" lvl="0" marL="0">
                        <a:spcBef>
                          <a:spcPts val="0"/>
                        </a:spcBef>
                        <a:spcAft>
                          <a:spcPts val="0"/>
                        </a:spcAft>
                        <a:buNone/>
                      </a:pPr>
                      <a:r>
                        <a:rPr lang="en" sz="1000"/>
                        <a:t>3</a:t>
                      </a:r>
                      <a:endParaRPr sz="1000"/>
                    </a:p>
                  </a:txBody>
                  <a:tcPr marT="91425" marB="91425" marR="91425" marL="91425"/>
                </a:tc>
                <a:tc>
                  <a:txBody>
                    <a:bodyPr>
                      <a:noAutofit/>
                    </a:bodyPr>
                    <a:lstStyle/>
                    <a:p>
                      <a:pPr indent="0" lvl="0" marL="0">
                        <a:spcBef>
                          <a:spcPts val="0"/>
                        </a:spcBef>
                        <a:spcAft>
                          <a:spcPts val="0"/>
                        </a:spcAft>
                        <a:buNone/>
                      </a:pPr>
                      <a:r>
                        <a:rPr lang="en" sz="1000"/>
                        <a:t>61</a:t>
                      </a:r>
                      <a:endParaRPr sz="1000"/>
                    </a:p>
                  </a:txBody>
                  <a:tcPr marT="91425" marB="91425" marR="91425" marL="91425"/>
                </a:tc>
                <a:tc>
                  <a:txBody>
                    <a:bodyPr>
                      <a:noAutofit/>
                    </a:bodyPr>
                    <a:lstStyle/>
                    <a:p>
                      <a:pPr indent="0" lvl="0" marL="0">
                        <a:spcBef>
                          <a:spcPts val="0"/>
                        </a:spcBef>
                        <a:spcAft>
                          <a:spcPts val="0"/>
                        </a:spcAft>
                        <a:buNone/>
                      </a:pPr>
                      <a:r>
                        <a:rPr lang="en" sz="1000"/>
                        <a:t>4</a:t>
                      </a:r>
                      <a:endParaRPr sz="1000"/>
                    </a:p>
                  </a:txBody>
                  <a:tcPr marT="91425" marB="91425" marR="91425" marL="91425"/>
                </a:tc>
                <a:tc>
                  <a:txBody>
                    <a:bodyPr>
                      <a:noAutofit/>
                    </a:bodyPr>
                    <a:lstStyle/>
                    <a:p>
                      <a:pPr indent="0" lvl="0" marL="0">
                        <a:spcBef>
                          <a:spcPts val="0"/>
                        </a:spcBef>
                        <a:spcAft>
                          <a:spcPts val="0"/>
                        </a:spcAft>
                        <a:buNone/>
                      </a:pPr>
                      <a:r>
                        <a:rPr lang="en" sz="1000"/>
                        <a:t>12.53</a:t>
                      </a:r>
                      <a:r>
                        <a:rPr lang="en" sz="1000">
                          <a:solidFill>
                            <a:srgbClr val="222222"/>
                          </a:solidFill>
                        </a:rPr>
                        <a:t>±3.161</a:t>
                      </a:r>
                      <a:endParaRPr sz="1000"/>
                    </a:p>
                  </a:txBody>
                  <a:tcPr marT="91425" marB="91425" marR="91425" marL="91425"/>
                </a:tc>
                <a:tc>
                  <a:txBody>
                    <a:bodyPr>
                      <a:noAutofit/>
                    </a:bodyPr>
                    <a:lstStyle/>
                    <a:p>
                      <a:pPr indent="0" lvl="0" marL="0">
                        <a:spcBef>
                          <a:spcPts val="0"/>
                        </a:spcBef>
                        <a:spcAft>
                          <a:spcPts val="0"/>
                        </a:spcAft>
                        <a:buNone/>
                      </a:pPr>
                      <a:r>
                        <a:rPr lang="en" sz="1000"/>
                        <a:t>4.37</a:t>
                      </a:r>
                      <a:r>
                        <a:rPr lang="en" sz="1000">
                          <a:solidFill>
                            <a:srgbClr val="222222"/>
                          </a:solidFill>
                        </a:rPr>
                        <a:t>±0.104</a:t>
                      </a:r>
                      <a:endParaRPr sz="1000"/>
                    </a:p>
                  </a:txBody>
                  <a:tcPr marT="91425" marB="91425" marR="91425" marL="91425"/>
                </a:tc>
              </a:tr>
              <a:tr h="100000">
                <a:tc>
                  <a:txBody>
                    <a:bodyPr>
                      <a:noAutofit/>
                    </a:bodyPr>
                    <a:lstStyle/>
                    <a:p>
                      <a:pPr indent="0" lvl="0" marL="0">
                        <a:spcBef>
                          <a:spcPts val="0"/>
                        </a:spcBef>
                        <a:spcAft>
                          <a:spcPts val="0"/>
                        </a:spcAft>
                        <a:buNone/>
                      </a:pPr>
                      <a:r>
                        <a:rPr lang="en" sz="1000"/>
                        <a:t>4</a:t>
                      </a:r>
                      <a:endParaRPr sz="1000"/>
                    </a:p>
                  </a:txBody>
                  <a:tcPr marT="91425" marB="91425" marR="91425" marL="91425"/>
                </a:tc>
                <a:tc>
                  <a:txBody>
                    <a:bodyPr>
                      <a:noAutofit/>
                    </a:bodyPr>
                    <a:lstStyle/>
                    <a:p>
                      <a:pPr indent="0" lvl="0" marL="0">
                        <a:spcBef>
                          <a:spcPts val="0"/>
                        </a:spcBef>
                        <a:spcAft>
                          <a:spcPts val="0"/>
                        </a:spcAft>
                        <a:buNone/>
                      </a:pPr>
                      <a:r>
                        <a:rPr lang="en" sz="1000"/>
                        <a:t>101</a:t>
                      </a:r>
                      <a:endParaRPr sz="1000"/>
                    </a:p>
                  </a:txBody>
                  <a:tcPr marT="91425" marB="91425" marR="91425" marL="91425"/>
                </a:tc>
                <a:tc>
                  <a:txBody>
                    <a:bodyPr>
                      <a:noAutofit/>
                    </a:bodyPr>
                    <a:lstStyle/>
                    <a:p>
                      <a:pPr indent="0" lvl="0" marL="0">
                        <a:spcBef>
                          <a:spcPts val="0"/>
                        </a:spcBef>
                        <a:spcAft>
                          <a:spcPts val="0"/>
                        </a:spcAft>
                        <a:buNone/>
                      </a:pPr>
                      <a:r>
                        <a:rPr lang="en" sz="1000"/>
                        <a:t>5</a:t>
                      </a:r>
                      <a:endParaRPr sz="1000"/>
                    </a:p>
                  </a:txBody>
                  <a:tcPr marT="91425" marB="91425" marR="91425" marL="91425"/>
                </a:tc>
                <a:tc>
                  <a:txBody>
                    <a:bodyPr>
                      <a:noAutofit/>
                    </a:bodyPr>
                    <a:lstStyle/>
                    <a:p>
                      <a:pPr indent="0" lvl="0" marL="0">
                        <a:spcBef>
                          <a:spcPts val="0"/>
                        </a:spcBef>
                        <a:spcAft>
                          <a:spcPts val="0"/>
                        </a:spcAft>
                        <a:buNone/>
                      </a:pPr>
                      <a:r>
                        <a:rPr lang="en" sz="1000"/>
                        <a:t>34.97</a:t>
                      </a:r>
                      <a:r>
                        <a:rPr lang="en" sz="1000">
                          <a:solidFill>
                            <a:srgbClr val="222222"/>
                          </a:solidFill>
                        </a:rPr>
                        <a:t>±9.478</a:t>
                      </a:r>
                      <a:endParaRPr sz="1000"/>
                    </a:p>
                  </a:txBody>
                  <a:tcPr marT="91425" marB="91425" marR="91425" marL="91425"/>
                </a:tc>
                <a:tc>
                  <a:txBody>
                    <a:bodyPr>
                      <a:noAutofit/>
                    </a:bodyPr>
                    <a:lstStyle/>
                    <a:p>
                      <a:pPr indent="0" lvl="0" marL="0">
                        <a:spcBef>
                          <a:spcPts val="0"/>
                        </a:spcBef>
                        <a:spcAft>
                          <a:spcPts val="0"/>
                        </a:spcAft>
                        <a:buNone/>
                      </a:pPr>
                      <a:r>
                        <a:rPr lang="en" sz="1000"/>
                        <a:t>6.96</a:t>
                      </a:r>
                      <a:r>
                        <a:rPr lang="en" sz="1000">
                          <a:solidFill>
                            <a:srgbClr val="222222"/>
                          </a:solidFill>
                        </a:rPr>
                        <a:t>±0.0541</a:t>
                      </a:r>
                      <a:endParaRPr sz="1000"/>
                    </a:p>
                  </a:txBody>
                  <a:tcPr marT="91425" marB="91425" marR="91425" marL="91425"/>
                </a:tc>
              </a:tr>
              <a:tr h="157075">
                <a:tc>
                  <a:txBody>
                    <a:bodyPr>
                      <a:noAutofit/>
                    </a:bodyPr>
                    <a:lstStyle/>
                    <a:p>
                      <a:pPr indent="0" lvl="0" marL="0" rtl="0">
                        <a:spcBef>
                          <a:spcPts val="0"/>
                        </a:spcBef>
                        <a:spcAft>
                          <a:spcPts val="0"/>
                        </a:spcAft>
                        <a:buNone/>
                      </a:pPr>
                      <a:r>
                        <a:rPr lang="en" sz="1000"/>
                        <a:t>5</a:t>
                      </a:r>
                      <a:endParaRPr sz="1000"/>
                    </a:p>
                  </a:txBody>
                  <a:tcPr marT="91425" marB="91425" marR="91425" marL="91425"/>
                </a:tc>
                <a:tc>
                  <a:txBody>
                    <a:bodyPr>
                      <a:noAutofit/>
                    </a:bodyPr>
                    <a:lstStyle/>
                    <a:p>
                      <a:pPr indent="0" lvl="0" marL="0" rtl="0">
                        <a:spcBef>
                          <a:spcPts val="0"/>
                        </a:spcBef>
                        <a:spcAft>
                          <a:spcPts val="0"/>
                        </a:spcAft>
                        <a:buNone/>
                      </a:pPr>
                      <a:r>
                        <a:rPr lang="en" sz="1000"/>
                        <a:t>301</a:t>
                      </a:r>
                      <a:endParaRPr sz="1000"/>
                    </a:p>
                  </a:txBody>
                  <a:tcPr marT="91425" marB="91425" marR="91425" marL="91425"/>
                </a:tc>
                <a:tc>
                  <a:txBody>
                    <a:bodyPr>
                      <a:noAutofit/>
                    </a:bodyPr>
                    <a:lstStyle/>
                    <a:p>
                      <a:pPr indent="0" lvl="0" marL="0" rtl="0">
                        <a:spcBef>
                          <a:spcPts val="0"/>
                        </a:spcBef>
                        <a:spcAft>
                          <a:spcPts val="0"/>
                        </a:spcAft>
                        <a:buNone/>
                      </a:pPr>
                      <a:r>
                        <a:rPr lang="en" sz="1000"/>
                        <a:t>15</a:t>
                      </a:r>
                      <a:endParaRPr sz="1000"/>
                    </a:p>
                  </a:txBody>
                  <a:tcPr marT="91425" marB="91425" marR="91425" marL="91425"/>
                </a:tc>
                <a:tc>
                  <a:txBody>
                    <a:bodyPr>
                      <a:noAutofit/>
                    </a:bodyPr>
                    <a:lstStyle/>
                    <a:p>
                      <a:pPr indent="0" lvl="0" marL="0" rtl="0">
                        <a:spcBef>
                          <a:spcPts val="0"/>
                        </a:spcBef>
                        <a:spcAft>
                          <a:spcPts val="0"/>
                        </a:spcAft>
                        <a:buNone/>
                      </a:pPr>
                      <a:r>
                        <a:rPr lang="en" sz="1000"/>
                        <a:t>430.90</a:t>
                      </a:r>
                      <a:r>
                        <a:rPr lang="en" sz="1000">
                          <a:solidFill>
                            <a:srgbClr val="222222"/>
                          </a:solidFill>
                        </a:rPr>
                        <a:t>±110.5</a:t>
                      </a:r>
                      <a:endParaRPr sz="1000"/>
                    </a:p>
                  </a:txBody>
                  <a:tcPr marT="91425" marB="91425" marR="91425" marL="91425"/>
                </a:tc>
                <a:tc>
                  <a:txBody>
                    <a:bodyPr>
                      <a:noAutofit/>
                    </a:bodyPr>
                    <a:lstStyle/>
                    <a:p>
                      <a:pPr indent="0" lvl="0" marL="0" rtl="0">
                        <a:spcBef>
                          <a:spcPts val="0"/>
                        </a:spcBef>
                        <a:spcAft>
                          <a:spcPts val="0"/>
                        </a:spcAft>
                        <a:buNone/>
                      </a:pPr>
                      <a:r>
                        <a:rPr lang="en" sz="1000"/>
                        <a:t>25.53</a:t>
                      </a:r>
                      <a:r>
                        <a:rPr lang="en" sz="1000">
                          <a:solidFill>
                            <a:srgbClr val="222222"/>
                          </a:solidFill>
                        </a:rPr>
                        <a:t>±0.508</a:t>
                      </a:r>
                      <a:endParaRPr sz="1000"/>
                    </a:p>
                  </a:txBody>
                  <a:tcPr marT="91425" marB="91425" marR="91425" marL="91425"/>
                </a:tc>
              </a:tr>
              <a:tr h="133325">
                <a:tc>
                  <a:txBody>
                    <a:bodyPr>
                      <a:noAutofit/>
                    </a:bodyPr>
                    <a:lstStyle/>
                    <a:p>
                      <a:pPr indent="0" lvl="0" marL="0" rtl="0">
                        <a:spcBef>
                          <a:spcPts val="0"/>
                        </a:spcBef>
                        <a:spcAft>
                          <a:spcPts val="0"/>
                        </a:spcAft>
                        <a:buNone/>
                      </a:pPr>
                      <a:r>
                        <a:rPr lang="en" sz="1000"/>
                        <a:t>6</a:t>
                      </a:r>
                      <a:endParaRPr sz="1000"/>
                    </a:p>
                  </a:txBody>
                  <a:tcPr marT="91425" marB="91425" marR="91425" marL="91425"/>
                </a:tc>
                <a:tc>
                  <a:txBody>
                    <a:bodyPr>
                      <a:noAutofit/>
                    </a:bodyPr>
                    <a:lstStyle/>
                    <a:p>
                      <a:pPr indent="0" lvl="0" marL="0" rtl="0">
                        <a:spcBef>
                          <a:spcPts val="0"/>
                        </a:spcBef>
                        <a:spcAft>
                          <a:spcPts val="0"/>
                        </a:spcAft>
                        <a:buNone/>
                      </a:pPr>
                      <a:r>
                        <a:rPr lang="en" sz="1000"/>
                        <a:t>401</a:t>
                      </a:r>
                      <a:endParaRPr sz="1000"/>
                    </a:p>
                  </a:txBody>
                  <a:tcPr marT="91425" marB="91425" marR="91425" marL="91425"/>
                </a:tc>
                <a:tc>
                  <a:txBody>
                    <a:bodyPr>
                      <a:noAutofit/>
                    </a:bodyPr>
                    <a:lstStyle/>
                    <a:p>
                      <a:pPr indent="0" lvl="0" marL="0" rtl="0">
                        <a:spcBef>
                          <a:spcPts val="0"/>
                        </a:spcBef>
                        <a:spcAft>
                          <a:spcPts val="0"/>
                        </a:spcAft>
                        <a:buNone/>
                      </a:pPr>
                      <a:r>
                        <a:rPr lang="en" sz="1000"/>
                        <a:t>10</a:t>
                      </a:r>
                      <a:endParaRPr sz="1000"/>
                    </a:p>
                  </a:txBody>
                  <a:tcPr marT="91425" marB="91425" marR="91425" marL="91425"/>
                </a:tc>
                <a:tc>
                  <a:txBody>
                    <a:bodyPr>
                      <a:noAutofit/>
                    </a:bodyPr>
                    <a:lstStyle/>
                    <a:p>
                      <a:pPr indent="0" lvl="0" marL="0" rtl="0">
                        <a:spcBef>
                          <a:spcPts val="0"/>
                        </a:spcBef>
                        <a:spcAft>
                          <a:spcPts val="0"/>
                        </a:spcAft>
                        <a:buNone/>
                      </a:pPr>
                      <a:r>
                        <a:rPr lang="en" sz="1000"/>
                        <a:t>643.23</a:t>
                      </a:r>
                      <a:r>
                        <a:rPr lang="en" sz="1000">
                          <a:solidFill>
                            <a:srgbClr val="222222"/>
                          </a:solidFill>
                        </a:rPr>
                        <a:t>±170.032</a:t>
                      </a:r>
                      <a:endParaRPr sz="1000"/>
                    </a:p>
                  </a:txBody>
                  <a:tcPr marT="91425" marB="91425" marR="91425" marL="91425"/>
                </a:tc>
                <a:tc>
                  <a:txBody>
                    <a:bodyPr>
                      <a:noAutofit/>
                    </a:bodyPr>
                    <a:lstStyle/>
                    <a:p>
                      <a:pPr indent="0" lvl="0" marL="0" rtl="0">
                        <a:spcBef>
                          <a:spcPts val="0"/>
                        </a:spcBef>
                        <a:spcAft>
                          <a:spcPts val="0"/>
                        </a:spcAft>
                        <a:buNone/>
                      </a:pPr>
                      <a:r>
                        <a:rPr lang="en" sz="1000"/>
                        <a:t>37.61</a:t>
                      </a:r>
                      <a:r>
                        <a:rPr lang="en" sz="1000">
                          <a:solidFill>
                            <a:srgbClr val="222222"/>
                          </a:solidFill>
                        </a:rPr>
                        <a:t>±0.625</a:t>
                      </a:r>
                      <a:endParaRPr sz="1000"/>
                    </a:p>
                  </a:txBody>
                  <a:tcPr marT="91425" marB="91425" marR="91425" marL="91425"/>
                </a:tc>
              </a:tr>
            </a:tbl>
          </a:graphicData>
        </a:graphic>
      </p:graphicFrame>
      <p:sp>
        <p:nvSpPr>
          <p:cNvPr id="126" name="Shape 126"/>
          <p:cNvSpPr txBox="1"/>
          <p:nvPr/>
        </p:nvSpPr>
        <p:spPr>
          <a:xfrm>
            <a:off x="4986450" y="4891975"/>
            <a:ext cx="3833400" cy="17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2E414F"/>
                </a:solidFill>
                <a:highlight>
                  <a:srgbClr val="F4F4F4"/>
                </a:highlight>
                <a:latin typeface="Roboto"/>
                <a:ea typeface="Roboto"/>
                <a:cs typeface="Roboto"/>
                <a:sym typeface="Roboto"/>
              </a:rPr>
              <a:t>Results of GAC and GACN (runtime ± standard deviation)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