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66" r:id="rId2"/>
    <p:sldId id="258" r:id="rId3"/>
    <p:sldId id="272" r:id="rId4"/>
    <p:sldId id="257" r:id="rId5"/>
    <p:sldId id="259" r:id="rId6"/>
    <p:sldId id="260" r:id="rId7"/>
    <p:sldId id="261" r:id="rId8"/>
    <p:sldId id="268" r:id="rId9"/>
    <p:sldId id="274" r:id="rId10"/>
    <p:sldId id="269" r:id="rId11"/>
    <p:sldId id="275" r:id="rId12"/>
    <p:sldId id="289" r:id="rId13"/>
    <p:sldId id="300" r:id="rId14"/>
    <p:sldId id="287" r:id="rId15"/>
    <p:sldId id="291" r:id="rId16"/>
    <p:sldId id="301" r:id="rId17"/>
    <p:sldId id="302" r:id="rId18"/>
    <p:sldId id="303" r:id="rId19"/>
    <p:sldId id="292" r:id="rId20"/>
    <p:sldId id="295" r:id="rId21"/>
    <p:sldId id="293" r:id="rId22"/>
    <p:sldId id="296" r:id="rId23"/>
    <p:sldId id="294" r:id="rId24"/>
    <p:sldId id="297" r:id="rId25"/>
    <p:sldId id="304" r:id="rId26"/>
    <p:sldId id="305" r:id="rId27"/>
    <p:sldId id="276" r:id="rId28"/>
    <p:sldId id="306" r:id="rId29"/>
    <p:sldId id="277" r:id="rId30"/>
    <p:sldId id="281" r:id="rId31"/>
    <p:sldId id="282" r:id="rId32"/>
    <p:sldId id="262" r:id="rId33"/>
    <p:sldId id="264" r:id="rId34"/>
    <p:sldId id="26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7D00EB-9FB1-561B-1EA6-FBC6F15FA4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37DC5-FB78-A9AD-8B77-541EFB8B9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0C892-1BCF-4A76-A5AE-4AB22F8E419D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96FA5-0857-D62C-C72B-8EF98CF739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Divyesh Chavda AIML - 07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6C171-4334-F29E-6397-DECCD0DEA9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9C09-DB6F-4EEC-BEA8-6205A4314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8028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64011-BE8C-4025-9813-F3CDF6DABAA7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Divyesh Chavda AIML - 07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05F0F-AE19-4A72-BECC-246F8AC75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2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67E3-D2AB-47B8-9937-ED73EFC1D4C0}" type="datetime1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90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8AE0-2A56-4879-8F51-1F71B4FBAF57}" type="datetime1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26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C187-C2D5-470C-B342-085706F5147C}" type="datetime1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12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C76B-C4D0-4FCA-BA0C-7E7F12DD2B74}" type="datetime1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55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B089-3728-4AEC-96A9-D4ADEB8FBB0E}" type="datetime1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809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2F9D-A986-43C5-ADAF-C3297DE09853}" type="datetime1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71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70A1-26DF-4541-A3BD-AD0F3D39C4CB}" type="datetime1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382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94E4-7BB4-45A0-97D3-E0865593DC8D}" type="datetime1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8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7BC7-9AD2-4F90-AFE9-A337D46B7FE9}" type="datetime1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3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EE3E-6063-4B20-8A6B-38A9C5444033}" type="datetime1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7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9E04-8AFE-4C13-92F7-621C63FE2EAB}" type="datetime1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1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A499-CCBC-4077-B554-A58D455EF3B4}" type="datetime1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3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BE54-A59A-485F-AFEB-23A07FB5B2C5}" type="datetime1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7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1FAC-1CBF-49C6-A88B-A26040B49024}" type="datetime1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9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A92-0A8C-47C7-85B1-B79903C96750}" type="datetime1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8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064C-076D-4969-9087-6849C428CA65}" type="datetime1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Divyesh Chavda AIML - 07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6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E793-CF7B-41B7-8C5B-F1F19DD66B3A}" type="datetime1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Divyesh Chavda AIML - 07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FE31F8-6AD4-4144-862E-F6E0177D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42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80A3-865D-079A-9A42-D5A6F9A9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731" y="624110"/>
            <a:ext cx="6312537" cy="740233"/>
          </a:xfrm>
        </p:spPr>
        <p:txBody>
          <a:bodyPr/>
          <a:lstStyle/>
          <a:p>
            <a:r>
              <a:rPr lang="en-US" sz="3600" b="1" u="sng" dirty="0"/>
              <a:t>Used Cars Price Prediction</a:t>
            </a:r>
            <a:r>
              <a:rPr lang="en-US" sz="3600" b="1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F3A9-446D-6DBA-0CDC-A4C70FE47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5557" y="4735158"/>
            <a:ext cx="6920884" cy="14006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By</a:t>
            </a:r>
            <a:r>
              <a:rPr lang="en-US" b="1" dirty="0">
                <a:solidFill>
                  <a:schemeClr val="tx1"/>
                </a:solidFill>
              </a:rPr>
              <a:t> CHAVDA DIVYESH KETANKUMAR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M.Sc. Artificial Intelligence &amp; Machine Learning Five Year Integrated</a:t>
            </a:r>
            <a:b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School of Emerging Science &amp; Technology, </a:t>
            </a:r>
            <a:b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Gujarat University, Navrangpura, Ahmedabad.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909D5-0D0B-7350-3E94-E45FC133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54" y="3048000"/>
            <a:ext cx="2146854" cy="16871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EB824-7625-F9D3-C8DD-2E1E0797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94643" y="6135808"/>
            <a:ext cx="1714568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</p:spTree>
    <p:extLst>
      <p:ext uri="{BB962C8B-B14F-4D97-AF65-F5344CB8AC3E}">
        <p14:creationId xmlns:p14="http://schemas.microsoft.com/office/powerpoint/2010/main" val="137951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2.</a:t>
            </a:r>
            <a:r>
              <a:rPr lang="en-US" sz="2800" b="1" dirty="0">
                <a:solidFill>
                  <a:srgbClr val="C00000"/>
                </a:solidFill>
                <a:latin typeface="Maiandra GD" panose="020E0502030308020204" pitchFamily="34" charset="0"/>
              </a:rPr>
              <a:t> </a:t>
            </a:r>
            <a:r>
              <a:rPr lang="en-US" sz="2800" b="1" u="sng" dirty="0">
                <a:latin typeface="Maiandra GD" panose="020E0502030308020204" pitchFamily="34" charset="0"/>
              </a:rPr>
              <a:t>Data Preprocessing</a:t>
            </a:r>
            <a:r>
              <a:rPr lang="en-US" sz="2800" b="1" dirty="0">
                <a:latin typeface="Maiandra GD" panose="020E0502030308020204" pitchFamily="34" charset="0"/>
              </a:rPr>
              <a:t>: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After cleaning the data, stage of </a:t>
            </a:r>
            <a:r>
              <a:rPr lang="en-US" sz="2400" b="1" dirty="0">
                <a:latin typeface="Maiandra GD" panose="020E0502030308020204" pitchFamily="34" charset="0"/>
              </a:rPr>
              <a:t>Preprocessing</a:t>
            </a:r>
            <a:r>
              <a:rPr lang="en-US" sz="2400" dirty="0">
                <a:latin typeface="Maiandra GD" panose="020E0502030308020204" pitchFamily="34" charset="0"/>
              </a:rPr>
              <a:t> came.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I transformed data type of features, such as </a:t>
            </a:r>
            <a:r>
              <a:rPr lang="en-US" sz="2400" b="1" dirty="0">
                <a:latin typeface="Maiandra GD" panose="020E0502030308020204" pitchFamily="34" charset="0"/>
              </a:rPr>
              <a:t>‘Mileage’, ‘Engine’, ‘Power’ &amp; ‘Seats’,</a:t>
            </a:r>
            <a:r>
              <a:rPr lang="en-US" sz="2400" dirty="0">
                <a:latin typeface="Maiandra GD" panose="020E0502030308020204" pitchFamily="34" charset="0"/>
              </a:rPr>
              <a:t> to numeric.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Since, there are very much records of </a:t>
            </a:r>
            <a:r>
              <a:rPr lang="en-US" sz="2400" b="1" dirty="0">
                <a:latin typeface="Maiandra GD" panose="020E0502030308020204" pitchFamily="34" charset="0"/>
              </a:rPr>
              <a:t>‘Mileage</a:t>
            </a:r>
            <a:r>
              <a:rPr lang="en-US" sz="2400" dirty="0">
                <a:latin typeface="Maiandra GD" panose="020E0502030308020204" pitchFamily="34" charset="0"/>
              </a:rPr>
              <a:t>’ and </a:t>
            </a:r>
            <a:r>
              <a:rPr lang="en-US" sz="2400" b="1" dirty="0">
                <a:latin typeface="Maiandra GD" panose="020E0502030308020204" pitchFamily="34" charset="0"/>
              </a:rPr>
              <a:t>‘Power’ </a:t>
            </a:r>
            <a:r>
              <a:rPr lang="en-US" sz="2400" dirty="0">
                <a:latin typeface="Maiandra GD" panose="020E0502030308020204" pitchFamily="34" charset="0"/>
              </a:rPr>
              <a:t>where founded 0 (zero), I replaced that values by </a:t>
            </a:r>
            <a:r>
              <a:rPr lang="en-US" sz="2400" b="1" u="sng" dirty="0">
                <a:latin typeface="Maiandra GD" panose="020E0502030308020204" pitchFamily="34" charset="0"/>
              </a:rPr>
              <a:t>mean</a:t>
            </a:r>
            <a:r>
              <a:rPr lang="en-US" sz="2400" dirty="0">
                <a:latin typeface="Maiandra GD" panose="020E0502030308020204" pitchFamily="34" charset="0"/>
              </a:rPr>
              <a:t>.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Since, there are very few records of </a:t>
            </a:r>
            <a:r>
              <a:rPr lang="en-US" sz="2400" b="1" dirty="0">
                <a:latin typeface="Maiandra GD" panose="020E0502030308020204" pitchFamily="34" charset="0"/>
              </a:rPr>
              <a:t>‘Engine’ </a:t>
            </a:r>
            <a:r>
              <a:rPr lang="en-US" sz="2400" dirty="0">
                <a:latin typeface="Maiandra GD" panose="020E0502030308020204" pitchFamily="34" charset="0"/>
              </a:rPr>
              <a:t>and </a:t>
            </a:r>
            <a:r>
              <a:rPr lang="en-US" sz="2400" b="1" dirty="0">
                <a:latin typeface="Maiandra GD" panose="020E0502030308020204" pitchFamily="34" charset="0"/>
              </a:rPr>
              <a:t>‘Seats’ </a:t>
            </a:r>
            <a:r>
              <a:rPr lang="en-US" sz="2400" dirty="0">
                <a:latin typeface="Maiandra GD" panose="020E0502030308020204" pitchFamily="34" charset="0"/>
              </a:rPr>
              <a:t>where founded null values, and also having more than one null value found for that record, I dropped that records.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</p:spTree>
    <p:extLst>
      <p:ext uri="{BB962C8B-B14F-4D97-AF65-F5344CB8AC3E}">
        <p14:creationId xmlns:p14="http://schemas.microsoft.com/office/powerpoint/2010/main" val="181501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3.</a:t>
            </a:r>
            <a:r>
              <a:rPr lang="en-US" sz="2800" b="1" dirty="0">
                <a:solidFill>
                  <a:srgbClr val="C00000"/>
                </a:solidFill>
                <a:latin typeface="Maiandra GD" panose="020E0502030308020204" pitchFamily="34" charset="0"/>
              </a:rPr>
              <a:t> </a:t>
            </a:r>
            <a:r>
              <a:rPr lang="en-US" sz="2800" b="1" u="sng" dirty="0">
                <a:latin typeface="Maiandra GD" panose="020E0502030308020204" pitchFamily="34" charset="0"/>
              </a:rPr>
              <a:t>Exploratory Data Analysis</a:t>
            </a:r>
            <a:r>
              <a:rPr lang="en-US" sz="2800" b="1" dirty="0">
                <a:latin typeface="Maiandra GD" panose="020E0502030308020204" pitchFamily="34" charset="0"/>
              </a:rPr>
              <a:t>: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After preprocessing of data, stage of </a:t>
            </a:r>
            <a:r>
              <a:rPr lang="en-US" sz="2400" b="1" dirty="0">
                <a:latin typeface="Maiandra GD" panose="020E0502030308020204" pitchFamily="34" charset="0"/>
              </a:rPr>
              <a:t>EDA</a:t>
            </a:r>
            <a:r>
              <a:rPr lang="en-US" sz="2400" dirty="0">
                <a:latin typeface="Maiandra GD" panose="020E0502030308020204" pitchFamily="34" charset="0"/>
              </a:rPr>
              <a:t> came.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I did EDA for features one by one, I found that some features, such as </a:t>
            </a:r>
            <a:r>
              <a:rPr lang="en-US" sz="2400" b="1" dirty="0">
                <a:latin typeface="Maiandra GD" panose="020E0502030308020204" pitchFamily="34" charset="0"/>
              </a:rPr>
              <a:t>‘Kilometers Driven’</a:t>
            </a:r>
            <a:r>
              <a:rPr lang="en-US" sz="2400" dirty="0">
                <a:latin typeface="Maiandra GD" panose="020E0502030308020204" pitchFamily="34" charset="0"/>
              </a:rPr>
              <a:t>,</a:t>
            </a:r>
            <a:r>
              <a:rPr lang="en-US" sz="2400" b="1" dirty="0">
                <a:latin typeface="Maiandra GD" panose="020E0502030308020204" pitchFamily="34" charset="0"/>
              </a:rPr>
              <a:t> ‘Power’</a:t>
            </a:r>
            <a:r>
              <a:rPr lang="en-US" sz="2400" dirty="0">
                <a:latin typeface="Maiandra GD" panose="020E0502030308020204" pitchFamily="34" charset="0"/>
              </a:rPr>
              <a:t>,</a:t>
            </a:r>
            <a:r>
              <a:rPr lang="en-US" sz="2400" b="1" dirty="0">
                <a:latin typeface="Maiandra GD" panose="020E0502030308020204" pitchFamily="34" charset="0"/>
              </a:rPr>
              <a:t> ‘Engine’ </a:t>
            </a:r>
            <a:r>
              <a:rPr lang="en-US" sz="2400" dirty="0">
                <a:latin typeface="Maiandra GD" panose="020E0502030308020204" pitchFamily="34" charset="0"/>
              </a:rPr>
              <a:t>and</a:t>
            </a:r>
            <a:r>
              <a:rPr lang="en-US" sz="2400" b="1" dirty="0">
                <a:latin typeface="Maiandra GD" panose="020E0502030308020204" pitchFamily="34" charset="0"/>
              </a:rPr>
              <a:t> ‘Mileage’</a:t>
            </a:r>
            <a:r>
              <a:rPr lang="en-US" sz="2400" dirty="0">
                <a:latin typeface="Maiandra GD" panose="020E0502030308020204" pitchFamily="34" charset="0"/>
              </a:rPr>
              <a:t>,</a:t>
            </a:r>
            <a:r>
              <a:rPr lang="en-US" sz="2400" b="1" dirty="0">
                <a:latin typeface="Maiandra GD" panose="020E0502030308020204" pitchFamily="34" charset="0"/>
              </a:rPr>
              <a:t> </a:t>
            </a:r>
            <a:r>
              <a:rPr lang="en-US" sz="2400" dirty="0">
                <a:latin typeface="Maiandra GD" panose="020E0502030308020204" pitchFamily="34" charset="0"/>
              </a:rPr>
              <a:t>having impact of outliers.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So, I removed outliers with the help of </a:t>
            </a:r>
            <a:r>
              <a:rPr lang="en-US" sz="2800" b="1" u="sng" dirty="0">
                <a:latin typeface="Maiandra GD" panose="020E0502030308020204" pitchFamily="34" charset="0"/>
              </a:rPr>
              <a:t>IQR method</a:t>
            </a:r>
            <a:r>
              <a:rPr lang="en-US" sz="2400" dirty="0">
                <a:latin typeface="Maiandra GD" panose="020E0502030308020204" pitchFamily="34" charset="0"/>
              </a:rPr>
              <a:t>.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After with dataset which has not or very less impact of outliers, I did EDA again for all features.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</p:spTree>
    <p:extLst>
      <p:ext uri="{BB962C8B-B14F-4D97-AF65-F5344CB8AC3E}">
        <p14:creationId xmlns:p14="http://schemas.microsoft.com/office/powerpoint/2010/main" val="330063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5889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</a:t>
            </a:r>
            <a:r>
              <a:rPr lang="en-US" sz="2400" b="1" u="sng" dirty="0">
                <a:latin typeface="Maiandra GD" panose="020E0502030308020204" pitchFamily="34" charset="0"/>
              </a:rPr>
              <a:t>Location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06B800-9EDA-E5BC-6348-7DF2CC20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9" y="1905000"/>
            <a:ext cx="8226422" cy="432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9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5889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</a:t>
            </a:r>
            <a:r>
              <a:rPr lang="en-US" sz="2400" b="1" u="sng" dirty="0">
                <a:latin typeface="Maiandra GD" panose="020E0502030308020204" pitchFamily="34" charset="0"/>
              </a:rPr>
              <a:t>Year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DCCA3-39E8-8A0C-70EE-4B4BCFB96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89" y="1905000"/>
            <a:ext cx="9521824" cy="42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0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</a:t>
            </a:r>
            <a:r>
              <a:rPr lang="en-US" sz="2400" b="1" u="sng" dirty="0">
                <a:latin typeface="Maiandra GD" panose="020E0502030308020204" pitchFamily="34" charset="0"/>
              </a:rPr>
              <a:t>Kilometers driven</a:t>
            </a:r>
            <a:r>
              <a:rPr lang="en-US" sz="2400" dirty="0">
                <a:latin typeface="Maiandra GD" panose="020E0502030308020204" pitchFamily="34" charset="0"/>
              </a:rPr>
              <a:t>, </a:t>
            </a:r>
            <a:r>
              <a:rPr lang="en-US" sz="2400" b="1" dirty="0">
                <a:latin typeface="Maiandra GD" panose="020E0502030308020204" pitchFamily="34" charset="0"/>
              </a:rPr>
              <a:t>having impact of outliers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FD1E1F-E002-D805-0621-DFA30160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9" y="2475603"/>
            <a:ext cx="10817224" cy="28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9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</a:t>
            </a:r>
            <a:r>
              <a:rPr lang="en-US" sz="2400" b="1" u="sng" dirty="0">
                <a:latin typeface="Maiandra GD" panose="020E0502030308020204" pitchFamily="34" charset="0"/>
              </a:rPr>
              <a:t>Kilometers driven</a:t>
            </a:r>
            <a:r>
              <a:rPr lang="en-US" sz="2400" dirty="0">
                <a:latin typeface="Maiandra GD" panose="020E0502030308020204" pitchFamily="34" charset="0"/>
              </a:rPr>
              <a:t>, </a:t>
            </a:r>
            <a:r>
              <a:rPr lang="en-US" sz="2400" b="1" dirty="0">
                <a:latin typeface="Maiandra GD" panose="020E0502030308020204" pitchFamily="34" charset="0"/>
              </a:rPr>
              <a:t>after removing outliers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23D23-254F-25D4-AAE2-E7E7AB96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2468193"/>
            <a:ext cx="10817224" cy="287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5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5889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</a:t>
            </a:r>
            <a:r>
              <a:rPr lang="en-US" sz="2400" b="1" u="sng" dirty="0">
                <a:latin typeface="Maiandra GD" panose="020E0502030308020204" pitchFamily="34" charset="0"/>
              </a:rPr>
              <a:t>Fuel type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BBD8B-01B1-FE3C-4CFD-2908D1B55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67" y="2163369"/>
            <a:ext cx="4460945" cy="341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9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5889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</a:t>
            </a:r>
            <a:r>
              <a:rPr lang="en-US" sz="2400" b="1" u="sng" dirty="0">
                <a:latin typeface="Maiandra GD" panose="020E0502030308020204" pitchFamily="34" charset="0"/>
              </a:rPr>
              <a:t>Transmission type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AB6CE-462D-CEBB-1E24-499074E3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039005"/>
            <a:ext cx="4513953" cy="4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4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5889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</a:t>
            </a:r>
            <a:r>
              <a:rPr lang="en-US" sz="2400" b="1" u="sng" dirty="0">
                <a:latin typeface="Maiandra GD" panose="020E0502030308020204" pitchFamily="34" charset="0"/>
              </a:rPr>
              <a:t>Owner type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7D90A-8FD3-29AF-9235-25455198D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5000"/>
            <a:ext cx="4460945" cy="42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8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</a:t>
            </a:r>
            <a:r>
              <a:rPr lang="en-US" sz="2400" b="1" u="sng" dirty="0">
                <a:latin typeface="Maiandra GD" panose="020E0502030308020204" pitchFamily="34" charset="0"/>
              </a:rPr>
              <a:t>Mileage</a:t>
            </a:r>
            <a:r>
              <a:rPr lang="en-US" sz="2400" dirty="0">
                <a:latin typeface="Maiandra GD" panose="020E0502030308020204" pitchFamily="34" charset="0"/>
              </a:rPr>
              <a:t>, </a:t>
            </a:r>
            <a:r>
              <a:rPr lang="en-US" sz="2400" b="1" dirty="0">
                <a:latin typeface="Maiandra GD" panose="020E0502030308020204" pitchFamily="34" charset="0"/>
              </a:rPr>
              <a:t>having impact of outliers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FD1E1F-E002-D805-0621-DFA30160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9" y="2475603"/>
            <a:ext cx="10817224" cy="2865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92D9B9-6943-D6C0-B1FD-2E13E56BD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6" y="2475603"/>
            <a:ext cx="10817225" cy="28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4375-DBC5-A3E7-0971-DE227E61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/>
          <a:lstStyle/>
          <a:p>
            <a:r>
              <a:rPr lang="en-US" b="1" u="sng" dirty="0">
                <a:latin typeface="Maiandra GD" panose="020E0502030308020204" pitchFamily="34" charset="0"/>
              </a:rPr>
              <a:t>Outline</a:t>
            </a:r>
            <a:r>
              <a:rPr lang="en-US" b="1" dirty="0">
                <a:latin typeface="Maiandra GD" panose="020E0502030308020204" pitchFamily="34" charset="0"/>
              </a:rPr>
              <a:t>:</a:t>
            </a:r>
            <a:endParaRPr lang="en-IN" b="1" dirty="0">
              <a:latin typeface="Maiandra GD" panose="020E0502030308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6A89BD-1F5E-5BAA-B41A-4A01F08E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4296"/>
            <a:ext cx="8915400" cy="49130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Problem Definition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Dataset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3596B3-CF62-6EA8-0862-D7572758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94643" y="6135808"/>
            <a:ext cx="1714568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</p:spTree>
    <p:extLst>
      <p:ext uri="{BB962C8B-B14F-4D97-AF65-F5344CB8AC3E}">
        <p14:creationId xmlns:p14="http://schemas.microsoft.com/office/powerpoint/2010/main" val="1191067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</a:t>
            </a:r>
            <a:r>
              <a:rPr lang="en-US" sz="2400" b="1" u="sng" dirty="0">
                <a:latin typeface="Maiandra GD" panose="020E0502030308020204" pitchFamily="34" charset="0"/>
              </a:rPr>
              <a:t>Mileage</a:t>
            </a:r>
            <a:r>
              <a:rPr lang="en-US" sz="2400" dirty="0">
                <a:latin typeface="Maiandra GD" panose="020E0502030308020204" pitchFamily="34" charset="0"/>
              </a:rPr>
              <a:t>, </a:t>
            </a:r>
            <a:r>
              <a:rPr lang="en-US" sz="2400" b="1" dirty="0">
                <a:latin typeface="Maiandra GD" panose="020E0502030308020204" pitchFamily="34" charset="0"/>
              </a:rPr>
              <a:t>after removing outliers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23D23-254F-25D4-AAE2-E7E7AB96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2468193"/>
            <a:ext cx="10817224" cy="2879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8B58C-783F-8B3B-C551-9F6D60675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2468193"/>
            <a:ext cx="10817224" cy="287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03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</a:t>
            </a:r>
            <a:r>
              <a:rPr lang="en-US" sz="2400" b="1" u="sng" dirty="0">
                <a:latin typeface="Maiandra GD" panose="020E0502030308020204" pitchFamily="34" charset="0"/>
              </a:rPr>
              <a:t>Engine</a:t>
            </a:r>
            <a:r>
              <a:rPr lang="en-US" sz="2400" dirty="0">
                <a:latin typeface="Maiandra GD" panose="020E0502030308020204" pitchFamily="34" charset="0"/>
              </a:rPr>
              <a:t>, </a:t>
            </a:r>
            <a:r>
              <a:rPr lang="en-US" sz="2400" b="1" dirty="0">
                <a:latin typeface="Maiandra GD" panose="020E0502030308020204" pitchFamily="34" charset="0"/>
              </a:rPr>
              <a:t>having impact of outliers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FD1E1F-E002-D805-0621-DFA30160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9" y="2475603"/>
            <a:ext cx="10817224" cy="2865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D9EF10-E5F4-C194-7A99-D8200AFEC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7" y="2475602"/>
            <a:ext cx="10817224" cy="28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4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</a:t>
            </a:r>
            <a:r>
              <a:rPr lang="en-US" sz="2400" b="1" u="sng" dirty="0">
                <a:latin typeface="Maiandra GD" panose="020E0502030308020204" pitchFamily="34" charset="0"/>
              </a:rPr>
              <a:t>Engine</a:t>
            </a:r>
            <a:r>
              <a:rPr lang="en-US" sz="2400" dirty="0">
                <a:latin typeface="Maiandra GD" panose="020E0502030308020204" pitchFamily="34" charset="0"/>
              </a:rPr>
              <a:t>, </a:t>
            </a:r>
            <a:r>
              <a:rPr lang="en-US" sz="2400" b="1" dirty="0">
                <a:latin typeface="Maiandra GD" panose="020E0502030308020204" pitchFamily="34" charset="0"/>
              </a:rPr>
              <a:t>after removing outliers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23D23-254F-25D4-AAE2-E7E7AB96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2468193"/>
            <a:ext cx="10817224" cy="2879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E6D8CF-A013-1A5E-AE8D-2CCAC21C8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2468192"/>
            <a:ext cx="10817224" cy="287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21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</a:t>
            </a:r>
            <a:r>
              <a:rPr lang="en-US" sz="2400" b="1" u="sng" dirty="0">
                <a:latin typeface="Maiandra GD" panose="020E0502030308020204" pitchFamily="34" charset="0"/>
              </a:rPr>
              <a:t>Power</a:t>
            </a:r>
            <a:r>
              <a:rPr lang="en-US" sz="2400" dirty="0">
                <a:latin typeface="Maiandra GD" panose="020E0502030308020204" pitchFamily="34" charset="0"/>
              </a:rPr>
              <a:t>, </a:t>
            </a:r>
            <a:r>
              <a:rPr lang="en-US" sz="2400" b="1" dirty="0">
                <a:latin typeface="Maiandra GD" panose="020E0502030308020204" pitchFamily="34" charset="0"/>
              </a:rPr>
              <a:t>having impact of outliers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FD1E1F-E002-D805-0621-DFA30160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9" y="2475603"/>
            <a:ext cx="10817224" cy="2865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097F8-163A-5D70-D7AC-FBB7B54C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7" y="2475602"/>
            <a:ext cx="10817224" cy="28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4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</a:t>
            </a:r>
            <a:r>
              <a:rPr lang="en-US" sz="2400" b="1" u="sng" dirty="0">
                <a:latin typeface="Maiandra GD" panose="020E0502030308020204" pitchFamily="34" charset="0"/>
              </a:rPr>
              <a:t>Power</a:t>
            </a:r>
            <a:r>
              <a:rPr lang="en-US" sz="2400" dirty="0">
                <a:latin typeface="Maiandra GD" panose="020E0502030308020204" pitchFamily="34" charset="0"/>
              </a:rPr>
              <a:t>, </a:t>
            </a:r>
            <a:r>
              <a:rPr lang="en-US" sz="2400" b="1" dirty="0">
                <a:latin typeface="Maiandra GD" panose="020E0502030308020204" pitchFamily="34" charset="0"/>
              </a:rPr>
              <a:t>after removing outliers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23D23-254F-25D4-AAE2-E7E7AB96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2468193"/>
            <a:ext cx="10817224" cy="2879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D505F-E6C2-C501-BA77-CDF49C12F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2468192"/>
            <a:ext cx="10817224" cy="287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41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5889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</a:t>
            </a:r>
            <a:r>
              <a:rPr lang="en-US" sz="2400" b="1" u="sng" dirty="0">
                <a:latin typeface="Maiandra GD" panose="020E0502030308020204" pitchFamily="34" charset="0"/>
              </a:rPr>
              <a:t>Seats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002D3-A600-712F-F2DE-E1F743083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1905001"/>
            <a:ext cx="8911687" cy="42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36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5889"/>
            <a:ext cx="8915400" cy="4006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EDA for our target variable </a:t>
            </a:r>
            <a:r>
              <a:rPr lang="en-US" sz="2400" b="1" u="sng" dirty="0">
                <a:latin typeface="Maiandra GD" panose="020E0502030308020204" pitchFamily="34" charset="0"/>
              </a:rPr>
              <a:t>Price</a:t>
            </a:r>
            <a:r>
              <a:rPr lang="en-US" sz="2400" dirty="0">
                <a:latin typeface="Maiandra GD" panose="020E0502030308020204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B3FC2-8482-BBA5-DFDF-DD7DF212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928813"/>
            <a:ext cx="7013575" cy="400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111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4.</a:t>
            </a:r>
            <a:r>
              <a:rPr lang="en-US" sz="2800" b="1" dirty="0">
                <a:solidFill>
                  <a:srgbClr val="C00000"/>
                </a:solidFill>
                <a:latin typeface="Maiandra GD" panose="020E0502030308020204" pitchFamily="34" charset="0"/>
              </a:rPr>
              <a:t> </a:t>
            </a:r>
            <a:r>
              <a:rPr lang="en-US" sz="2800" b="1" u="sng" dirty="0">
                <a:latin typeface="Maiandra GD" panose="020E0502030308020204" pitchFamily="34" charset="0"/>
              </a:rPr>
              <a:t>Feature Engineering</a:t>
            </a:r>
            <a:r>
              <a:rPr lang="en-US" sz="2800" b="1" dirty="0">
                <a:latin typeface="Maiandra GD" panose="020E0502030308020204" pitchFamily="34" charset="0"/>
              </a:rPr>
              <a:t>: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After </a:t>
            </a:r>
            <a:r>
              <a:rPr lang="en-US" sz="2400" b="1" dirty="0">
                <a:latin typeface="Maiandra GD" panose="020E0502030308020204" pitchFamily="34" charset="0"/>
              </a:rPr>
              <a:t>EDA</a:t>
            </a:r>
            <a:r>
              <a:rPr lang="en-US" sz="2400" dirty="0">
                <a:latin typeface="Maiandra GD" panose="020E0502030308020204" pitchFamily="34" charset="0"/>
              </a:rPr>
              <a:t>, stage of </a:t>
            </a:r>
            <a:r>
              <a:rPr lang="en-US" sz="2400" b="1" dirty="0">
                <a:latin typeface="Maiandra GD" panose="020E0502030308020204" pitchFamily="34" charset="0"/>
              </a:rPr>
              <a:t>Feature Engineering</a:t>
            </a:r>
            <a:r>
              <a:rPr lang="en-US" sz="2400" dirty="0">
                <a:latin typeface="Maiandra GD" panose="020E0502030308020204" pitchFamily="34" charset="0"/>
              </a:rPr>
              <a:t> came.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I transformed the values of categorical features, namely </a:t>
            </a:r>
            <a:r>
              <a:rPr lang="en-US" sz="2400" b="1" dirty="0">
                <a:latin typeface="Maiandra GD" panose="020E0502030308020204" pitchFamily="34" charset="0"/>
              </a:rPr>
              <a:t>‘Location’</a:t>
            </a:r>
            <a:r>
              <a:rPr lang="en-US" sz="2400" dirty="0">
                <a:latin typeface="Maiandra GD" panose="020E0502030308020204" pitchFamily="34" charset="0"/>
              </a:rPr>
              <a:t>,</a:t>
            </a:r>
            <a:r>
              <a:rPr lang="en-US" sz="2400" b="1" dirty="0">
                <a:latin typeface="Maiandra GD" panose="020E0502030308020204" pitchFamily="34" charset="0"/>
              </a:rPr>
              <a:t> ‘Fuel Type’</a:t>
            </a:r>
            <a:r>
              <a:rPr lang="en-US" sz="2400" dirty="0">
                <a:latin typeface="Maiandra GD" panose="020E0502030308020204" pitchFamily="34" charset="0"/>
              </a:rPr>
              <a:t>,</a:t>
            </a:r>
            <a:r>
              <a:rPr lang="en-US" sz="2400" b="1" dirty="0">
                <a:latin typeface="Maiandra GD" panose="020E0502030308020204" pitchFamily="34" charset="0"/>
              </a:rPr>
              <a:t> ‘Transmission Type’</a:t>
            </a:r>
            <a:r>
              <a:rPr lang="en-US" sz="2400" dirty="0">
                <a:latin typeface="Maiandra GD" panose="020E0502030308020204" pitchFamily="34" charset="0"/>
              </a:rPr>
              <a:t> &amp;</a:t>
            </a:r>
            <a:r>
              <a:rPr lang="en-US" sz="2400" b="1" dirty="0">
                <a:latin typeface="Maiandra GD" panose="020E0502030308020204" pitchFamily="34" charset="0"/>
              </a:rPr>
              <a:t> ‘Owner Type’</a:t>
            </a:r>
            <a:r>
              <a:rPr lang="en-US" sz="2400" dirty="0">
                <a:latin typeface="Maiandra GD" panose="020E0502030308020204" pitchFamily="34" charset="0"/>
              </a:rPr>
              <a:t>.</a:t>
            </a:r>
            <a:endParaRPr lang="en-US" sz="2400" b="1" dirty="0">
              <a:latin typeface="Maiandra GD" panose="020E0502030308020204" pitchFamily="34" charset="0"/>
            </a:endParaRPr>
          </a:p>
          <a:p>
            <a:r>
              <a:rPr lang="en-US" sz="2400" dirty="0">
                <a:latin typeface="Maiandra GD" panose="020E0502030308020204" pitchFamily="34" charset="0"/>
              </a:rPr>
              <a:t>I assigned a new feature </a:t>
            </a:r>
            <a:r>
              <a:rPr lang="en-US" sz="2400" b="1" dirty="0">
                <a:latin typeface="Maiandra GD" panose="020E0502030308020204" pitchFamily="34" charset="0"/>
              </a:rPr>
              <a:t>‘</a:t>
            </a:r>
            <a:r>
              <a:rPr lang="en-US" sz="2400" b="1" u="sng" dirty="0">
                <a:latin typeface="Maiandra GD" panose="020E0502030308020204" pitchFamily="34" charset="0"/>
              </a:rPr>
              <a:t>No Year</a:t>
            </a:r>
            <a:r>
              <a:rPr lang="en-US" sz="2400" b="1" dirty="0">
                <a:latin typeface="Maiandra GD" panose="020E0502030308020204" pitchFamily="34" charset="0"/>
              </a:rPr>
              <a:t>’</a:t>
            </a:r>
            <a:r>
              <a:rPr lang="en-US" sz="2400" dirty="0">
                <a:latin typeface="Maiandra GD" panose="020E0502030308020204" pitchFamily="34" charset="0"/>
              </a:rPr>
              <a:t> which is how old the car is in terms of years &amp; drop the column </a:t>
            </a:r>
            <a:r>
              <a:rPr lang="en-US" sz="2400" b="1" dirty="0">
                <a:latin typeface="Maiandra GD" panose="020E0502030308020204" pitchFamily="34" charset="0"/>
              </a:rPr>
              <a:t>‘Year’</a:t>
            </a:r>
            <a:r>
              <a:rPr lang="en-US" sz="2400" dirty="0">
                <a:latin typeface="Maiandra GD" panose="020E0502030308020204" pitchFamily="34" charset="0"/>
              </a:rPr>
              <a:t>.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At the end, I dropped </a:t>
            </a:r>
            <a:r>
              <a:rPr lang="en-US" sz="2400" b="1" dirty="0">
                <a:latin typeface="Maiandra GD" panose="020E0502030308020204" pitchFamily="34" charset="0"/>
              </a:rPr>
              <a:t>‘Name’</a:t>
            </a:r>
            <a:r>
              <a:rPr lang="en-US" sz="2400" dirty="0">
                <a:latin typeface="Maiandra GD" panose="020E0502030308020204" pitchFamily="34" charset="0"/>
              </a:rPr>
              <a:t> feature for train &amp; test model with different Machine Learning algorithms.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After that, I checked for null values in dataset, found none.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</p:spTree>
    <p:extLst>
      <p:ext uri="{BB962C8B-B14F-4D97-AF65-F5344CB8AC3E}">
        <p14:creationId xmlns:p14="http://schemas.microsoft.com/office/powerpoint/2010/main" val="182686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58957"/>
            <a:ext cx="8915400" cy="46522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Thereafter I founded correlation between Independent variables &amp; Dependent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89026-D903-E3A0-DFF5-8D75172B8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014330"/>
            <a:ext cx="7013577" cy="412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05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5.</a:t>
            </a:r>
            <a:r>
              <a:rPr lang="en-US" sz="2800" b="1" dirty="0">
                <a:solidFill>
                  <a:srgbClr val="C00000"/>
                </a:solidFill>
                <a:latin typeface="Maiandra GD" panose="020E0502030308020204" pitchFamily="34" charset="0"/>
              </a:rPr>
              <a:t> </a:t>
            </a:r>
            <a:r>
              <a:rPr lang="en-US" sz="2800" b="1" u="sng" dirty="0">
                <a:latin typeface="Maiandra GD" panose="020E0502030308020204" pitchFamily="34" charset="0"/>
              </a:rPr>
              <a:t>Train &amp; Test Model</a:t>
            </a:r>
            <a:r>
              <a:rPr lang="en-US" sz="2800" b="1" dirty="0">
                <a:latin typeface="Maiandra GD" panose="020E0502030308020204" pitchFamily="34" charset="0"/>
              </a:rPr>
              <a:t>: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After Feature Engineering, stage of </a:t>
            </a:r>
            <a:r>
              <a:rPr lang="en-US" sz="2400" b="1" dirty="0">
                <a:latin typeface="Maiandra GD" panose="020E0502030308020204" pitchFamily="34" charset="0"/>
              </a:rPr>
              <a:t>Model Training &amp; Testing</a:t>
            </a:r>
            <a:r>
              <a:rPr lang="en-US" sz="2400" dirty="0">
                <a:latin typeface="Maiandra GD" panose="020E0502030308020204" pitchFamily="34" charset="0"/>
              </a:rPr>
              <a:t> came.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Before splitting the dataset into train and test data, I scaled the data with the help of </a:t>
            </a:r>
            <a:r>
              <a:rPr lang="en-US" sz="2400" b="1" u="sng" dirty="0">
                <a:latin typeface="Maiandra GD" panose="020E0502030308020204" pitchFamily="34" charset="0"/>
              </a:rPr>
              <a:t>Standard Scaler</a:t>
            </a:r>
            <a:r>
              <a:rPr lang="en-US" sz="2400" dirty="0">
                <a:latin typeface="Maiandra GD" panose="020E0502030308020204" pitchFamily="34" charset="0"/>
              </a:rPr>
              <a:t>.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Thereafter, I split the dataset in 80:20 ratio to train and test model. </a:t>
            </a:r>
          </a:p>
          <a:p>
            <a:r>
              <a:rPr lang="en-US" sz="2400" dirty="0">
                <a:latin typeface="Maiandra GD" panose="020E0502030308020204" pitchFamily="34" charset="0"/>
              </a:rPr>
              <a:t>As mentioned before, I train and test model with </a:t>
            </a:r>
            <a:r>
              <a:rPr lang="en-US" sz="2400" b="1" dirty="0">
                <a:latin typeface="Maiandra GD" panose="020E0502030308020204" pitchFamily="34" charset="0"/>
              </a:rPr>
              <a:t>Linear Regression</a:t>
            </a:r>
            <a:r>
              <a:rPr lang="en-US" sz="2400" dirty="0">
                <a:latin typeface="Maiandra GD" panose="020E0502030308020204" pitchFamily="34" charset="0"/>
              </a:rPr>
              <a:t>, </a:t>
            </a:r>
            <a:r>
              <a:rPr lang="en-US" sz="2400" b="1" dirty="0">
                <a:latin typeface="Maiandra GD" panose="020E0502030308020204" pitchFamily="34" charset="0"/>
              </a:rPr>
              <a:t>Polynomial Regression</a:t>
            </a:r>
            <a:r>
              <a:rPr lang="en-US" sz="2400" dirty="0">
                <a:latin typeface="Maiandra GD" panose="020E0502030308020204" pitchFamily="34" charset="0"/>
              </a:rPr>
              <a:t>, </a:t>
            </a:r>
            <a:r>
              <a:rPr lang="en-US" sz="2400" b="1" dirty="0">
                <a:latin typeface="Maiandra GD" panose="020E0502030308020204" pitchFamily="34" charset="0"/>
              </a:rPr>
              <a:t>Decision Tree Regressor</a:t>
            </a:r>
            <a:r>
              <a:rPr lang="en-US" sz="2400" dirty="0">
                <a:latin typeface="Maiandra GD" panose="020E0502030308020204" pitchFamily="34" charset="0"/>
              </a:rPr>
              <a:t> &amp; </a:t>
            </a:r>
            <a:r>
              <a:rPr lang="en-US" sz="2400" b="1" dirty="0">
                <a:latin typeface="Maiandra GD" panose="020E0502030308020204" pitchFamily="34" charset="0"/>
              </a:rPr>
              <a:t>Random Forest Regressor</a:t>
            </a:r>
            <a:r>
              <a:rPr lang="en-US" sz="2400" dirty="0">
                <a:latin typeface="Maiandra GD" panose="020E0502030308020204" pitchFamily="34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</p:spTree>
    <p:extLst>
      <p:ext uri="{BB962C8B-B14F-4D97-AF65-F5344CB8AC3E}">
        <p14:creationId xmlns:p14="http://schemas.microsoft.com/office/powerpoint/2010/main" val="11305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4375-DBC5-A3E7-0971-DE227E61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Eras Bold ITC" panose="020B0907030504020204" pitchFamily="34" charset="0"/>
              </a:rPr>
              <a:t>Introduction</a:t>
            </a:r>
            <a:r>
              <a:rPr lang="en-US" b="1" dirty="0">
                <a:latin typeface="Maiandra GD" panose="020E0502030308020204" pitchFamily="34" charset="0"/>
              </a:rPr>
              <a:t>:</a:t>
            </a:r>
            <a:endParaRPr lang="en-IN" b="1" dirty="0">
              <a:latin typeface="Maiandra GD" panose="020E0502030308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8D0F2B-61BF-63B0-61B7-D4C0DA1C9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0538" y="3604591"/>
            <a:ext cx="8830922" cy="245422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Maiandra GD" panose="020E0502030308020204" pitchFamily="34" charset="0"/>
              </a:rPr>
              <a:t>One of the most important factors that influence a buyer's decision is the price of the car.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Maiandra GD" panose="020E0502030308020204" pitchFamily="34" charset="0"/>
                <a:ea typeface="Segoe UI Black" panose="020B0A02040204020203" pitchFamily="34" charset="0"/>
              </a:rPr>
              <a:t>However, a new person is unaware of the market value of their car.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Maiandra GD" panose="020E0502030308020204" pitchFamily="34" charset="0"/>
              </a:rPr>
              <a:t>Predicting the price of used cars accurately is a challenging task due to the complexity of the market and the numerous variables that affect the price.</a:t>
            </a:r>
            <a:endParaRPr lang="en-US" sz="2400" dirty="0">
              <a:latin typeface="Maiandra GD" panose="020E0502030308020204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762F59-C85D-3417-5CAA-436A19379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73148" y="1364342"/>
            <a:ext cx="5038312" cy="21632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Maiandra GD" panose="020E0502030308020204" pitchFamily="34" charset="0"/>
                <a:ea typeface="Segoe UI Black" panose="020B0A02040204020203" pitchFamily="34" charset="0"/>
              </a:rPr>
              <a:t>The world is expanding daily, and with it, so are everyone's expectations.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Maiandra GD" panose="020E0502030308020204" pitchFamily="34" charset="0"/>
                <a:ea typeface="Segoe UI Black" panose="020B0A02040204020203" pitchFamily="34" charset="0"/>
              </a:rPr>
              <a:t>One of them is going to purchase a car.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Maiandra GD" panose="020E0502030308020204" pitchFamily="34" charset="0"/>
              </a:rPr>
              <a:t>Used cars have become a popular mode of transportation for many people due to their affordability and practicality.</a:t>
            </a:r>
            <a:endParaRPr lang="en-IN" sz="2000" dirty="0">
              <a:latin typeface="Maiandra GD" panose="020E0502030308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3596B3-CF62-6EA8-0862-D7572758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94643" y="6135808"/>
            <a:ext cx="1714568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5BBFC-1B6E-05C2-8AF1-FD22F6C1D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38" y="1364342"/>
            <a:ext cx="3792610" cy="21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0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58957"/>
            <a:ext cx="8915400" cy="465226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aiandra GD" panose="020E0502030308020204" pitchFamily="34" charset="0"/>
              </a:rPr>
              <a:t>Comparing Testing accuracy of algorithms: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9359-B0D4-F48D-AA7F-3003C1368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5000"/>
            <a:ext cx="7619999" cy="42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92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3757"/>
            <a:ext cx="8330579" cy="43474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iandra GD" panose="020E0502030308020204" pitchFamily="34" charset="0"/>
              </a:rPr>
              <a:t>Mean Absolute Error, Mean Squared Error, Root Mean Squared Error &amp; 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² Score of different algorithms:</a:t>
            </a:r>
            <a:endParaRPr lang="en-US" sz="2400" dirty="0">
              <a:latin typeface="Maiandra GD" panose="020E0502030308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AE4805-9D6C-7B3B-FBA7-AB05FF0D0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464853"/>
            <a:ext cx="7619999" cy="31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51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40DF0-150A-5FE6-3DB6-9215694E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Conclusion</a:t>
            </a:r>
            <a:r>
              <a:rPr lang="en-US" sz="3600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E96D3E-DA68-AC54-5258-8C2075FB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700" dirty="0">
                <a:latin typeface="Maiandra GD" panose="020E0502030308020204" pitchFamily="34" charset="0"/>
              </a:rPr>
              <a:t>On the dataset, I applied different Machine Learning algorithms to build the model for making prediction of car price.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It was found that the random forest algorithm provided the best accuracy compared to other algorithms.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Therefore, it can be concluded that the random forest algorithm is the most suitable for predicting car prices using this dataset.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374151"/>
                </a:solidFill>
                <a:latin typeface="Maiandra GD" panose="020E0502030308020204" pitchFamily="34" charset="0"/>
              </a:rPr>
              <a:t>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Maiandra GD" panose="020E0502030308020204" pitchFamily="34" charset="0"/>
              </a:rPr>
              <a:t>his research provides a valuable contribution to the field of used car price prediction.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Maiandra GD" panose="020E0502030308020204" pitchFamily="34" charset="0"/>
              </a:rPr>
              <a:t>The developed model can be further improved.</a:t>
            </a:r>
            <a:endParaRPr lang="en-IN" sz="2700" dirty="0">
              <a:latin typeface="Maiandra GD" panose="020E0502030308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DD7C01-EB02-FF3A-60B0-F071C2A1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68139" y="6135808"/>
            <a:ext cx="1741072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</p:spTree>
    <p:extLst>
      <p:ext uri="{BB962C8B-B14F-4D97-AF65-F5344CB8AC3E}">
        <p14:creationId xmlns:p14="http://schemas.microsoft.com/office/powerpoint/2010/main" val="3984622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02F19C-6BCB-4D2B-7F13-A1701CA03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7" y="0"/>
            <a:ext cx="9475304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324206-F5A7-EB84-50FC-E45CBE99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7652" y="6135808"/>
            <a:ext cx="1661559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</p:spTree>
    <p:extLst>
      <p:ext uri="{BB962C8B-B14F-4D97-AF65-F5344CB8AC3E}">
        <p14:creationId xmlns:p14="http://schemas.microsoft.com/office/powerpoint/2010/main" val="3397483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Thank You Clipart For Powerpoint Thank You Clip Art - Thank You Free Clipart,  HD Png Download , Transparent Png Image - PNGitem">
            <a:extLst>
              <a:ext uri="{FF2B5EF4-FFF2-40B4-BE49-F238E27FC236}">
                <a16:creationId xmlns:a16="http://schemas.microsoft.com/office/drawing/2014/main" id="{EE3C0FC1-A4A1-7004-C3CC-84028229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52" y="0"/>
            <a:ext cx="9435548" cy="684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9F4562-AEF2-7DC4-F132-E6E7E179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4887" y="6135808"/>
            <a:ext cx="1754324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</p:spTree>
    <p:extLst>
      <p:ext uri="{BB962C8B-B14F-4D97-AF65-F5344CB8AC3E}">
        <p14:creationId xmlns:p14="http://schemas.microsoft.com/office/powerpoint/2010/main" val="84326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53B4B9-5D93-B915-43EE-4BCB7D92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Problem Definition</a:t>
            </a:r>
            <a:r>
              <a:rPr lang="en-US" sz="3600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u="s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A4D046-AAF6-42BE-5DEB-A0B1337E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1748"/>
            <a:ext cx="8915400" cy="43288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proposed research aims to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Maiandra GD" panose="020E0502030308020204" pitchFamily="34" charset="0"/>
              </a:rPr>
              <a:t>develop a machine learning model that can accurately predict the prices of used cars by taking into account the various factors that influence the price.</a:t>
            </a:r>
            <a:endParaRPr lang="en-US" sz="2400" dirty="0">
              <a:latin typeface="Maiandra GD" panose="020E0502030308020204" pitchFamily="34" charset="0"/>
              <a:ea typeface="Segoe UI Black" panose="020B0A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Maiandra GD" panose="020E0502030308020204" pitchFamily="34" charset="0"/>
                <a:ea typeface="Segoe UI Black" panose="020B0A02040204020203" pitchFamily="34" charset="0"/>
              </a:rPr>
              <a:t>The desire to purchase or sell a used car has attracted the attention of many people in the market at some point in their lives.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Maiandra GD" panose="020E0502030308020204" pitchFamily="34" charset="0"/>
                <a:ea typeface="Segoe UI Black" panose="020B0A02040204020203" pitchFamily="34" charset="0"/>
              </a:rPr>
              <a:t>Overpaying</a:t>
            </a:r>
            <a:r>
              <a:rPr lang="en-US" sz="2400" dirty="0">
                <a:latin typeface="Maiandra GD" panose="020E0502030308020204" pitchFamily="34" charset="0"/>
                <a:ea typeface="Segoe UI Black" panose="020B0A02040204020203" pitchFamily="34" charset="0"/>
              </a:rPr>
              <a:t> or </a:t>
            </a:r>
            <a:r>
              <a:rPr lang="en-US" sz="2400" b="1" dirty="0">
                <a:latin typeface="Maiandra GD" panose="020E0502030308020204" pitchFamily="34" charset="0"/>
                <a:ea typeface="Segoe UI Black" panose="020B0A02040204020203" pitchFamily="34" charset="0"/>
              </a:rPr>
              <a:t>undervaluing</a:t>
            </a:r>
            <a:r>
              <a:rPr lang="en-US" sz="2400" dirty="0">
                <a:latin typeface="Maiandra GD" panose="020E0502030308020204" pitchFamily="34" charset="0"/>
                <a:ea typeface="Segoe UI Black" panose="020B0A02040204020203" pitchFamily="34" charset="0"/>
              </a:rPr>
              <a:t> car price, when you purchase or sell it, is a bad move.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Maiandra GD" panose="020E0502030308020204" pitchFamily="34" charset="0"/>
              </a:rPr>
              <a:t>This model will help used car buyers make informed decisions and provide a more transparent and efficient used car market.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6A9A98-E5D9-4DC9-5B6D-82CD9130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1636" y="6135808"/>
            <a:ext cx="1767576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</p:spTree>
    <p:extLst>
      <p:ext uri="{BB962C8B-B14F-4D97-AF65-F5344CB8AC3E}">
        <p14:creationId xmlns:p14="http://schemas.microsoft.com/office/powerpoint/2010/main" val="278613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5695-42C3-4F01-7CCD-346008A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Objectives</a:t>
            </a:r>
            <a:r>
              <a:rPr lang="en-US" sz="3600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47ED-41FC-5D31-FBD8-50FABAC8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Maiandra GD" panose="020E0502030308020204" pitchFamily="34" charset="0"/>
              </a:rPr>
              <a:t>To identify the most significant factors that affect the prices of used cars.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Maiandra GD" panose="020E0502030308020204" pitchFamily="34" charset="0"/>
                <a:ea typeface="Segoe UI Black" panose="020B0A02040204020203" pitchFamily="34" charset="0"/>
              </a:rPr>
              <a:t>To build a </a:t>
            </a:r>
            <a:r>
              <a:rPr lang="en-US" sz="2400" b="1" u="sng" dirty="0">
                <a:latin typeface="Maiandra GD" panose="020E0502030308020204" pitchFamily="34" charset="0"/>
                <a:ea typeface="Segoe UI Black" panose="020B0A02040204020203" pitchFamily="34" charset="0"/>
              </a:rPr>
              <a:t>statistical model</a:t>
            </a:r>
            <a:r>
              <a:rPr lang="en-US" sz="2400" dirty="0">
                <a:latin typeface="Maiandra GD" panose="020E0502030308020204" pitchFamily="34" charset="0"/>
                <a:ea typeface="Segoe UI Black" panose="020B0A02040204020203" pitchFamily="34" charset="0"/>
              </a:rPr>
              <a:t> that can forecast the price of a used car based on historical consumer data using </a:t>
            </a:r>
            <a:r>
              <a:rPr lang="en-US" sz="2400" b="1" u="sng" dirty="0">
                <a:latin typeface="Maiandra GD" panose="020E0502030308020204" pitchFamily="34" charset="0"/>
                <a:ea typeface="Segoe UI Black" panose="020B0A02040204020203" pitchFamily="34" charset="0"/>
              </a:rPr>
              <a:t>Machine Learning algorithms</a:t>
            </a:r>
            <a:r>
              <a:rPr lang="en-US" sz="2400" dirty="0">
                <a:latin typeface="Maiandra GD" panose="020E0502030308020204" pitchFamily="34" charset="0"/>
                <a:ea typeface="Segoe UI Black" panose="020B0A02040204020203" pitchFamily="34" charset="0"/>
              </a:rPr>
              <a:t>.</a:t>
            </a:r>
            <a:endParaRPr lang="en-US" sz="2400" b="0" i="0" dirty="0">
              <a:solidFill>
                <a:srgbClr val="374151"/>
              </a:solidFill>
              <a:effectLst/>
              <a:latin typeface="Maiandra GD" panose="020E0502030308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Maiandra GD" panose="020E0502030308020204" pitchFamily="34" charset="0"/>
              </a:rPr>
              <a:t>To evaluate the performance of the developed model and compare it with existing models.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Maiandra GD" panose="020E0502030308020204" pitchFamily="34" charset="0"/>
              </a:rPr>
              <a:t>To provide a user-friendly interface for the model, allowing users to input relevant information and receive a price prediction.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79772-0429-2D7A-0D5F-0E6DD02F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21148" y="6135808"/>
            <a:ext cx="1688063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</p:spTree>
    <p:extLst>
      <p:ext uri="{BB962C8B-B14F-4D97-AF65-F5344CB8AC3E}">
        <p14:creationId xmlns:p14="http://schemas.microsoft.com/office/powerpoint/2010/main" val="155027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A808D7-0CF8-17A0-789F-9DBED062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Dataset</a:t>
            </a:r>
            <a:r>
              <a:rPr lang="en-US" sz="3600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29DC62-421B-E817-DC72-048BE6490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9829"/>
            <a:ext cx="8915400" cy="48840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700" dirty="0">
                <a:latin typeface="Maiandra GD" panose="020E0502030308020204" pitchFamily="34" charset="0"/>
                <a:ea typeface="Segoe UI Black" panose="020B0A02040204020203" pitchFamily="34" charset="0"/>
              </a:rPr>
              <a:t>I took dataset from </a:t>
            </a:r>
            <a:r>
              <a:rPr lang="en-US" sz="2700" dirty="0">
                <a:latin typeface="Maiandra GD" panose="020E0502030308020204" pitchFamily="34" charset="0"/>
                <a:ea typeface="Segoe UI Black" panose="020B0A02040204020203" pitchFamily="34" charset="0"/>
                <a:hlinkClick r:id="rId2"/>
              </a:rPr>
              <a:t>www.kaggle.com</a:t>
            </a:r>
            <a:r>
              <a:rPr lang="en-US" sz="2700" dirty="0">
                <a:latin typeface="Maiandra GD" panose="020E0502030308020204" pitchFamily="34" charset="0"/>
                <a:ea typeface="Segoe UI Black" panose="020B0A02040204020203" pitchFamily="34" charset="0"/>
              </a:rPr>
              <a:t>. And for prediction of price of used cars, our dataset looks like: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700" dirty="0">
              <a:latin typeface="Maiandra GD" panose="020E0502030308020204" pitchFamily="34" charset="0"/>
              <a:ea typeface="Segoe UI Black" panose="020B0A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700" dirty="0">
              <a:latin typeface="Maiandra GD" panose="020E0502030308020204" pitchFamily="34" charset="0"/>
              <a:ea typeface="Segoe UI Black" panose="020B0A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700" dirty="0">
              <a:latin typeface="Maiandra GD" panose="020E0502030308020204" pitchFamily="34" charset="0"/>
              <a:ea typeface="Segoe UI Black" panose="020B0A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700" dirty="0">
              <a:latin typeface="Maiandra GD" panose="020E0502030308020204" pitchFamily="34" charset="0"/>
              <a:ea typeface="Segoe UI Black" panose="020B0A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700" dirty="0">
              <a:latin typeface="Maiandra GD" panose="020E0502030308020204" pitchFamily="34" charset="0"/>
              <a:ea typeface="Segoe UI Black" panose="020B0A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700" dirty="0">
                <a:latin typeface="Maiandra GD" panose="020E0502030308020204" pitchFamily="34" charset="0"/>
                <a:ea typeface="Segoe UI Black" panose="020B0A02040204020203" pitchFamily="34" charset="0"/>
              </a:rPr>
              <a:t>Dataset contains object &amp; numerical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700" dirty="0">
                <a:latin typeface="Maiandra GD" panose="020E0502030308020204" pitchFamily="34" charset="0"/>
                <a:ea typeface="Segoe UI Black" panose="020B0A02040204020203" pitchFamily="34" charset="0"/>
              </a:rPr>
              <a:t>Dataset has 6019 records &amp; 12 features.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700" dirty="0">
              <a:latin typeface="Maiandra GD" panose="020E0502030308020204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21A083-DCF8-BD58-2595-E32AE647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21148" y="6135808"/>
            <a:ext cx="1688063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54BBF6-6AD6-A131-6FA0-A876B0D30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239618"/>
            <a:ext cx="8911688" cy="283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CDDD3D-3DF9-CA7D-FF6B-AE58FB9A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Methodology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BE6D42-4B1B-DA5E-A1F5-4FFDE102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81391" y="6135808"/>
            <a:ext cx="1727820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FA9B11-CDFA-6C87-58EE-D7D039866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Maiandra GD" panose="020E0502030308020204" pitchFamily="34" charset="0"/>
                <a:ea typeface="Segoe UI Black" panose="020B0A02040204020203" pitchFamily="34" charset="0"/>
              </a:rPr>
              <a:t>Since this is a regression problem, I have implemented various Machine Learning </a:t>
            </a:r>
            <a:r>
              <a:rPr lang="en-US" sz="3200" dirty="0">
                <a:latin typeface="Maiandra GD" panose="020E0502030308020204" pitchFamily="34" charset="0"/>
              </a:rPr>
              <a:t>algorithms</a:t>
            </a:r>
            <a:r>
              <a:rPr lang="en-US" sz="3200" dirty="0">
                <a:latin typeface="Maiandra GD" panose="020E0502030308020204" pitchFamily="34" charset="0"/>
                <a:ea typeface="Segoe UI Black" panose="020B0A02040204020203" pitchFamily="34" charset="0"/>
              </a:rPr>
              <a:t> like </a:t>
            </a:r>
            <a:r>
              <a:rPr lang="en-US" sz="3200" b="1" dirty="0">
                <a:latin typeface="Maiandra GD" panose="020E0502030308020204" pitchFamily="34" charset="0"/>
                <a:ea typeface="Segoe UI Black" panose="020B0A02040204020203" pitchFamily="34" charset="0"/>
              </a:rPr>
              <a:t>Linear Regression</a:t>
            </a:r>
            <a:r>
              <a:rPr lang="en-US" sz="3200" dirty="0">
                <a:latin typeface="Maiandra GD" panose="020E0502030308020204" pitchFamily="34" charset="0"/>
                <a:ea typeface="Segoe UI Black" panose="020B0A02040204020203" pitchFamily="34" charset="0"/>
              </a:rPr>
              <a:t>, </a:t>
            </a:r>
            <a:r>
              <a:rPr lang="en-US" sz="3200" b="1" dirty="0">
                <a:latin typeface="Maiandra GD" panose="020E0502030308020204" pitchFamily="34" charset="0"/>
                <a:ea typeface="Segoe UI Black" panose="020B0A02040204020203" pitchFamily="34" charset="0"/>
              </a:rPr>
              <a:t>Polynomial Regression</a:t>
            </a:r>
            <a:r>
              <a:rPr lang="en-US" sz="3200" dirty="0">
                <a:latin typeface="Maiandra GD" panose="020E0502030308020204" pitchFamily="34" charset="0"/>
                <a:ea typeface="Segoe UI Black" panose="020B0A02040204020203" pitchFamily="34" charset="0"/>
              </a:rPr>
              <a:t>, </a:t>
            </a:r>
            <a:r>
              <a:rPr lang="en-US" sz="3200" b="1" dirty="0">
                <a:latin typeface="Maiandra GD" panose="020E0502030308020204" pitchFamily="34" charset="0"/>
                <a:ea typeface="Segoe UI Black" panose="020B0A02040204020203" pitchFamily="34" charset="0"/>
              </a:rPr>
              <a:t>Random Forest Regressor</a:t>
            </a:r>
            <a:r>
              <a:rPr lang="en-US" sz="3200" dirty="0">
                <a:latin typeface="Maiandra GD" panose="020E0502030308020204" pitchFamily="34" charset="0"/>
                <a:ea typeface="Segoe UI Black" panose="020B0A02040204020203" pitchFamily="34" charset="0"/>
              </a:rPr>
              <a:t> and </a:t>
            </a:r>
            <a:r>
              <a:rPr lang="en-US" sz="3200" b="1" dirty="0">
                <a:latin typeface="Maiandra GD" panose="020E0502030308020204" pitchFamily="34" charset="0"/>
                <a:ea typeface="Segoe UI Black" panose="020B0A02040204020203" pitchFamily="34" charset="0"/>
              </a:rPr>
              <a:t>Decision Tree Regressor</a:t>
            </a:r>
            <a:r>
              <a:rPr lang="en-US" sz="3200" dirty="0">
                <a:latin typeface="Maiandra GD" panose="020E0502030308020204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>
                <a:latin typeface="Maiandra GD" panose="020E0502030308020204" pitchFamily="34" charset="0"/>
              </a:rPr>
              <a:t>to build the model</a:t>
            </a:r>
            <a:r>
              <a:rPr lang="en-US" sz="3200" dirty="0">
                <a:latin typeface="Maiandra GD" panose="020E0502030308020204" pitchFamily="34" charset="0"/>
                <a:ea typeface="Segoe UI Black" panose="020B0A02040204020203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Maiandra GD" panose="020E0502030308020204" pitchFamily="34" charset="0"/>
              </a:rPr>
              <a:t>After implementing various algorithms, the model that provides the most accurate output will then be compared.</a:t>
            </a:r>
          </a:p>
        </p:txBody>
      </p:sp>
    </p:spTree>
    <p:extLst>
      <p:ext uri="{BB962C8B-B14F-4D97-AF65-F5344CB8AC3E}">
        <p14:creationId xmlns:p14="http://schemas.microsoft.com/office/powerpoint/2010/main" val="313993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116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21148" y="6135808"/>
            <a:ext cx="1688063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1FB89-35E0-4710-7999-9EAB0F0DB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78226"/>
            <a:ext cx="5218044" cy="47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500-7DF9-F1C0-95ED-451B7B5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Project Workflow</a:t>
            </a:r>
            <a:r>
              <a:rPr lang="en-US" dirty="0">
                <a:solidFill>
                  <a:schemeClr val="tx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5E250-7F6C-825B-8878-08C5F7F1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1.</a:t>
            </a:r>
            <a:r>
              <a:rPr lang="en-US" sz="3300" b="1" dirty="0">
                <a:solidFill>
                  <a:srgbClr val="C00000"/>
                </a:solidFill>
                <a:latin typeface="Maiandra GD" panose="020E0502030308020204" pitchFamily="34" charset="0"/>
              </a:rPr>
              <a:t> </a:t>
            </a:r>
            <a:r>
              <a:rPr lang="en-US" sz="3300" b="1" u="sng" dirty="0">
                <a:latin typeface="Maiandra GD" panose="020E0502030308020204" pitchFamily="34" charset="0"/>
              </a:rPr>
              <a:t>Data Cleaning</a:t>
            </a:r>
            <a:r>
              <a:rPr lang="en-US" sz="3300" b="1" dirty="0">
                <a:latin typeface="Maiandra GD" panose="020E0502030308020204" pitchFamily="34" charset="0"/>
              </a:rPr>
              <a:t>:</a:t>
            </a:r>
          </a:p>
          <a:p>
            <a:r>
              <a:rPr lang="en-US" sz="2800" dirty="0">
                <a:latin typeface="Maiandra GD" panose="020E0502030308020204" pitchFamily="34" charset="0"/>
              </a:rPr>
              <a:t>Firstly, I dropped unnecessary columns ‘</a:t>
            </a:r>
            <a:r>
              <a:rPr lang="en-US" sz="2800" b="1" dirty="0">
                <a:latin typeface="Maiandra GD" panose="020E0502030308020204" pitchFamily="34" charset="0"/>
              </a:rPr>
              <a:t>Unnamed: 0</a:t>
            </a:r>
            <a:r>
              <a:rPr lang="en-US" sz="2800" dirty="0">
                <a:latin typeface="Maiandra GD" panose="020E0502030308020204" pitchFamily="34" charset="0"/>
              </a:rPr>
              <a:t>’ and ‘</a:t>
            </a:r>
            <a:r>
              <a:rPr lang="en-US" sz="2800" b="1" dirty="0">
                <a:latin typeface="Maiandra GD" panose="020E0502030308020204" pitchFamily="34" charset="0"/>
              </a:rPr>
              <a:t>New Price</a:t>
            </a:r>
            <a:r>
              <a:rPr lang="en-US" sz="2800" dirty="0">
                <a:latin typeface="Maiandra GD" panose="020E0502030308020204" pitchFamily="34" charset="0"/>
              </a:rPr>
              <a:t>’.</a:t>
            </a:r>
          </a:p>
          <a:p>
            <a:r>
              <a:rPr lang="en-US" sz="2800" dirty="0">
                <a:latin typeface="Maiandra GD" panose="020E0502030308020204" pitchFamily="34" charset="0"/>
              </a:rPr>
              <a:t>After that I have checked </a:t>
            </a:r>
            <a:r>
              <a:rPr lang="en-US" sz="2800" b="1" dirty="0">
                <a:latin typeface="Maiandra GD" panose="020E0502030308020204" pitchFamily="34" charset="0"/>
              </a:rPr>
              <a:t>value counts</a:t>
            </a:r>
            <a:r>
              <a:rPr lang="en-US" sz="2800" dirty="0">
                <a:latin typeface="Maiandra GD" panose="020E0502030308020204" pitchFamily="34" charset="0"/>
              </a:rPr>
              <a:t> of different features one by one.</a:t>
            </a:r>
          </a:p>
          <a:p>
            <a:r>
              <a:rPr lang="en-US" sz="2800" dirty="0">
                <a:latin typeface="Maiandra GD" panose="020E0502030308020204" pitchFamily="34" charset="0"/>
              </a:rPr>
              <a:t>I found that there are very few records having ‘</a:t>
            </a:r>
            <a:r>
              <a:rPr lang="en-US" sz="2800" b="1" dirty="0">
                <a:latin typeface="Maiandra GD" panose="020E0502030308020204" pitchFamily="34" charset="0"/>
              </a:rPr>
              <a:t>Fuel type</a:t>
            </a:r>
            <a:r>
              <a:rPr lang="en-US" sz="2800" dirty="0">
                <a:latin typeface="Maiandra GD" panose="020E0502030308020204" pitchFamily="34" charset="0"/>
              </a:rPr>
              <a:t>’ as ‘LPG’ and ‘Electric’ so that I dropped them.</a:t>
            </a:r>
          </a:p>
          <a:p>
            <a:r>
              <a:rPr lang="en-US" sz="2800" dirty="0">
                <a:latin typeface="Maiandra GD" panose="020E0502030308020204" pitchFamily="34" charset="0"/>
              </a:rPr>
              <a:t>In ‘</a:t>
            </a:r>
            <a:r>
              <a:rPr lang="en-US" sz="2800" b="1" dirty="0">
                <a:latin typeface="Maiandra GD" panose="020E0502030308020204" pitchFamily="34" charset="0"/>
              </a:rPr>
              <a:t>Owner type</a:t>
            </a:r>
            <a:r>
              <a:rPr lang="en-US" sz="2800" dirty="0">
                <a:latin typeface="Maiandra GD" panose="020E0502030308020204" pitchFamily="34" charset="0"/>
              </a:rPr>
              <a:t>’, the count of ‘Fourth &amp; Above’ is just 9, which is very less so that I dropped them.</a:t>
            </a:r>
          </a:p>
          <a:p>
            <a:r>
              <a:rPr lang="en-US" sz="2800" dirty="0">
                <a:latin typeface="Maiandra GD" panose="020E0502030308020204" pitchFamily="34" charset="0"/>
              </a:rPr>
              <a:t>In ‘</a:t>
            </a:r>
            <a:r>
              <a:rPr lang="en-US" sz="2800" b="1" dirty="0">
                <a:latin typeface="Maiandra GD" panose="020E0502030308020204" pitchFamily="34" charset="0"/>
              </a:rPr>
              <a:t>Seats</a:t>
            </a:r>
            <a:r>
              <a:rPr lang="en-US" sz="2800" dirty="0">
                <a:latin typeface="Maiandra GD" panose="020E0502030308020204" pitchFamily="34" charset="0"/>
              </a:rPr>
              <a:t>’</a:t>
            </a:r>
            <a:r>
              <a:rPr lang="en-US" sz="2800" b="1" dirty="0">
                <a:latin typeface="Maiandra GD" panose="020E0502030308020204" pitchFamily="34" charset="0"/>
              </a:rPr>
              <a:t> &amp; </a:t>
            </a:r>
            <a:r>
              <a:rPr lang="en-US" sz="2800" dirty="0">
                <a:latin typeface="Maiandra GD" panose="020E0502030308020204" pitchFamily="34" charset="0"/>
              </a:rPr>
              <a:t>‘</a:t>
            </a:r>
            <a:r>
              <a:rPr lang="en-US" sz="2800" b="1" dirty="0">
                <a:latin typeface="Maiandra GD" panose="020E0502030308020204" pitchFamily="34" charset="0"/>
              </a:rPr>
              <a:t>Years</a:t>
            </a:r>
            <a:r>
              <a:rPr lang="en-US" sz="2800" dirty="0">
                <a:latin typeface="Maiandra GD" panose="020E0502030308020204" pitchFamily="34" charset="0"/>
              </a:rPr>
              <a:t>’, I dropped that categories, where counts are very less.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A93C-EF55-D351-D984-D521B15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35808"/>
            <a:ext cx="1674811" cy="365125"/>
          </a:xfrm>
        </p:spPr>
        <p:txBody>
          <a:bodyPr/>
          <a:lstStyle/>
          <a:p>
            <a:r>
              <a:rPr lang="en-IN" b="1" dirty="0"/>
              <a:t>Divyesh Chavda AIML - 07</a:t>
            </a:r>
          </a:p>
        </p:txBody>
      </p:sp>
    </p:spTree>
    <p:extLst>
      <p:ext uri="{BB962C8B-B14F-4D97-AF65-F5344CB8AC3E}">
        <p14:creationId xmlns:p14="http://schemas.microsoft.com/office/powerpoint/2010/main" val="42701090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1782</TotalTime>
  <Words>1371</Words>
  <Application>Microsoft Office PowerPoint</Application>
  <PresentationFormat>Widescreen</PresentationFormat>
  <Paragraphs>148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Narrow</vt:lpstr>
      <vt:lpstr>Calibri</vt:lpstr>
      <vt:lpstr>Century Gothic</vt:lpstr>
      <vt:lpstr>Eras Bold ITC</vt:lpstr>
      <vt:lpstr>Maiandra GD</vt:lpstr>
      <vt:lpstr>Söhne</vt:lpstr>
      <vt:lpstr>Wingdings</vt:lpstr>
      <vt:lpstr>Wingdings 3</vt:lpstr>
      <vt:lpstr>Wisp</vt:lpstr>
      <vt:lpstr>Used Cars Price Prediction:</vt:lpstr>
      <vt:lpstr>Outline:</vt:lpstr>
      <vt:lpstr>Introduction:</vt:lpstr>
      <vt:lpstr>Problem Definition:</vt:lpstr>
      <vt:lpstr>Objectives:</vt:lpstr>
      <vt:lpstr>Dataset:</vt:lpstr>
      <vt:lpstr>Methodology: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Project Workflow:</vt:lpstr>
      <vt:lpstr>Conclusion: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Cars Price Prediction:</dc:title>
  <dc:creator>INTEGRATED MSC AIML</dc:creator>
  <cp:lastModifiedBy>INTEGRATED MSC AIML</cp:lastModifiedBy>
  <cp:revision>23</cp:revision>
  <dcterms:created xsi:type="dcterms:W3CDTF">2022-11-16T05:45:56Z</dcterms:created>
  <dcterms:modified xsi:type="dcterms:W3CDTF">2023-07-21T15:00:48Z</dcterms:modified>
</cp:coreProperties>
</file>