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63" r:id="rId8"/>
    <p:sldId id="265" r:id="rId9"/>
    <p:sldId id="266" r:id="rId10"/>
    <p:sldId id="267" r:id="rId11"/>
    <p:sldId id="2146847057" r:id="rId12"/>
    <p:sldId id="2146847058" r:id="rId13"/>
    <p:sldId id="2146847059" r:id="rId14"/>
    <p:sldId id="268" r:id="rId15"/>
    <p:sldId id="2146847055" r:id="rId16"/>
    <p:sldId id="26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4/8/2024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4/8/2024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4/8/2024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4/8/2024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4/8/2024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machinelearningmastery.com/how-to-develop-a-keylogger-in-pytho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590387" y="4718340"/>
            <a:ext cx="9759485"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Divyesh </a:t>
            </a:r>
            <a:r>
              <a:rPr lang="en-US" sz="2000" b="1" dirty="0" err="1">
                <a:solidFill>
                  <a:schemeClr val="accent1">
                    <a:lumMod val="75000"/>
                  </a:schemeClr>
                </a:solidFill>
                <a:latin typeface="Arial"/>
                <a:cs typeface="Arial"/>
              </a:rPr>
              <a:t>Prasad.A</a:t>
            </a:r>
            <a:r>
              <a:rPr lang="en-US" sz="2000" b="1" dirty="0">
                <a:solidFill>
                  <a:schemeClr val="accent1">
                    <a:lumMod val="75000"/>
                  </a:schemeClr>
                </a:solidFill>
                <a:latin typeface="Arial"/>
                <a:cs typeface="Arial"/>
              </a:rPr>
              <a:t>- College Of Engineering, Guindy-Department of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3ACF9-0E99-5295-3238-DBE0D42C365E}"/>
              </a:ext>
            </a:extLst>
          </p:cNvPr>
          <p:cNvSpPr>
            <a:spLocks noGrp="1"/>
          </p:cNvSpPr>
          <p:nvPr>
            <p:ph type="title"/>
          </p:nvPr>
        </p:nvSpPr>
        <p:spPr/>
        <p:txBody>
          <a:bodyPr>
            <a:normAutofit/>
          </a:bodyPr>
          <a:lstStyle/>
          <a:p>
            <a:r>
              <a:rPr lang="en-IN" dirty="0" err="1"/>
              <a:t>Key_log</a:t>
            </a:r>
            <a:r>
              <a:rPr lang="en-IN" dirty="0"/>
              <a:t> file</a:t>
            </a:r>
          </a:p>
        </p:txBody>
      </p:sp>
      <p:pic>
        <p:nvPicPr>
          <p:cNvPr id="5" name="Picture 4">
            <a:extLst>
              <a:ext uri="{FF2B5EF4-FFF2-40B4-BE49-F238E27FC236}">
                <a16:creationId xmlns:a16="http://schemas.microsoft.com/office/drawing/2014/main" id="{439E6328-1F31-8766-1F6E-B64086269F18}"/>
              </a:ext>
            </a:extLst>
          </p:cNvPr>
          <p:cNvPicPr>
            <a:picLocks noChangeAspect="1"/>
          </p:cNvPicPr>
          <p:nvPr/>
        </p:nvPicPr>
        <p:blipFill>
          <a:blip r:embed="rId2"/>
          <a:stretch>
            <a:fillRect/>
          </a:stretch>
        </p:blipFill>
        <p:spPr>
          <a:xfrm>
            <a:off x="1133678" y="2406014"/>
            <a:ext cx="9754961" cy="1838582"/>
          </a:xfrm>
          <a:prstGeom prst="rect">
            <a:avLst/>
          </a:prstGeom>
        </p:spPr>
      </p:pic>
    </p:spTree>
    <p:extLst>
      <p:ext uri="{BB962C8B-B14F-4D97-AF65-F5344CB8AC3E}">
        <p14:creationId xmlns:p14="http://schemas.microsoft.com/office/powerpoint/2010/main" val="2442879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094635"/>
            <a:ext cx="11029615" cy="5136481"/>
          </a:xfrm>
        </p:spPr>
        <p:txBody>
          <a:bodyPr>
            <a:normAutofit/>
          </a:bodyPr>
          <a:lstStyle/>
          <a:p>
            <a:pPr marL="305435" indent="-305435"/>
            <a:r>
              <a:rPr lang="en-US" sz="2000" dirty="0"/>
              <a:t>Key Points:</a:t>
            </a:r>
          </a:p>
          <a:p>
            <a:pPr marL="899435" lvl="2" indent="-305435"/>
            <a:r>
              <a:rPr lang="en-US" sz="1600" dirty="0"/>
              <a:t>The keylogger application captures and logs keyboard events in real-time, bolstering security monitoring efforts.</a:t>
            </a:r>
          </a:p>
          <a:p>
            <a:pPr marL="899435" lvl="2" indent="-305435"/>
            <a:r>
              <a:rPr lang="en-US" sz="1600" dirty="0"/>
              <a:t>Real-time monitoring facilitates prompt detection of suspicious keystrokes, enhancing cybersecurity measures.</a:t>
            </a:r>
          </a:p>
          <a:p>
            <a:pPr marL="305435" indent="-305435"/>
            <a:r>
              <a:rPr lang="en-US" sz="2000" dirty="0"/>
              <a:t>Challenges Faced:</a:t>
            </a:r>
          </a:p>
          <a:p>
            <a:pPr marL="899435" lvl="2" indent="-305435"/>
            <a:r>
              <a:rPr lang="en-US" sz="1600" dirty="0"/>
              <a:t>Ensuring compatibility across different operating systems.</a:t>
            </a:r>
          </a:p>
          <a:p>
            <a:pPr marL="899435" lvl="2" indent="-305435"/>
            <a:r>
              <a:rPr lang="en-US" sz="1600" dirty="0"/>
              <a:t>Addressing privacy concerns associated with keystroke logging.</a:t>
            </a:r>
          </a:p>
          <a:p>
            <a:pPr marL="305435" indent="-305435"/>
            <a:r>
              <a:rPr lang="en-US" sz="2000" dirty="0"/>
              <a:t>Potential Improvements:</a:t>
            </a:r>
          </a:p>
          <a:p>
            <a:pPr marL="899435" lvl="2" indent="-305435"/>
            <a:r>
              <a:rPr lang="en-US" sz="1600" dirty="0"/>
              <a:t>Enhance logging features with timestamping and event categorization.</a:t>
            </a:r>
          </a:p>
          <a:p>
            <a:pPr marL="899435" lvl="2" indent="-305435"/>
            <a:r>
              <a:rPr lang="en-US" sz="1600" dirty="0"/>
              <a:t>Implement robust privacy measures to safeguard user information.</a:t>
            </a:r>
          </a:p>
          <a:p>
            <a:pPr marL="899435" lvl="2" indent="-305435"/>
            <a:r>
              <a:rPr lang="en-US" sz="1600" dirty="0"/>
              <a:t>In conclusion, while the keylogger application offers valuable security monitoring capabilities, addressing compatibility and privacy concerns, along with implementing necessary enhancements, are crucial for its effectiveness in the long term.</a:t>
            </a:r>
            <a:endParaRPr lang="en-IN" sz="1600" dirty="0"/>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35670" y="2488676"/>
            <a:ext cx="11029616" cy="3930978"/>
          </a:xfrm>
        </p:spPr>
        <p:txBody>
          <a:bodyPr/>
          <a:lstStyle/>
          <a:p>
            <a:pPr marL="305435" indent="-305435"/>
            <a:r>
              <a:rPr lang="en-US" dirty="0"/>
              <a:t>Potential Enhancements:</a:t>
            </a:r>
          </a:p>
          <a:p>
            <a:pPr marL="899435" lvl="2" indent="-305435"/>
            <a:r>
              <a:rPr lang="en-US" sz="1400" dirty="0"/>
              <a:t>Integration of additional data sources: Explore incorporating data from diverse sources such as network activity, application usage, or biometric data for comprehensive monitoring.</a:t>
            </a:r>
          </a:p>
          <a:p>
            <a:pPr marL="899435" lvl="2" indent="-305435"/>
            <a:r>
              <a:rPr lang="en-US" sz="1400" dirty="0"/>
              <a:t>Algorithm optimization: Fine-tune the keylogger algorithm for better performance and efficiency, considering factors like resource utilization and detection accuracy.</a:t>
            </a:r>
          </a:p>
          <a:p>
            <a:pPr marL="899435" lvl="2" indent="-305435"/>
            <a:r>
              <a:rPr lang="en-US" sz="1400" dirty="0"/>
              <a:t>Expansion to cover multiple platforms: Extend the keylogger application's compatibility to cover a wide range of operating systems and devices, ensuring comprehensive security monitoring.</a:t>
            </a:r>
          </a:p>
          <a:p>
            <a:pPr marL="899435" lvl="2" indent="-305435"/>
            <a:r>
              <a:rPr lang="en-US" sz="1400" dirty="0"/>
              <a:t>Integration of emerging technologies: Explore the integration of emerging technologies like edge computing or advanced machine learning techniques for enhanced threat detection and analysis.</a:t>
            </a:r>
          </a:p>
          <a:p>
            <a:pPr marL="899435" lvl="2" indent="-305435"/>
            <a:r>
              <a:rPr lang="en-US" sz="1400" dirty="0"/>
              <a:t>By pursuing these potential enhancements and expansions, the keylogger application can evolve into a robust and versatile security monitoring solution, capable of addressing evolving cybersecurity challenges effectively.</a:t>
            </a:r>
          </a:p>
          <a:p>
            <a:pPr marL="305435" indent="-305435"/>
            <a:endParaRPr lang="en-US" sz="1400" dirty="0"/>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Brownlee, Jason. "How to Develop a Keylogger in Python." Machine Learning Mastery, 2020. [Online]. </a:t>
            </a:r>
            <a:r>
              <a:rPr lang="en-IN" sz="2400" dirty="0" err="1">
                <a:solidFill>
                  <a:srgbClr val="0F0F0F"/>
                </a:solidFill>
                <a:ea typeface="+mn-lt"/>
                <a:cs typeface="+mn-lt"/>
              </a:rPr>
              <a:t>Available</a:t>
            </a:r>
            <a:r>
              <a:rPr lang="en-IN" sz="2400" dirty="0" err="1">
                <a:solidFill>
                  <a:srgbClr val="0F0F0F"/>
                </a:solidFill>
                <a:ea typeface="+mn-lt"/>
                <a:cs typeface="+mn-lt"/>
                <a:hlinkClick r:id="rId2"/>
              </a:rPr>
              <a:t>:.https</a:t>
            </a:r>
            <a:r>
              <a:rPr lang="en-IN" sz="2400" dirty="0">
                <a:solidFill>
                  <a:srgbClr val="0F0F0F"/>
                </a:solidFill>
                <a:ea typeface="+mn-lt"/>
                <a:cs typeface="+mn-lt"/>
                <a:hlinkClick r:id="rId2"/>
              </a:rPr>
              <a:t>://machinelearningmastery.com/how-to-develop-a-keylogger-in-python/</a:t>
            </a:r>
            <a:endParaRPr lang="en-IN" sz="2400" dirty="0">
              <a:solidFill>
                <a:srgbClr val="0F0F0F"/>
              </a:solidFill>
              <a:ea typeface="+mn-lt"/>
              <a:cs typeface="+mn-lt"/>
            </a:endParaRPr>
          </a:p>
          <a:p>
            <a:pPr marL="305435" indent="-305435"/>
            <a:r>
              <a:rPr lang="en-IN" sz="2400" dirty="0">
                <a:solidFill>
                  <a:srgbClr val="0F0F0F"/>
                </a:solidFill>
                <a:ea typeface="+mn-lt"/>
                <a:cs typeface="+mn-lt"/>
              </a:rPr>
              <a:t>McKinney, Wes. "Python for Data Analysis." O'Reilly Media, 2017.</a:t>
            </a:r>
          </a:p>
          <a:p>
            <a:pPr marL="305435" indent="-305435"/>
            <a:r>
              <a:rPr lang="en-IN" sz="2400" dirty="0" err="1">
                <a:solidFill>
                  <a:srgbClr val="0F0F0F"/>
                </a:solidFill>
                <a:ea typeface="+mn-lt"/>
                <a:cs typeface="+mn-lt"/>
              </a:rPr>
              <a:t>Pedregosa</a:t>
            </a:r>
            <a:r>
              <a:rPr lang="en-IN" sz="2400" dirty="0">
                <a:solidFill>
                  <a:srgbClr val="0F0F0F"/>
                </a:solidFill>
                <a:ea typeface="+mn-lt"/>
                <a:cs typeface="+mn-lt"/>
              </a:rPr>
              <a:t>, F. et al. "Scikit-learn: Machine Learning in Python." Journal of Machine Learning Research, vol. 12, pp. 2825-2830, 2011.</a:t>
            </a:r>
          </a:p>
          <a:p>
            <a:pPr marL="305435" indent="-305435"/>
            <a:r>
              <a:rPr lang="en-IN" sz="2400" dirty="0">
                <a:solidFill>
                  <a:srgbClr val="0F0F0F"/>
                </a:solidFill>
                <a:ea typeface="+mn-lt"/>
                <a:cs typeface="+mn-lt"/>
              </a:rPr>
              <a:t>Van Rossum, Guido, and Drake, Fred L. "Python 3 Reference Manual." CreateSpace, 2009.</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2400" dirty="0">
                <a:solidFill>
                  <a:srgbClr val="0F0F0F"/>
                </a:solidFill>
                <a:ea typeface="+mn-lt"/>
                <a:cs typeface="+mn-lt"/>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200" b="1" dirty="0">
                <a:latin typeface="Calibri"/>
                <a:ea typeface="+mn-lt"/>
                <a:cs typeface="+mn-lt"/>
              </a:rPr>
              <a:t>The proposed system aims to tackle the challenge of detecting and preventing keylogger threats effectively. This involves implementing advanced detection mechanisms and response strategies to safeguard users' sensitive information. The solution will comprise the following components:</a:t>
            </a:r>
          </a:p>
          <a:p>
            <a:pPr marL="305435" indent="-305435"/>
            <a:r>
              <a:rPr lang="en-IN" sz="1200" b="1" dirty="0">
                <a:latin typeface="Calibri"/>
                <a:ea typeface="+mn-lt"/>
                <a:cs typeface="+mn-lt"/>
              </a:rPr>
              <a:t>Detection Mechanism: </a:t>
            </a:r>
            <a:endParaRPr lang="en-IN" sz="1200" b="1" dirty="0">
              <a:latin typeface="Calibri"/>
              <a:cs typeface="Calibri"/>
            </a:endParaRPr>
          </a:p>
          <a:p>
            <a:pPr marL="629920" lvl="1" indent="-305435"/>
            <a:r>
              <a:rPr lang="en-US" sz="1200" b="1" dirty="0">
                <a:latin typeface="Calibri"/>
                <a:ea typeface="+mn-lt"/>
                <a:cs typeface="+mn-lt"/>
              </a:rPr>
              <a:t>Develop sophisticated algorithms to continuously monitor system activities and identify suspicious behavior indicative of keylogging activities</a:t>
            </a:r>
            <a:r>
              <a:rPr lang="en-IN" sz="1200" b="1" dirty="0">
                <a:latin typeface="Calibri"/>
                <a:ea typeface="+mn-lt"/>
                <a:cs typeface="+mn-lt"/>
              </a:rPr>
              <a:t>.            </a:t>
            </a:r>
            <a:endParaRPr lang="en-IN" sz="1200" b="1" dirty="0">
              <a:latin typeface="Calibri"/>
              <a:cs typeface="Calibri"/>
            </a:endParaRPr>
          </a:p>
          <a:p>
            <a:pPr marL="629920" lvl="1" indent="-305435"/>
            <a:r>
              <a:rPr lang="en-US" sz="1200" b="1" dirty="0">
                <a:latin typeface="Calibri"/>
                <a:ea typeface="+mn-lt"/>
                <a:cs typeface="+mn-lt"/>
              </a:rPr>
              <a:t>Utilize machine learning and behavioral analysis techniques to establish baseline user behavior and detect deviations that may indicate the presence of a keylogger.</a:t>
            </a:r>
            <a:r>
              <a:rPr lang="en-IN" sz="1200" b="1" dirty="0">
                <a:latin typeface="Calibri"/>
                <a:ea typeface="+mn-lt"/>
                <a:cs typeface="+mn-lt"/>
              </a:rPr>
              <a:t>                        </a:t>
            </a:r>
            <a:endParaRPr lang="en-IN" sz="1200" b="1" dirty="0">
              <a:latin typeface="Calibri"/>
              <a:cs typeface="Calibri"/>
            </a:endParaRPr>
          </a:p>
          <a:p>
            <a:pPr marL="305435" indent="-305435"/>
            <a:r>
              <a:rPr lang="en-IN" sz="1200" b="1" dirty="0">
                <a:latin typeface="Calibri"/>
                <a:cs typeface="Calibri"/>
              </a:rPr>
              <a:t>Real-time Alerting and Response:</a:t>
            </a:r>
          </a:p>
          <a:p>
            <a:pPr marL="629920" lvl="1" indent="-305435"/>
            <a:r>
              <a:rPr lang="en-US" sz="1200" b="1" dirty="0">
                <a:latin typeface="Calibri"/>
                <a:ea typeface="+mn-lt"/>
                <a:cs typeface="+mn-lt"/>
              </a:rPr>
              <a:t>Integrate a responsive alerting system to notify users and administrators upon detection of keylogging activities, enabling prompt investigation and mitigation of security threats.</a:t>
            </a:r>
            <a:endParaRPr lang="en-IN" sz="1200" b="1" dirty="0">
              <a:latin typeface="Calibri"/>
              <a:cs typeface="Calibri"/>
            </a:endParaRPr>
          </a:p>
          <a:p>
            <a:pPr marL="629920" lvl="1" indent="-305435"/>
            <a:r>
              <a:rPr lang="en-US" sz="1200" b="1" dirty="0">
                <a:latin typeface="Calibri"/>
                <a:ea typeface="+mn-lt"/>
                <a:cs typeface="+mn-lt"/>
              </a:rPr>
              <a:t>Implement secure input handling mechanisms at the application level to prevent keylogger interception of sensitive information, including encryption of keystrokes during transmission and secure password entry dialogs.</a:t>
            </a:r>
            <a:endParaRPr lang="en-IN" sz="1200" b="1" dirty="0">
              <a:latin typeface="Calibri"/>
              <a:cs typeface="Calibri"/>
            </a:endParaRPr>
          </a:p>
          <a:p>
            <a:pPr marL="305435" indent="-305435"/>
            <a:r>
              <a:rPr lang="en-IN" sz="1200" b="1" dirty="0">
                <a:latin typeface="Calibri"/>
                <a:ea typeface="+mn-lt"/>
                <a:cs typeface="+mn-lt"/>
              </a:rPr>
              <a:t>Continuous Monitoring and Updates:</a:t>
            </a:r>
            <a:endParaRPr lang="en-IN" sz="1200" b="1" dirty="0">
              <a:latin typeface="Calibri"/>
              <a:cs typeface="Calibri"/>
            </a:endParaRPr>
          </a:p>
          <a:p>
            <a:pPr marL="629920" lvl="1" indent="-305435"/>
            <a:r>
              <a:rPr lang="en-US" sz="1200" b="1" dirty="0">
                <a:latin typeface="Calibri"/>
                <a:ea typeface="+mn-lt"/>
                <a:cs typeface="+mn-lt"/>
              </a:rPr>
              <a:t>Establish a framework for continuous monitoring and updating of the keylogger detection system to adapt to evolving threats and vulnerabilities</a:t>
            </a:r>
            <a:r>
              <a:rPr lang="en-IN" sz="1200" b="1" dirty="0">
                <a:latin typeface="Calibri"/>
                <a:ea typeface="+mn-lt"/>
                <a:cs typeface="+mn-lt"/>
              </a:rPr>
              <a:t>.</a:t>
            </a:r>
            <a:endParaRPr lang="en-IN" sz="1200" b="1" dirty="0">
              <a:latin typeface="Calibri"/>
              <a:cs typeface="Calibri"/>
            </a:endParaRPr>
          </a:p>
          <a:p>
            <a:pPr marL="629920" lvl="1" indent="-305435"/>
            <a:r>
              <a:rPr lang="en-US" sz="1200" b="1" dirty="0">
                <a:latin typeface="Calibri"/>
                <a:ea typeface="+mn-lt"/>
                <a:cs typeface="+mn-lt"/>
              </a:rPr>
              <a:t>Deploy regular updates and patches to enhance detection capabilities and address emerging security challenges effectively.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US" sz="1200" b="1" dirty="0">
                <a:latin typeface="Calibri"/>
                <a:ea typeface="+mn-lt"/>
                <a:cs typeface="+mn-lt"/>
              </a:rPr>
              <a:t>Assess the system's performance using appropriate metrics such as detection accuracy, false positive rate, and response time.</a:t>
            </a:r>
            <a:endParaRPr lang="en-IN" sz="1200" b="1" dirty="0">
              <a:latin typeface="Calibri"/>
              <a:cs typeface="Calibri"/>
            </a:endParaRPr>
          </a:p>
          <a:p>
            <a:pPr marL="629920" lvl="1" indent="-305435"/>
            <a:r>
              <a:rPr lang="en-US" sz="1200" b="1" dirty="0">
                <a:latin typeface="Calibri"/>
                <a:ea typeface="+mn-lt"/>
                <a:cs typeface="+mn-lt"/>
              </a:rPr>
              <a:t>Conduct thorough testing and validation to ensure the reliability and effectiveness of the keylogger detection system in real-world scenarios.</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r>
              <a:rPr lang="en-IN" sz="1800" b="1" dirty="0">
                <a:solidFill>
                  <a:srgbClr val="0F0F0F"/>
                </a:solidFill>
              </a:rPr>
              <a:t>System Requirements:</a:t>
            </a:r>
          </a:p>
          <a:p>
            <a:r>
              <a:rPr lang="en-IN" sz="1800" b="1" dirty="0">
                <a:solidFill>
                  <a:srgbClr val="0F0F0F"/>
                </a:solidFill>
              </a:rPr>
              <a:t>Software Requirements:</a:t>
            </a:r>
          </a:p>
          <a:p>
            <a:pPr lvl="2"/>
            <a:r>
              <a:rPr lang="en-US" sz="1400" b="1" dirty="0">
                <a:solidFill>
                  <a:srgbClr val="0F0F0F"/>
                </a:solidFill>
              </a:rPr>
              <a:t>Python 3.x environment</a:t>
            </a:r>
          </a:p>
          <a:p>
            <a:pPr lvl="2"/>
            <a:r>
              <a:rPr lang="en-US" sz="1400" b="1" dirty="0" err="1">
                <a:solidFill>
                  <a:srgbClr val="0F0F0F"/>
                </a:solidFill>
              </a:rPr>
              <a:t>tkinter</a:t>
            </a:r>
            <a:r>
              <a:rPr lang="en-US" sz="1400" b="1" dirty="0">
                <a:solidFill>
                  <a:srgbClr val="0F0F0F"/>
                </a:solidFill>
              </a:rPr>
              <a:t> library for GUI development</a:t>
            </a:r>
          </a:p>
          <a:p>
            <a:pPr lvl="2"/>
            <a:r>
              <a:rPr lang="en-US" sz="1400" b="1" dirty="0" err="1">
                <a:solidFill>
                  <a:srgbClr val="0F0F0F"/>
                </a:solidFill>
              </a:rPr>
              <a:t>pynput</a:t>
            </a:r>
            <a:r>
              <a:rPr lang="en-US" sz="1400" b="1" dirty="0">
                <a:solidFill>
                  <a:srgbClr val="0F0F0F"/>
                </a:solidFill>
              </a:rPr>
              <a:t> library for capturing keyboard events</a:t>
            </a:r>
            <a:endParaRPr lang="en-IN" sz="1400" b="1" dirty="0">
              <a:solidFill>
                <a:srgbClr val="0F0F0F"/>
              </a:solidFill>
            </a:endParaRPr>
          </a:p>
          <a:p>
            <a:r>
              <a:rPr lang="en-IN" sz="1800" b="1" dirty="0">
                <a:solidFill>
                  <a:srgbClr val="0F0F0F"/>
                </a:solidFill>
              </a:rPr>
              <a:t>Hardware Requirements:</a:t>
            </a:r>
          </a:p>
          <a:p>
            <a:pPr lvl="2"/>
            <a:r>
              <a:rPr lang="en-US" sz="1200" b="1" dirty="0">
                <a:solidFill>
                  <a:srgbClr val="0F0F0F"/>
                </a:solidFill>
              </a:rPr>
              <a:t>Standard computer or laptop with compatible operating system (Windows, macOS, Linux)</a:t>
            </a:r>
            <a:endParaRPr lang="en-IN" sz="1200" b="1" dirty="0">
              <a:solidFill>
                <a:srgbClr val="0F0F0F"/>
              </a:solidFill>
            </a:endParaRPr>
          </a:p>
          <a:p>
            <a:r>
              <a:rPr lang="en-IN" sz="1800" b="1" dirty="0">
                <a:solidFill>
                  <a:srgbClr val="0F0F0F"/>
                </a:solidFill>
              </a:rPr>
              <a:t>Library Required:</a:t>
            </a:r>
          </a:p>
          <a:p>
            <a:pPr lvl="2"/>
            <a:r>
              <a:rPr lang="en-US" sz="1400" b="1" dirty="0" err="1">
                <a:solidFill>
                  <a:srgbClr val="0F0F0F"/>
                </a:solidFill>
              </a:rPr>
              <a:t>tkinter</a:t>
            </a:r>
            <a:r>
              <a:rPr lang="en-US" sz="1400" b="1" dirty="0">
                <a:solidFill>
                  <a:srgbClr val="0F0F0F"/>
                </a:solidFill>
              </a:rPr>
              <a:t>: Used for GUI development to create the application's user interface.</a:t>
            </a:r>
          </a:p>
          <a:p>
            <a:pPr lvl="2"/>
            <a:r>
              <a:rPr lang="en-US" sz="1400" b="1" dirty="0" err="1">
                <a:solidFill>
                  <a:srgbClr val="0F0F0F"/>
                </a:solidFill>
              </a:rPr>
              <a:t>pynput</a:t>
            </a:r>
            <a:r>
              <a:rPr lang="en-US" sz="1400" b="1" dirty="0">
                <a:solidFill>
                  <a:srgbClr val="0F0F0F"/>
                </a:solidFill>
              </a:rPr>
              <a:t>: Required for capturing keyboard events and implementing keylogging functionality.</a:t>
            </a:r>
            <a:endParaRPr lang="en-IN" sz="14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28285"/>
            <a:ext cx="11029615" cy="5082139"/>
          </a:xfrm>
        </p:spPr>
        <p:txBody>
          <a:bodyPr>
            <a:normAutofit/>
          </a:bodyPr>
          <a:lstStyle/>
          <a:p>
            <a:pPr marL="305435" indent="-305435"/>
            <a:r>
              <a:rPr lang="en-IN" sz="1400" b="1" dirty="0">
                <a:ea typeface="+mn-lt"/>
                <a:cs typeface="+mn-lt"/>
              </a:rPr>
              <a:t>Algorithm Selection:</a:t>
            </a:r>
            <a:endParaRPr lang="en-IN" sz="1400" dirty="0"/>
          </a:p>
          <a:p>
            <a:pPr marL="629920" lvl="1" indent="-305435"/>
            <a:r>
              <a:rPr lang="en-IN" dirty="0">
                <a:ea typeface="+mn-lt"/>
                <a:cs typeface="+mn-lt"/>
              </a:rPr>
              <a:t>Chosen Algorithm: Keystroke Logging.</a:t>
            </a:r>
          </a:p>
          <a:p>
            <a:pPr marL="629920" lvl="1" indent="-305435"/>
            <a:r>
              <a:rPr lang="en-US" dirty="0">
                <a:ea typeface="+mn-lt"/>
                <a:cs typeface="+mn-lt"/>
              </a:rPr>
              <a:t>Justification: Keystroke logging is employed to capture and record keyboard events in real-time, aligning with the project's objective of developing a keylogger application</a:t>
            </a:r>
            <a:r>
              <a:rPr lang="en-IN" dirty="0">
                <a:ea typeface="+mn-lt"/>
                <a:cs typeface="+mn-lt"/>
              </a:rPr>
              <a:t>.</a:t>
            </a:r>
            <a:endParaRPr lang="en-IN" dirty="0"/>
          </a:p>
          <a:p>
            <a:pPr marL="305435" indent="-305435"/>
            <a:r>
              <a:rPr lang="en-IN" sz="1400" b="1" dirty="0">
                <a:ea typeface="+mn-lt"/>
                <a:cs typeface="+mn-lt"/>
              </a:rPr>
              <a:t>Data Input:</a:t>
            </a:r>
            <a:endParaRPr lang="en-IN" sz="1400" dirty="0"/>
          </a:p>
          <a:p>
            <a:pPr marL="629920" lvl="1" indent="-305435"/>
            <a:r>
              <a:rPr lang="en-US" dirty="0">
                <a:ea typeface="+mn-lt"/>
                <a:cs typeface="+mn-lt"/>
              </a:rPr>
              <a:t>Input Features: Keyboard events, including key presses, releases, and holds, are captured and logged by the keylogger application.</a:t>
            </a:r>
            <a:endParaRPr lang="en-IN" dirty="0"/>
          </a:p>
          <a:p>
            <a:pPr marL="305435" indent="-305435"/>
            <a:r>
              <a:rPr lang="en-IN" sz="1400" b="1" dirty="0">
                <a:ea typeface="+mn-lt"/>
                <a:cs typeface="+mn-lt"/>
              </a:rPr>
              <a:t>Training Process:</a:t>
            </a:r>
            <a:endParaRPr lang="en-IN" sz="1400" dirty="0"/>
          </a:p>
          <a:p>
            <a:pPr marL="629920" lvl="1" indent="-305435"/>
            <a:r>
              <a:rPr lang="en-US" dirty="0">
                <a:ea typeface="+mn-lt"/>
                <a:cs typeface="+mn-lt"/>
              </a:rPr>
              <a:t>Training Data: No training process is required for the keylogger application, as it operates based on capturing keyboard events in real-time</a:t>
            </a:r>
            <a:r>
              <a:rPr lang="en-IN" dirty="0">
                <a:ea typeface="+mn-lt"/>
                <a:cs typeface="+mn-lt"/>
              </a:rPr>
              <a:t>.</a:t>
            </a:r>
            <a:endParaRPr lang="en-IN" dirty="0"/>
          </a:p>
          <a:p>
            <a:pPr marL="305435" indent="-305435"/>
            <a:r>
              <a:rPr lang="en-IN" sz="1400" b="1" dirty="0">
                <a:ea typeface="+mn-lt"/>
                <a:cs typeface="+mn-lt"/>
              </a:rPr>
              <a:t>Prediction Process:</a:t>
            </a:r>
            <a:endParaRPr lang="en-IN" sz="1400" dirty="0"/>
          </a:p>
          <a:p>
            <a:pPr marL="629920" lvl="1" indent="-305435"/>
            <a:r>
              <a:rPr lang="en-US" dirty="0">
                <a:ea typeface="+mn-lt"/>
                <a:cs typeface="+mn-lt"/>
              </a:rPr>
              <a:t>Prediction Method: The keylogger application continuously monitors keyboard activities and logs them in real-time, providing insights into user input behavior and patterns</a:t>
            </a:r>
          </a:p>
          <a:p>
            <a:pPr marL="629920" lvl="1" indent="-305435"/>
            <a:r>
              <a:rPr lang="en-US" dirty="0">
                <a:ea typeface="+mn-lt"/>
                <a:cs typeface="+mn-lt"/>
              </a:rPr>
              <a:t>Real-Time Inputs: The keylogger application captures keyboard events as they occur, enabling real-time monitoring and logging of user keystrokes</a:t>
            </a:r>
            <a:r>
              <a:rPr lang="en-IN" dirty="0">
                <a:ea typeface="+mn-lt"/>
                <a:cs typeface="+mn-lt"/>
              </a:rPr>
              <a:t>.</a:t>
            </a:r>
          </a:p>
          <a:p>
            <a:pPr marL="629920" lvl="1" indent="-305435"/>
            <a:r>
              <a:rPr lang="en-US" dirty="0"/>
              <a:t>By leveraging keystroke logging technology, the keylogger application effectively captures and logs keyboard events, providing valuable insights into user input behavior and enhancing security monitoring capabilities.</a:t>
            </a:r>
            <a:endParaRPr lang="en-IN"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3" y="1311453"/>
            <a:ext cx="11029615" cy="1582576"/>
          </a:xfrm>
        </p:spPr>
        <p:txBody>
          <a:bodyPr>
            <a:normAutofit/>
          </a:bodyPr>
          <a:lstStyle/>
          <a:p>
            <a:pPr marL="0" indent="0">
              <a:buNone/>
            </a:pPr>
            <a:r>
              <a:rPr lang="en-US" sz="2400" dirty="0"/>
              <a:t>The keylogger application successfully captures and logs keyboard events in real-time, providing insights into user input behavior and patterns.</a:t>
            </a:r>
          </a:p>
          <a:p>
            <a:pPr marL="0" indent="0">
              <a:buNone/>
            </a:pPr>
            <a:endParaRPr lang="en-US" sz="2400" dirty="0"/>
          </a:p>
        </p:txBody>
      </p:sp>
      <p:pic>
        <p:nvPicPr>
          <p:cNvPr id="4" name="Picture 3">
            <a:extLst>
              <a:ext uri="{FF2B5EF4-FFF2-40B4-BE49-F238E27FC236}">
                <a16:creationId xmlns:a16="http://schemas.microsoft.com/office/drawing/2014/main" id="{07A3453B-0C19-CE79-02DC-4744F715BCE6}"/>
              </a:ext>
            </a:extLst>
          </p:cNvPr>
          <p:cNvPicPr>
            <a:picLocks noChangeAspect="1"/>
          </p:cNvPicPr>
          <p:nvPr/>
        </p:nvPicPr>
        <p:blipFill>
          <a:blip r:embed="rId2"/>
          <a:stretch>
            <a:fillRect/>
          </a:stretch>
        </p:blipFill>
        <p:spPr>
          <a:xfrm>
            <a:off x="3742694" y="3334950"/>
            <a:ext cx="4197566" cy="3391074"/>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0FA1B-B17C-ADCD-451F-15A217F13E49}"/>
              </a:ext>
            </a:extLst>
          </p:cNvPr>
          <p:cNvSpPr>
            <a:spLocks noGrp="1"/>
          </p:cNvSpPr>
          <p:nvPr>
            <p:ph type="title"/>
          </p:nvPr>
        </p:nvSpPr>
        <p:spPr/>
        <p:txBody>
          <a:bodyPr/>
          <a:lstStyle/>
          <a:p>
            <a:r>
              <a:rPr lang="en-IN" dirty="0" err="1"/>
              <a:t>Key_log</a:t>
            </a:r>
            <a:r>
              <a:rPr lang="en-IN" dirty="0"/>
              <a:t> </a:t>
            </a:r>
            <a:r>
              <a:rPr lang="en-IN" dirty="0" err="1"/>
              <a:t>json</a:t>
            </a:r>
            <a:r>
              <a:rPr lang="en-IN" dirty="0"/>
              <a:t> file</a:t>
            </a:r>
          </a:p>
        </p:txBody>
      </p:sp>
      <p:pic>
        <p:nvPicPr>
          <p:cNvPr id="4" name="Picture 3">
            <a:extLst>
              <a:ext uri="{FF2B5EF4-FFF2-40B4-BE49-F238E27FC236}">
                <a16:creationId xmlns:a16="http://schemas.microsoft.com/office/drawing/2014/main" id="{CC8304F5-5DB7-F15E-91DF-76201C12E868}"/>
              </a:ext>
            </a:extLst>
          </p:cNvPr>
          <p:cNvPicPr>
            <a:picLocks noChangeAspect="1"/>
          </p:cNvPicPr>
          <p:nvPr/>
        </p:nvPicPr>
        <p:blipFill>
          <a:blip r:embed="rId2"/>
          <a:stretch>
            <a:fillRect/>
          </a:stretch>
        </p:blipFill>
        <p:spPr>
          <a:xfrm>
            <a:off x="575894" y="1791720"/>
            <a:ext cx="5211087" cy="4336622"/>
          </a:xfrm>
          <a:prstGeom prst="rect">
            <a:avLst/>
          </a:prstGeom>
        </p:spPr>
      </p:pic>
      <p:pic>
        <p:nvPicPr>
          <p:cNvPr id="6" name="Picture 5">
            <a:extLst>
              <a:ext uri="{FF2B5EF4-FFF2-40B4-BE49-F238E27FC236}">
                <a16:creationId xmlns:a16="http://schemas.microsoft.com/office/drawing/2014/main" id="{294E3DC8-A4C3-55F5-F704-C5FEE3469F4B}"/>
              </a:ext>
            </a:extLst>
          </p:cNvPr>
          <p:cNvPicPr>
            <a:picLocks noChangeAspect="1"/>
          </p:cNvPicPr>
          <p:nvPr/>
        </p:nvPicPr>
        <p:blipFill>
          <a:blip r:embed="rId3"/>
          <a:stretch>
            <a:fillRect/>
          </a:stretch>
        </p:blipFill>
        <p:spPr>
          <a:xfrm>
            <a:off x="5995447" y="1791720"/>
            <a:ext cx="5712644" cy="4336621"/>
          </a:xfrm>
          <a:prstGeom prst="rect">
            <a:avLst/>
          </a:prstGeom>
        </p:spPr>
      </p:pic>
    </p:spTree>
    <p:extLst>
      <p:ext uri="{BB962C8B-B14F-4D97-AF65-F5344CB8AC3E}">
        <p14:creationId xmlns:p14="http://schemas.microsoft.com/office/powerpoint/2010/main" val="2974116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D452F3A-47E8-E906-00A7-AE6FD20FB412}"/>
              </a:ext>
            </a:extLst>
          </p:cNvPr>
          <p:cNvPicPr>
            <a:picLocks noChangeAspect="1"/>
          </p:cNvPicPr>
          <p:nvPr/>
        </p:nvPicPr>
        <p:blipFill>
          <a:blip r:embed="rId2"/>
          <a:stretch>
            <a:fillRect/>
          </a:stretch>
        </p:blipFill>
        <p:spPr>
          <a:xfrm>
            <a:off x="484821" y="914399"/>
            <a:ext cx="5283472" cy="5488428"/>
          </a:xfrm>
          <a:prstGeom prst="rect">
            <a:avLst/>
          </a:prstGeom>
        </p:spPr>
      </p:pic>
      <p:pic>
        <p:nvPicPr>
          <p:cNvPr id="5" name="Picture 4">
            <a:extLst>
              <a:ext uri="{FF2B5EF4-FFF2-40B4-BE49-F238E27FC236}">
                <a16:creationId xmlns:a16="http://schemas.microsoft.com/office/drawing/2014/main" id="{67AC91DC-7340-8987-A33F-22CDFE41C396}"/>
              </a:ext>
            </a:extLst>
          </p:cNvPr>
          <p:cNvPicPr>
            <a:picLocks noChangeAspect="1"/>
          </p:cNvPicPr>
          <p:nvPr/>
        </p:nvPicPr>
        <p:blipFill>
          <a:blip r:embed="rId3"/>
          <a:stretch>
            <a:fillRect/>
          </a:stretch>
        </p:blipFill>
        <p:spPr>
          <a:xfrm>
            <a:off x="5468739" y="914399"/>
            <a:ext cx="5835950" cy="2432116"/>
          </a:xfrm>
          <a:prstGeom prst="rect">
            <a:avLst/>
          </a:prstGeom>
        </p:spPr>
      </p:pic>
    </p:spTree>
    <p:extLst>
      <p:ext uri="{BB962C8B-B14F-4D97-AF65-F5344CB8AC3E}">
        <p14:creationId xmlns:p14="http://schemas.microsoft.com/office/powerpoint/2010/main" val="277014054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35</TotalTime>
  <Words>970</Words>
  <Application>Microsoft Office PowerPoint</Application>
  <PresentationFormat>Widescreen</PresentationFormat>
  <Paragraphs>88</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Franklin Gothic Book</vt:lpstr>
      <vt:lpstr>Franklin Gothic Demi</vt:lpstr>
      <vt:lpstr>Wingdings 2</vt:lpstr>
      <vt:lpstr>DividendVTI</vt:lpstr>
      <vt:lpstr>KEYLOGGERS</vt:lpstr>
      <vt:lpstr>OUTLINE</vt:lpstr>
      <vt:lpstr>Problem Statement</vt:lpstr>
      <vt:lpstr>Proposed Solution</vt:lpstr>
      <vt:lpstr>System  Approach</vt:lpstr>
      <vt:lpstr>Algorithm &amp; Deployment</vt:lpstr>
      <vt:lpstr>Result</vt:lpstr>
      <vt:lpstr>Key_log json file</vt:lpstr>
      <vt:lpstr>PowerPoint Presentation</vt:lpstr>
      <vt:lpstr>Key_log file</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Divyesh Prasad</cp:lastModifiedBy>
  <cp:revision>26</cp:revision>
  <dcterms:created xsi:type="dcterms:W3CDTF">2021-05-26T16:50:10Z</dcterms:created>
  <dcterms:modified xsi:type="dcterms:W3CDTF">2024-04-08T17:20:08Z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