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0" r:id="rId6"/>
    <p:sldId id="262" r:id="rId7"/>
    <p:sldId id="261" r:id="rId8"/>
    <p:sldId id="263" r:id="rId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IN" sz="1400" b="0" strike="noStrike" spc="-1">
                <a:solidFill>
                  <a:srgbClr val="000000"/>
                </a:solidFill>
                <a:latin typeface="Arial"/>
              </a:rPr>
              <a:t>Click to move the slide</a:t>
            </a:r>
          </a:p>
        </p:txBody>
      </p:sp>
      <p:sp>
        <p:nvSpPr>
          <p:cNvPr id="39"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40"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41"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42"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43"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D8926BA9-6835-491E-812E-8641DD327036}"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Shape 1"/>
          <p:cNvSpPr txBox="1"/>
          <p:nvPr/>
        </p:nvSpPr>
        <p:spPr>
          <a:xfrm>
            <a:off x="3884400" y="8685720"/>
            <a:ext cx="2971800" cy="456120"/>
          </a:xfrm>
          <a:prstGeom prst="rect">
            <a:avLst/>
          </a:prstGeom>
          <a:noFill/>
          <a:ln>
            <a:noFill/>
          </a:ln>
        </p:spPr>
        <p:txBody>
          <a:bodyPr lIns="91080" rIns="91080" anchor="b">
            <a:noAutofit/>
          </a:bodyPr>
          <a:lstStyle/>
          <a:p>
            <a:pPr algn="r">
              <a:lnSpc>
                <a:spcPct val="100000"/>
              </a:lnSpc>
              <a:tabLst>
                <a:tab pos="0" algn="l"/>
              </a:tabLst>
            </a:pPr>
            <a:fld id="{72E50105-089E-4F38-8896-F3E35225AB7A}" type="slidenum">
              <a:rPr lang="en" sz="1300" b="0" strike="noStrike" spc="-1">
                <a:solidFill>
                  <a:srgbClr val="000000"/>
                </a:solidFill>
                <a:latin typeface="Arial"/>
                <a:ea typeface="Arial"/>
              </a:rPr>
              <a:t>1</a:t>
            </a:fld>
            <a:endParaRPr lang="en-IN" sz="1300" b="0" strike="noStrike" spc="-1">
              <a:latin typeface="Times New Roman"/>
            </a:endParaRPr>
          </a:p>
        </p:txBody>
      </p:sp>
      <p:sp>
        <p:nvSpPr>
          <p:cNvPr id="57" name="PlaceHolder 2"/>
          <p:cNvSpPr>
            <a:spLocks noGrp="1" noRot="1" noChangeAspect="1"/>
          </p:cNvSpPr>
          <p:nvPr>
            <p:ph type="sldImg"/>
          </p:nvPr>
        </p:nvSpPr>
        <p:spPr>
          <a:xfrm>
            <a:off x="381000" y="685800"/>
            <a:ext cx="6096000" cy="3429000"/>
          </a:xfrm>
          <a:prstGeom prst="rect">
            <a:avLst/>
          </a:prstGeom>
        </p:spPr>
      </p:sp>
      <p:sp>
        <p:nvSpPr>
          <p:cNvPr id="58" name="PlaceHolder 3"/>
          <p:cNvSpPr>
            <a:spLocks noGrp="1"/>
          </p:cNvSpPr>
          <p:nvPr>
            <p:ph type="body"/>
          </p:nvPr>
        </p:nvSpPr>
        <p:spPr>
          <a:xfrm>
            <a:off x="686160" y="4343760"/>
            <a:ext cx="5485320" cy="4113720"/>
          </a:xfrm>
          <a:prstGeom prst="rect">
            <a:avLst/>
          </a:prstGeom>
        </p:spPr>
        <p:txBody>
          <a:bodyPr lIns="91080" rIns="91080">
            <a:noAutofit/>
          </a:bodyPr>
          <a:lstStyle/>
          <a:p>
            <a:endParaRPr lang="en-IN" sz="20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Shape 1"/>
          <p:cNvSpPr txBox="1"/>
          <p:nvPr/>
        </p:nvSpPr>
        <p:spPr>
          <a:xfrm>
            <a:off x="3884400" y="8685720"/>
            <a:ext cx="2971800" cy="456120"/>
          </a:xfrm>
          <a:prstGeom prst="rect">
            <a:avLst/>
          </a:prstGeom>
          <a:noFill/>
          <a:ln>
            <a:noFill/>
          </a:ln>
        </p:spPr>
        <p:txBody>
          <a:bodyPr lIns="91080" rIns="91080" anchor="b">
            <a:noAutofit/>
          </a:bodyPr>
          <a:lstStyle/>
          <a:p>
            <a:pPr algn="r">
              <a:lnSpc>
                <a:spcPct val="100000"/>
              </a:lnSpc>
              <a:tabLst>
                <a:tab pos="0" algn="l"/>
              </a:tabLst>
            </a:pPr>
            <a:fld id="{B5471C0D-6EB9-4A19-8184-A30FB9E07CC5}" type="slidenum">
              <a:rPr lang="en" sz="1300" b="0" strike="noStrike" spc="-1">
                <a:solidFill>
                  <a:srgbClr val="000000"/>
                </a:solidFill>
                <a:latin typeface="Arial"/>
                <a:ea typeface="Arial"/>
              </a:rPr>
              <a:t>3</a:t>
            </a:fld>
            <a:endParaRPr lang="en-IN" sz="1300" b="0" strike="noStrike" spc="-1">
              <a:latin typeface="Times New Roman"/>
            </a:endParaRPr>
          </a:p>
        </p:txBody>
      </p:sp>
      <p:sp>
        <p:nvSpPr>
          <p:cNvPr id="60" name="PlaceHolder 2"/>
          <p:cNvSpPr>
            <a:spLocks noGrp="1" noRot="1" noChangeAspect="1"/>
          </p:cNvSpPr>
          <p:nvPr>
            <p:ph type="sldImg"/>
          </p:nvPr>
        </p:nvSpPr>
        <p:spPr>
          <a:xfrm>
            <a:off x="428760" y="686520"/>
            <a:ext cx="6000480" cy="3428640"/>
          </a:xfrm>
          <a:prstGeom prst="rect">
            <a:avLst/>
          </a:prstGeom>
        </p:spPr>
      </p:sp>
      <p:sp>
        <p:nvSpPr>
          <p:cNvPr id="61" name="PlaceHolder 3"/>
          <p:cNvSpPr>
            <a:spLocks noGrp="1"/>
          </p:cNvSpPr>
          <p:nvPr>
            <p:ph type="body"/>
          </p:nvPr>
        </p:nvSpPr>
        <p:spPr>
          <a:xfrm>
            <a:off x="686160" y="4343760"/>
            <a:ext cx="5485320" cy="4113720"/>
          </a:xfrm>
          <a:prstGeom prst="rect">
            <a:avLst/>
          </a:prstGeom>
        </p:spPr>
        <p:txBody>
          <a:bodyPr lIns="91080" rIns="91080">
            <a:noAutofit/>
          </a:bodyPr>
          <a:lstStyle/>
          <a:p>
            <a:endParaRPr lang="en-IN" sz="20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1597680"/>
            <a:ext cx="7772040" cy="11023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1597680"/>
            <a:ext cx="7772040" cy="11023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1597680"/>
            <a:ext cx="7772040" cy="11023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1597680"/>
            <a:ext cx="7772040" cy="11023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1597680"/>
            <a:ext cx="7772040" cy="11023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1597680"/>
            <a:ext cx="7772040" cy="11023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1597680"/>
            <a:ext cx="7772040" cy="110232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1597680"/>
            <a:ext cx="7772040" cy="51109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1597680"/>
            <a:ext cx="7772040" cy="11023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1597680"/>
            <a:ext cx="7772040" cy="11023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1597680"/>
            <a:ext cx="7772040" cy="11023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1597680"/>
            <a:ext cx="7772040" cy="1102320"/>
          </a:xfrm>
          <a:prstGeom prst="rect">
            <a:avLst/>
          </a:prstGeom>
        </p:spPr>
        <p:txBody>
          <a:bodyPr anchor="ctr">
            <a:noAutofit/>
          </a:bodyPr>
          <a:lstStyle/>
          <a:p>
            <a:r>
              <a:rPr lang="en-IN" sz="4000" b="0" strike="noStrike" spc="-1">
                <a:solidFill>
                  <a:srgbClr val="000000"/>
                </a:solidFill>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huggingface.co/datasets/ucberkeley-dlab/measuring-hate-speech" TargetMode="External"/><Relationship Id="rId2" Type="http://schemas.openxmlformats.org/officeDocument/2006/relationships/hyperlink" Target="https://github.com/bvidgen/Dynamically-Generated-Hate-Speech-Dataset"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Shape 1"/>
          <p:cNvSpPr txBox="1"/>
          <p:nvPr/>
        </p:nvSpPr>
        <p:spPr>
          <a:xfrm>
            <a:off x="304920" y="571680"/>
            <a:ext cx="8686440" cy="1657080"/>
          </a:xfrm>
          <a:prstGeom prst="rect">
            <a:avLst/>
          </a:prstGeom>
          <a:noFill/>
          <a:ln>
            <a:noFill/>
          </a:ln>
        </p:spPr>
        <p:txBody>
          <a:bodyPr anchor="ctr">
            <a:noAutofit/>
          </a:bodyPr>
          <a:lstStyle/>
          <a:p>
            <a:pPr algn="ctr">
              <a:lnSpc>
                <a:spcPct val="100000"/>
              </a:lnSpc>
              <a:tabLst>
                <a:tab pos="0" algn="l"/>
              </a:tabLst>
            </a:pPr>
            <a:r>
              <a:rPr lang="en" sz="4400" b="1" strike="noStrike" spc="-1" dirty="0">
                <a:solidFill>
                  <a:srgbClr val="009900"/>
                </a:solidFill>
                <a:latin typeface="Arial"/>
                <a:ea typeface="Arial"/>
              </a:rPr>
              <a:t>CS626: Hate speech detector</a:t>
            </a:r>
            <a:r>
              <a:rPr lang="en" sz="3200" b="1" strike="noStrike" spc="-1" dirty="0">
                <a:solidFill>
                  <a:srgbClr val="009900"/>
                </a:solidFill>
                <a:latin typeface="Arial"/>
                <a:ea typeface="Arial"/>
              </a:rPr>
              <a:t> Final Project discussion</a:t>
            </a:r>
            <a:endParaRPr lang="en-IN" sz="3200" b="0" strike="noStrike" spc="-1" dirty="0">
              <a:solidFill>
                <a:srgbClr val="000000"/>
              </a:solidFill>
              <a:latin typeface="Arial"/>
            </a:endParaRPr>
          </a:p>
        </p:txBody>
      </p:sp>
      <p:sp>
        <p:nvSpPr>
          <p:cNvPr id="45" name="TextShape 2"/>
          <p:cNvSpPr txBox="1"/>
          <p:nvPr/>
        </p:nvSpPr>
        <p:spPr>
          <a:xfrm>
            <a:off x="115920" y="2457360"/>
            <a:ext cx="8610120" cy="1199880"/>
          </a:xfrm>
          <a:prstGeom prst="rect">
            <a:avLst/>
          </a:prstGeom>
          <a:noFill/>
          <a:ln>
            <a:noFill/>
          </a:ln>
        </p:spPr>
        <p:txBody>
          <a:bodyPr>
            <a:noAutofit/>
          </a:bodyPr>
          <a:lstStyle/>
          <a:p>
            <a:pPr algn="ctr">
              <a:lnSpc>
                <a:spcPct val="90000"/>
              </a:lnSpc>
              <a:tabLst>
                <a:tab pos="0" algn="l"/>
              </a:tabLst>
            </a:pPr>
            <a:r>
              <a:rPr lang="en" sz="3200" b="0" strike="noStrike" spc="-1" dirty="0">
                <a:solidFill>
                  <a:srgbClr val="0000FF"/>
                </a:solidFill>
                <a:latin typeface="Arial"/>
                <a:ea typeface="Arial"/>
              </a:rPr>
              <a:t>Desai Divyeshwar Reddy, 200050033</a:t>
            </a:r>
            <a:endParaRPr lang="en-IN" sz="3200" b="0" strike="noStrike" spc="-1" dirty="0">
              <a:latin typeface="Arial"/>
            </a:endParaRPr>
          </a:p>
          <a:p>
            <a:pPr algn="ctr">
              <a:lnSpc>
                <a:spcPct val="90000"/>
              </a:lnSpc>
              <a:tabLst>
                <a:tab pos="0" algn="l"/>
              </a:tabLst>
            </a:pPr>
            <a:r>
              <a:rPr lang="en" sz="3200" b="0" strike="noStrike" spc="-1" dirty="0">
                <a:solidFill>
                  <a:srgbClr val="0000FF"/>
                </a:solidFill>
                <a:latin typeface="Arial"/>
                <a:ea typeface="Arial"/>
              </a:rPr>
              <a:t>Kajal , 200050056</a:t>
            </a:r>
            <a:endParaRPr lang="en-IN" sz="3200" b="0" strike="noStrike" spc="-1" dirty="0">
              <a:latin typeface="Arial"/>
            </a:endParaRPr>
          </a:p>
          <a:p>
            <a:pPr algn="ctr">
              <a:lnSpc>
                <a:spcPct val="90000"/>
              </a:lnSpc>
              <a:tabLst>
                <a:tab pos="0" algn="l"/>
              </a:tabLst>
            </a:pPr>
            <a:r>
              <a:rPr lang="en" sz="3200" b="0" strike="noStrike" spc="-1" dirty="0">
                <a:solidFill>
                  <a:srgbClr val="0000FF"/>
                </a:solidFill>
                <a:latin typeface="Arial"/>
                <a:ea typeface="Arial"/>
              </a:rPr>
              <a:t>Reddy Bhavana, 200050117</a:t>
            </a:r>
            <a:endParaRPr lang="en-IN" sz="3200" b="0" strike="noStrike" spc="-1" dirty="0">
              <a:latin typeface="Arial"/>
            </a:endParaRPr>
          </a:p>
          <a:p>
            <a:pPr>
              <a:lnSpc>
                <a:spcPct val="90000"/>
              </a:lnSpc>
              <a:tabLst>
                <a:tab pos="0" algn="l"/>
              </a:tabLst>
            </a:pPr>
            <a:endParaRPr lang="en-IN" sz="3200" b="0" strike="noStrike" spc="-1" dirty="0">
              <a:latin typeface="Arial"/>
            </a:endParaRPr>
          </a:p>
          <a:p>
            <a:pPr algn="ctr">
              <a:lnSpc>
                <a:spcPct val="90000"/>
              </a:lnSpc>
              <a:spcBef>
                <a:spcPts val="601"/>
              </a:spcBef>
              <a:tabLst>
                <a:tab pos="0" algn="l"/>
              </a:tabLst>
            </a:pPr>
            <a:r>
              <a:rPr lang="en" sz="3200" b="0" strike="noStrike" spc="-1" dirty="0">
                <a:solidFill>
                  <a:srgbClr val="0000FF"/>
                </a:solidFill>
                <a:latin typeface="Arial"/>
                <a:ea typeface="Arial"/>
              </a:rPr>
              <a:t>Nov 27, 2022</a:t>
            </a:r>
            <a:endParaRPr lang="en-IN" sz="3200" b="0" strike="noStrike" spc="-1" dirty="0">
              <a:latin typeface="Arial"/>
            </a:endParaRPr>
          </a:p>
          <a:p>
            <a:pPr algn="ctr">
              <a:lnSpc>
                <a:spcPct val="90000"/>
              </a:lnSpc>
              <a:spcBef>
                <a:spcPts val="601"/>
              </a:spcBef>
              <a:tabLst>
                <a:tab pos="0" algn="l"/>
              </a:tabLst>
            </a:pPr>
            <a:endParaRPr lang="en-IN" sz="320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Shape 1"/>
          <p:cNvSpPr txBox="1"/>
          <p:nvPr/>
        </p:nvSpPr>
        <p:spPr>
          <a:xfrm>
            <a:off x="792000" y="337680"/>
            <a:ext cx="7772040" cy="1102320"/>
          </a:xfrm>
          <a:prstGeom prst="rect">
            <a:avLst/>
          </a:prstGeom>
          <a:noFill/>
          <a:ln>
            <a:noFill/>
          </a:ln>
        </p:spPr>
        <p:txBody>
          <a:bodyPr lIns="0" tIns="0" rIns="0" bIns="0" anchor="ctr">
            <a:noAutofit/>
          </a:bodyPr>
          <a:lstStyle/>
          <a:p>
            <a:pPr algn="ctr">
              <a:lnSpc>
                <a:spcPct val="100000"/>
              </a:lnSpc>
              <a:tabLst>
                <a:tab pos="0" algn="l"/>
              </a:tabLst>
            </a:pPr>
            <a:r>
              <a:rPr lang="en" sz="4000" b="1" strike="noStrike" spc="-1">
                <a:solidFill>
                  <a:srgbClr val="009900"/>
                </a:solidFill>
                <a:latin typeface="Arial"/>
                <a:ea typeface="Arial"/>
              </a:rPr>
              <a:t>Problem Statement</a:t>
            </a:r>
            <a:endParaRPr lang="en-IN" sz="4000" b="0" strike="noStrike" spc="-1">
              <a:solidFill>
                <a:srgbClr val="000000"/>
              </a:solidFill>
              <a:latin typeface="Arial"/>
            </a:endParaRPr>
          </a:p>
        </p:txBody>
      </p:sp>
      <p:sp>
        <p:nvSpPr>
          <p:cNvPr id="47" name="TextShape 2"/>
          <p:cNvSpPr txBox="1"/>
          <p:nvPr/>
        </p:nvSpPr>
        <p:spPr>
          <a:xfrm>
            <a:off x="338760" y="1800000"/>
            <a:ext cx="8229240" cy="2982960"/>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endParaRPr lang="en-IN" sz="1400" b="0" strike="noStrike" spc="-1">
              <a:solidFill>
                <a:srgbClr val="000000"/>
              </a:solidFill>
              <a:latin typeface="Arial"/>
            </a:endParaRPr>
          </a:p>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Given the dataset for training , we have to build a hate speech detector using deep learning which, given  a test sentence will classify the sentence in on of two categories (Hate and normal)</a:t>
            </a:r>
          </a:p>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It will also specify which class (based on race, ethnicity, national origin, religion, sex, gender, sexual orientation, disabilityor disease) is being targeted in the sentence.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Shape 1"/>
          <p:cNvSpPr txBox="1"/>
          <p:nvPr/>
        </p:nvSpPr>
        <p:spPr>
          <a:xfrm>
            <a:off x="304920" y="38160"/>
            <a:ext cx="8686440" cy="660960"/>
          </a:xfrm>
          <a:prstGeom prst="rect">
            <a:avLst/>
          </a:prstGeom>
          <a:noFill/>
          <a:ln>
            <a:noFill/>
          </a:ln>
        </p:spPr>
        <p:txBody>
          <a:bodyPr anchor="ctr">
            <a:noAutofit/>
          </a:bodyPr>
          <a:lstStyle/>
          <a:p>
            <a:pPr algn="ctr">
              <a:lnSpc>
                <a:spcPct val="100000"/>
              </a:lnSpc>
              <a:tabLst>
                <a:tab pos="0" algn="l"/>
              </a:tabLst>
            </a:pPr>
            <a:r>
              <a:rPr lang="en" sz="4000" b="1" strike="noStrike" spc="-1">
                <a:solidFill>
                  <a:srgbClr val="009900"/>
                </a:solidFill>
                <a:latin typeface="Arial"/>
                <a:ea typeface="Arial"/>
              </a:rPr>
              <a:t>Related works</a:t>
            </a:r>
            <a:endParaRPr lang="en-IN" sz="4000" b="0" strike="noStrike" spc="-1">
              <a:solidFill>
                <a:srgbClr val="000000"/>
              </a:solidFill>
              <a:latin typeface="Arial"/>
            </a:endParaRPr>
          </a:p>
        </p:txBody>
      </p:sp>
      <p:sp>
        <p:nvSpPr>
          <p:cNvPr id="49" name="CustomShape 2"/>
          <p:cNvSpPr/>
          <p:nvPr/>
        </p:nvSpPr>
        <p:spPr>
          <a:xfrm>
            <a:off x="402840" y="960120"/>
            <a:ext cx="8307720" cy="3593160"/>
          </a:xfrm>
          <a:prstGeom prst="rect">
            <a:avLst/>
          </a:prstGeom>
          <a:noFill/>
          <a:ln>
            <a:noFill/>
          </a:ln>
        </p:spPr>
        <p:style>
          <a:lnRef idx="0">
            <a:scrgbClr r="0" g="0" b="0"/>
          </a:lnRef>
          <a:fillRef idx="0">
            <a:scrgbClr r="0" g="0" b="0"/>
          </a:fillRef>
          <a:effectRef idx="0">
            <a:scrgbClr r="0" g="0" b="0"/>
          </a:effectRef>
          <a:fontRef idx="minor"/>
        </p:style>
        <p:txBody>
          <a:bodyPr tIns="91440" bIns="91440">
            <a:spAutoFit/>
          </a:bodyPr>
          <a:lstStyle/>
          <a:p>
            <a:pPr>
              <a:lnSpc>
                <a:spcPct val="100000"/>
              </a:lnSpc>
            </a:pPr>
            <a:r>
              <a:rPr lang="en" sz="1400" b="0" strike="noStrike" spc="-1">
                <a:solidFill>
                  <a:srgbClr val="0000FF"/>
                </a:solidFill>
                <a:latin typeface="Arial"/>
                <a:ea typeface="Arial"/>
              </a:rPr>
              <a:t>B. Mathew, P. Saha, S. M. Yimam, C. Biemann, P. Goyal, and A. Mukherjee. Hatexplain: A benchmark dataset for explainable hate speech detection. In</a:t>
            </a:r>
            <a:endParaRPr lang="en-IN" sz="1400" b="0" strike="noStrike" spc="-1">
              <a:latin typeface="Arial"/>
            </a:endParaRPr>
          </a:p>
          <a:p>
            <a:pPr>
              <a:lnSpc>
                <a:spcPct val="100000"/>
              </a:lnSpc>
            </a:pPr>
            <a:r>
              <a:rPr lang="en" sz="1400" b="0" strike="noStrike" spc="-1">
                <a:solidFill>
                  <a:srgbClr val="0000FF"/>
                </a:solidFill>
                <a:latin typeface="Arial"/>
                <a:ea typeface="Arial"/>
              </a:rPr>
              <a:t>Proceedings of the AAAI Conference on Artificial Intelligence, volume 35, pages 14867–14875, 2021.</a:t>
            </a: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 sz="1400" b="0" strike="noStrike" spc="-1">
                <a:solidFill>
                  <a:srgbClr val="0000FF"/>
                </a:solidFill>
                <a:latin typeface="Arial"/>
                <a:ea typeface="Arial"/>
              </a:rPr>
              <a:t>Link : https://www.researchgate.net/publication/340643958_Deep_Learning_Models_for_Multilingual_Hate_Speech_Detection</a:t>
            </a:r>
            <a:endParaRPr lang="en-IN" sz="1400" b="0" strike="noStrike" spc="-1">
              <a:latin typeface="Arial"/>
            </a:endParaRPr>
          </a:p>
          <a:p>
            <a:pPr>
              <a:lnSpc>
                <a:spcPct val="100000"/>
              </a:lnSpc>
            </a:pPr>
            <a:endParaRPr lang="en-IN" sz="1400" b="0" strike="noStrike" spc="-1">
              <a:latin typeface="Arial"/>
            </a:endParaRPr>
          </a:p>
          <a:p>
            <a:pPr>
              <a:lnSpc>
                <a:spcPct val="100000"/>
              </a:lnSpc>
            </a:pPr>
            <a:endParaRPr lang="en-IN" sz="1400" b="0" strike="noStrike" spc="-1">
              <a:latin typeface="Arial"/>
            </a:endParaRPr>
          </a:p>
          <a:p>
            <a:pPr>
              <a:lnSpc>
                <a:spcPct val="100000"/>
              </a:lnSpc>
            </a:pP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 sz="1400" b="0" strike="noStrike" spc="-1">
                <a:solidFill>
                  <a:srgbClr val="0000FF"/>
                </a:solidFill>
                <a:latin typeface="Arial"/>
                <a:ea typeface="Arial"/>
              </a:rPr>
              <a:t>Gaurav Rajput, Narinder Singh punn, Sanjay Kumar Sonbhadra, and Sonali</a:t>
            </a:r>
            <a:endParaRPr lang="en-IN" sz="1400" b="0" strike="noStrike" spc="-1">
              <a:latin typeface="Arial"/>
            </a:endParaRPr>
          </a:p>
          <a:p>
            <a:pPr>
              <a:lnSpc>
                <a:spcPct val="100000"/>
              </a:lnSpc>
            </a:pPr>
            <a:r>
              <a:rPr lang="en" sz="1400" b="0" strike="noStrike" spc="-1">
                <a:solidFill>
                  <a:srgbClr val="0000FF"/>
                </a:solidFill>
                <a:latin typeface="Arial"/>
                <a:ea typeface="Arial"/>
              </a:rPr>
              <a:t>Agarwal</a:t>
            </a:r>
            <a:endParaRPr lang="en-IN" sz="1400" b="0" strike="noStrike" spc="-1">
              <a:latin typeface="Arial"/>
            </a:endParaRPr>
          </a:p>
          <a:p>
            <a:pPr>
              <a:lnSpc>
                <a:spcPct val="100000"/>
              </a:lnSpc>
            </a:pPr>
            <a:r>
              <a:rPr lang="en" sz="1400" b="0" strike="noStrike" spc="-1">
                <a:solidFill>
                  <a:srgbClr val="0000FF"/>
                </a:solidFill>
                <a:latin typeface="Arial"/>
                <a:ea typeface="Arial"/>
              </a:rPr>
              <a:t>Indian Institute of Information Technology, Allahabad, Uttar Pradesh 211015, India</a:t>
            </a: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 sz="1400" b="0" strike="noStrike" spc="-1">
                <a:solidFill>
                  <a:srgbClr val="0000FF"/>
                </a:solidFill>
                <a:latin typeface="Arial"/>
                <a:ea typeface="Arial"/>
              </a:rPr>
              <a:t>Link : https://arxiv.org/pdf/2106.15537v1.pdf</a:t>
            </a:r>
            <a:endParaRPr lang="en-IN" sz="14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Shape 1"/>
          <p:cNvSpPr txBox="1"/>
          <p:nvPr/>
        </p:nvSpPr>
        <p:spPr>
          <a:xfrm>
            <a:off x="792000" y="288000"/>
            <a:ext cx="7772040" cy="1102320"/>
          </a:xfrm>
          <a:prstGeom prst="rect">
            <a:avLst/>
          </a:prstGeom>
          <a:noFill/>
          <a:ln>
            <a:noFill/>
          </a:ln>
        </p:spPr>
        <p:txBody>
          <a:bodyPr lIns="0" tIns="0" rIns="0" bIns="0" anchor="ctr">
            <a:noAutofit/>
          </a:bodyPr>
          <a:lstStyle/>
          <a:p>
            <a:pPr algn="ctr">
              <a:lnSpc>
                <a:spcPct val="100000"/>
              </a:lnSpc>
              <a:tabLst>
                <a:tab pos="0" algn="l"/>
              </a:tabLst>
            </a:pPr>
            <a:r>
              <a:rPr lang="en" sz="4000" b="1" strike="noStrike" spc="-1">
                <a:solidFill>
                  <a:srgbClr val="009900"/>
                </a:solidFill>
                <a:latin typeface="Arial"/>
                <a:ea typeface="Arial"/>
              </a:rPr>
              <a:t>Dataset (s)</a:t>
            </a:r>
            <a:endParaRPr lang="en-IN" sz="4000" b="0" strike="noStrike" spc="-1">
              <a:solidFill>
                <a:srgbClr val="000000"/>
              </a:solidFill>
              <a:latin typeface="Arial"/>
            </a:endParaRPr>
          </a:p>
        </p:txBody>
      </p:sp>
      <p:sp>
        <p:nvSpPr>
          <p:cNvPr id="51" name="TextShape 2"/>
          <p:cNvSpPr txBox="1"/>
          <p:nvPr/>
        </p:nvSpPr>
        <p:spPr>
          <a:xfrm>
            <a:off x="338760" y="1728000"/>
            <a:ext cx="8229240" cy="2982960"/>
          </a:xfrm>
          <a:prstGeom prst="rect">
            <a:avLst/>
          </a:prstGeom>
          <a:noFill/>
          <a:ln>
            <a:noFill/>
          </a:ln>
        </p:spPr>
        <p:txBody>
          <a:bodyPr lIns="0" tIns="0" rIns="0" bIns="0">
            <a:normAutofit lnSpcReduction="10000"/>
          </a:bodyPr>
          <a:lstStyle/>
          <a:p>
            <a:pPr marL="432000" indent="-324000">
              <a:spcBef>
                <a:spcPts val="1417"/>
              </a:spcBef>
              <a:buClr>
                <a:srgbClr val="000000"/>
              </a:buClr>
              <a:buSzPct val="45000"/>
              <a:buFont typeface="Wingdings" charset="2"/>
              <a:buChar char=""/>
            </a:pPr>
            <a:r>
              <a:rPr lang="en-IN" sz="1400" b="0" strike="noStrike" spc="-1" dirty="0">
                <a:solidFill>
                  <a:srgbClr val="000000"/>
                </a:solidFill>
                <a:latin typeface="Arial"/>
              </a:rPr>
              <a:t>English Datasets :</a:t>
            </a:r>
          </a:p>
          <a:p>
            <a:pPr marL="432000" indent="-324000">
              <a:spcBef>
                <a:spcPts val="1417"/>
              </a:spcBef>
              <a:buClr>
                <a:srgbClr val="000000"/>
              </a:buClr>
              <a:buSzPct val="45000"/>
              <a:buFont typeface="Wingdings" charset="2"/>
              <a:buChar char=""/>
            </a:pPr>
            <a:r>
              <a:rPr lang="en-IN" sz="1400" b="0" i="0" dirty="0">
                <a:solidFill>
                  <a:srgbClr val="373737"/>
                </a:solidFill>
                <a:effectLst/>
                <a:latin typeface="Myriad Pro"/>
              </a:rPr>
              <a:t> </a:t>
            </a:r>
            <a:r>
              <a:rPr lang="en-IN" sz="1400" b="0" i="0" u="none" strike="noStrike" dirty="0">
                <a:solidFill>
                  <a:srgbClr val="0F79D0"/>
                </a:solidFill>
                <a:effectLst/>
                <a:latin typeface="Myriad Pro"/>
                <a:hlinkClick r:id="rId2"/>
              </a:rPr>
              <a:t>https://github.com/bvidgen/Dynamically-Generated-Hate-Speech-Dataset</a:t>
            </a:r>
            <a:endParaRPr lang="en-IN" sz="1400" i="0" u="none" spc="-1" dirty="0">
              <a:solidFill>
                <a:srgbClr val="000000"/>
              </a:solidFill>
              <a:effectLst/>
              <a:latin typeface="Arial"/>
            </a:endParaRPr>
          </a:p>
          <a:p>
            <a:pPr marL="432000" indent="-324000">
              <a:spcBef>
                <a:spcPts val="1417"/>
              </a:spcBef>
              <a:buClr>
                <a:srgbClr val="000000"/>
              </a:buClr>
              <a:buSzPct val="45000"/>
              <a:buFont typeface="Wingdings" charset="2"/>
              <a:buChar char=""/>
            </a:pPr>
            <a:r>
              <a:rPr lang="en-IN" sz="1400" b="0" i="0" u="none" strike="noStrike" dirty="0">
                <a:solidFill>
                  <a:srgbClr val="0F79D0"/>
                </a:solidFill>
                <a:effectLst/>
                <a:latin typeface="Myriad Pro"/>
                <a:hlinkClick r:id="rId3"/>
              </a:rPr>
              <a:t>https://huggingface.co/datasets/ucberkeley-dlab/measuring-hate-speech</a:t>
            </a:r>
            <a:endParaRPr lang="en-IN" sz="1400" b="0" strike="noStrike" spc="-1" dirty="0">
              <a:solidFill>
                <a:srgbClr val="000000"/>
              </a:solidFill>
              <a:latin typeface="Arial"/>
            </a:endParaRPr>
          </a:p>
          <a:p>
            <a:pPr marL="432000" indent="-324000">
              <a:spcBef>
                <a:spcPts val="1417"/>
              </a:spcBef>
              <a:buClr>
                <a:srgbClr val="000000"/>
              </a:buClr>
              <a:buSzPct val="45000"/>
              <a:buFont typeface="Wingdings" charset="2"/>
              <a:buChar char=""/>
            </a:pPr>
            <a:r>
              <a:rPr lang="en-IN" sz="1400" b="0" strike="noStrike" spc="-1" dirty="0">
                <a:solidFill>
                  <a:srgbClr val="000000"/>
                </a:solidFill>
                <a:latin typeface="Arial"/>
              </a:rPr>
              <a:t>In </a:t>
            </a:r>
            <a:r>
              <a:rPr lang="en-IN" sz="1400" b="0" strike="noStrike" spc="-1" dirty="0" err="1">
                <a:solidFill>
                  <a:srgbClr val="000000"/>
                </a:solidFill>
                <a:latin typeface="Arial"/>
              </a:rPr>
              <a:t>datset</a:t>
            </a:r>
            <a:r>
              <a:rPr lang="en-IN" sz="1400" b="0" strike="noStrike" spc="-1" dirty="0">
                <a:solidFill>
                  <a:srgbClr val="000000"/>
                </a:solidFill>
                <a:latin typeface="Arial"/>
              </a:rPr>
              <a:t> 2 , it includes 8 target groups(</a:t>
            </a:r>
            <a:r>
              <a:rPr lang="en-US" sz="1400" b="0" i="0" dirty="0">
                <a:solidFill>
                  <a:srgbClr val="373737"/>
                </a:solidFill>
                <a:effectLst/>
                <a:latin typeface="Myriad Pro"/>
              </a:rPr>
              <a:t>race/ethnicity, religion, national origin/citizenship, gender, sexual orientation, age, disability, political ideology</a:t>
            </a:r>
            <a:r>
              <a:rPr lang="en-IN" sz="1400" b="0" strike="noStrike" spc="-1" dirty="0">
                <a:solidFill>
                  <a:srgbClr val="000000"/>
                </a:solidFill>
                <a:latin typeface="Arial"/>
              </a:rPr>
              <a:t>) and 42 subgroups but we only took groups</a:t>
            </a:r>
          </a:p>
          <a:p>
            <a:pPr marL="432000" indent="-324000">
              <a:spcBef>
                <a:spcPts val="1417"/>
              </a:spcBef>
              <a:buClr>
                <a:srgbClr val="000000"/>
              </a:buClr>
              <a:buSzPct val="45000"/>
              <a:buFont typeface="Wingdings" charset="2"/>
              <a:buChar char=""/>
            </a:pPr>
            <a:r>
              <a:rPr lang="en-IN" sz="1400" spc="-1" dirty="0">
                <a:solidFill>
                  <a:srgbClr val="000000"/>
                </a:solidFill>
                <a:latin typeface="Arial"/>
              </a:rPr>
              <a:t>Pre Processing of data: For pre processing we convert the data into lower case and removing the unnecessary words and stop words and extra space </a:t>
            </a:r>
          </a:p>
          <a:p>
            <a:pPr marL="432000" indent="-324000">
              <a:spcBef>
                <a:spcPts val="1417"/>
              </a:spcBef>
              <a:buClr>
                <a:srgbClr val="000000"/>
              </a:buClr>
              <a:buSzPct val="45000"/>
              <a:buFont typeface="Wingdings" charset="2"/>
              <a:buChar char=""/>
            </a:pPr>
            <a:r>
              <a:rPr lang="en-IN" sz="1400" b="0" strike="noStrike" spc="-1" dirty="0">
                <a:solidFill>
                  <a:srgbClr val="000000"/>
                </a:solidFill>
                <a:latin typeface="Arial"/>
              </a:rPr>
              <a:t>After Pre processing the data we </a:t>
            </a:r>
            <a:r>
              <a:rPr lang="en-IN" sz="1400" spc="-1" dirty="0">
                <a:solidFill>
                  <a:srgbClr val="000000"/>
                </a:solidFill>
                <a:latin typeface="Arial"/>
              </a:rPr>
              <a:t>tokenize the sentence and we will do padding</a:t>
            </a:r>
          </a:p>
          <a:p>
            <a:pPr marL="432000" indent="-324000">
              <a:spcBef>
                <a:spcPts val="1417"/>
              </a:spcBef>
              <a:buClr>
                <a:srgbClr val="000000"/>
              </a:buClr>
              <a:buSzPct val="45000"/>
              <a:buFont typeface="Wingdings" charset="2"/>
              <a:buChar char=""/>
            </a:pPr>
            <a:r>
              <a:rPr lang="en-IN" sz="1400" b="0" strike="noStrike" spc="-1" dirty="0">
                <a:solidFill>
                  <a:srgbClr val="000000"/>
                </a:solidFill>
                <a:latin typeface="Arial"/>
              </a:rPr>
              <a:t>After padding we convert word to vector using word2vec model in genism library </a:t>
            </a:r>
          </a:p>
          <a:p>
            <a:pPr marL="432000" indent="-324000">
              <a:spcBef>
                <a:spcPts val="1417"/>
              </a:spcBef>
              <a:buClr>
                <a:srgbClr val="000000"/>
              </a:buClr>
              <a:buSzPct val="45000"/>
              <a:buFont typeface="Wingdings" charset="2"/>
              <a:buChar char=""/>
            </a:pPr>
            <a:endParaRPr lang="en-IN" sz="1400" b="0" strike="noStrike" spc="-1" dirty="0">
              <a:solidFill>
                <a:srgbClr val="000000"/>
              </a:solidFill>
              <a:latin typeface="Arial"/>
            </a:endParaRPr>
          </a:p>
          <a:p>
            <a:pPr marL="432000" indent="-324000">
              <a:spcBef>
                <a:spcPts val="1417"/>
              </a:spcBef>
              <a:buClr>
                <a:srgbClr val="000000"/>
              </a:buClr>
              <a:buSzPct val="45000"/>
              <a:buFont typeface="Wingdings" charset="2"/>
              <a:buChar char=""/>
            </a:pPr>
            <a:endParaRPr lang="en-IN" sz="1400" b="0" strike="noStrike" spc="-1" dirty="0">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Shape 1"/>
          <p:cNvSpPr txBox="1"/>
          <p:nvPr/>
        </p:nvSpPr>
        <p:spPr>
          <a:xfrm>
            <a:off x="651960" y="175500"/>
            <a:ext cx="7772040" cy="377393"/>
          </a:xfrm>
          <a:prstGeom prst="rect">
            <a:avLst/>
          </a:prstGeom>
          <a:noFill/>
          <a:ln>
            <a:noFill/>
          </a:ln>
        </p:spPr>
        <p:txBody>
          <a:bodyPr lIns="0" tIns="0" rIns="0" bIns="0" anchor="ctr">
            <a:noAutofit/>
          </a:bodyPr>
          <a:lstStyle/>
          <a:p>
            <a:pPr algn="ctr">
              <a:lnSpc>
                <a:spcPct val="100000"/>
              </a:lnSpc>
              <a:tabLst>
                <a:tab pos="0" algn="l"/>
              </a:tabLst>
            </a:pPr>
            <a:r>
              <a:rPr lang="en" sz="4000" b="1" strike="noStrike" spc="-1" dirty="0">
                <a:solidFill>
                  <a:srgbClr val="009900"/>
                </a:solidFill>
                <a:latin typeface="Arial"/>
                <a:ea typeface="Arial"/>
              </a:rPr>
              <a:t>				</a:t>
            </a:r>
            <a:r>
              <a:rPr lang="en" sz="3200" b="1" spc="-1" dirty="0">
                <a:solidFill>
                  <a:srgbClr val="009900"/>
                </a:solidFill>
                <a:latin typeface="Arial"/>
                <a:ea typeface="Arial"/>
              </a:rPr>
              <a:t>WorkFlow,Architecture,Technique</a:t>
            </a:r>
            <a:endParaRPr lang="en-IN" sz="3200" b="0" strike="noStrike" spc="-1" dirty="0">
              <a:solidFill>
                <a:srgbClr val="000000"/>
              </a:solidFill>
              <a:latin typeface="Arial"/>
            </a:endParaRPr>
          </a:p>
        </p:txBody>
      </p:sp>
      <p:sp>
        <p:nvSpPr>
          <p:cNvPr id="53" name="TextShape 2"/>
          <p:cNvSpPr txBox="1"/>
          <p:nvPr/>
        </p:nvSpPr>
        <p:spPr>
          <a:xfrm>
            <a:off x="504000" y="1098698"/>
            <a:ext cx="8229240" cy="3869302"/>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dirty="0">
                <a:solidFill>
                  <a:srgbClr val="000000"/>
                </a:solidFill>
                <a:latin typeface="Arial"/>
              </a:rPr>
              <a:t>Implemented sequential layers using </a:t>
            </a:r>
            <a:r>
              <a:rPr lang="en-US" sz="1400" b="0" strike="noStrike" spc="-1" dirty="0" err="1">
                <a:solidFill>
                  <a:srgbClr val="000000"/>
                </a:solidFill>
                <a:latin typeface="Arial"/>
              </a:rPr>
              <a:t>keras</a:t>
            </a:r>
            <a:r>
              <a:rPr lang="en-US" sz="1400" b="0" strike="noStrike" spc="-1" dirty="0">
                <a:solidFill>
                  <a:srgbClr val="000000"/>
                </a:solidFill>
                <a:latin typeface="Arial"/>
              </a:rPr>
              <a:t> library and the loss function for classification whether it is hate or not hate is using binary cross entropy and </a:t>
            </a:r>
            <a:r>
              <a:rPr lang="en-US" sz="1400" b="0" strike="noStrike" spc="-1" dirty="0" err="1">
                <a:solidFill>
                  <a:srgbClr val="000000"/>
                </a:solidFill>
                <a:latin typeface="Arial"/>
              </a:rPr>
              <a:t>adams</a:t>
            </a:r>
            <a:r>
              <a:rPr lang="en-US" sz="1400" b="0" strike="noStrike" spc="-1" dirty="0">
                <a:solidFill>
                  <a:srgbClr val="000000"/>
                </a:solidFill>
                <a:latin typeface="Arial"/>
              </a:rPr>
              <a:t> optimizer with learning rate as 0.005</a:t>
            </a:r>
          </a:p>
          <a:p>
            <a:pPr marL="432000" indent="-324000">
              <a:spcBef>
                <a:spcPts val="1417"/>
              </a:spcBef>
              <a:buClr>
                <a:srgbClr val="000000"/>
              </a:buClr>
              <a:buSzPct val="45000"/>
              <a:buFont typeface="Wingdings" charset="2"/>
              <a:buChar char=""/>
            </a:pPr>
            <a:r>
              <a:rPr lang="en-US" sz="1400" spc="-1" dirty="0">
                <a:solidFill>
                  <a:srgbClr val="000000"/>
                </a:solidFill>
                <a:latin typeface="Arial"/>
              </a:rPr>
              <a:t>For multiclass target classification we use loss function as categorical cross entropy and </a:t>
            </a:r>
            <a:r>
              <a:rPr lang="en-US" sz="1400" spc="-1" dirty="0" err="1">
                <a:solidFill>
                  <a:srgbClr val="000000"/>
                </a:solidFill>
                <a:latin typeface="Arial"/>
              </a:rPr>
              <a:t>adams</a:t>
            </a:r>
            <a:r>
              <a:rPr lang="en-US" sz="1400" spc="-1" dirty="0">
                <a:solidFill>
                  <a:srgbClr val="000000"/>
                </a:solidFill>
                <a:latin typeface="Arial"/>
              </a:rPr>
              <a:t> optimizer with learning rate 0.0005</a:t>
            </a:r>
          </a:p>
          <a:p>
            <a:pPr marL="432000" indent="-324000">
              <a:spcBef>
                <a:spcPts val="1417"/>
              </a:spcBef>
              <a:buClr>
                <a:srgbClr val="000000"/>
              </a:buClr>
              <a:buSzPct val="45000"/>
              <a:buFont typeface="Wingdings" charset="2"/>
              <a:buChar char=""/>
            </a:pPr>
            <a:r>
              <a:rPr lang="en-US" sz="1400" spc="-1" dirty="0">
                <a:solidFill>
                  <a:srgbClr val="000000"/>
                </a:solidFill>
                <a:latin typeface="Arial"/>
              </a:rPr>
              <a:t> </a:t>
            </a:r>
            <a:endParaRPr lang="en-IN" sz="1400" b="0" strike="noStrike" spc="-1" dirty="0">
              <a:solidFill>
                <a:srgbClr val="000000"/>
              </a:solidFill>
              <a:latin typeface="Arial"/>
            </a:endParaRPr>
          </a:p>
        </p:txBody>
      </p:sp>
      <p:pic>
        <p:nvPicPr>
          <p:cNvPr id="3" name="Picture 2">
            <a:extLst>
              <a:ext uri="{FF2B5EF4-FFF2-40B4-BE49-F238E27FC236}">
                <a16:creationId xmlns:a16="http://schemas.microsoft.com/office/drawing/2014/main" id="{B4B1C44C-E8F4-D2E1-6289-87601D14EF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679" y="2296633"/>
            <a:ext cx="6744641" cy="26424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Shape 1"/>
          <p:cNvSpPr txBox="1"/>
          <p:nvPr/>
        </p:nvSpPr>
        <p:spPr>
          <a:xfrm>
            <a:off x="651960" y="175500"/>
            <a:ext cx="7772040" cy="490807"/>
          </a:xfrm>
          <a:prstGeom prst="rect">
            <a:avLst/>
          </a:prstGeom>
          <a:noFill/>
          <a:ln>
            <a:noFill/>
          </a:ln>
        </p:spPr>
        <p:txBody>
          <a:bodyPr lIns="0" tIns="0" rIns="0" bIns="0" anchor="ctr">
            <a:noAutofit/>
          </a:bodyPr>
          <a:lstStyle/>
          <a:p>
            <a:pPr algn="ctr">
              <a:lnSpc>
                <a:spcPct val="100000"/>
              </a:lnSpc>
              <a:tabLst>
                <a:tab pos="0" algn="l"/>
              </a:tabLst>
            </a:pPr>
            <a:r>
              <a:rPr lang="en" sz="4000" b="1" strike="noStrike" spc="-1" dirty="0">
                <a:solidFill>
                  <a:srgbClr val="009900"/>
                </a:solidFill>
                <a:latin typeface="Arial"/>
                <a:ea typeface="Arial"/>
              </a:rPr>
              <a:t>				</a:t>
            </a:r>
            <a:r>
              <a:rPr lang="en" sz="3200" b="1" spc="-1" dirty="0">
                <a:solidFill>
                  <a:srgbClr val="009900"/>
                </a:solidFill>
                <a:latin typeface="Arial"/>
                <a:ea typeface="Arial"/>
              </a:rPr>
              <a:t>WorkFlow,Architecture,Technique</a:t>
            </a:r>
            <a:endParaRPr lang="en-IN" sz="3200" b="0" strike="noStrike" spc="-1" dirty="0">
              <a:solidFill>
                <a:srgbClr val="000000"/>
              </a:solidFill>
              <a:latin typeface="Arial"/>
            </a:endParaRPr>
          </a:p>
        </p:txBody>
      </p:sp>
      <p:sp>
        <p:nvSpPr>
          <p:cNvPr id="53" name="TextShape 2"/>
          <p:cNvSpPr txBox="1"/>
          <p:nvPr/>
        </p:nvSpPr>
        <p:spPr>
          <a:xfrm>
            <a:off x="457380" y="1098698"/>
            <a:ext cx="8229240" cy="3869302"/>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US" sz="1400" spc="-1" dirty="0">
                <a:solidFill>
                  <a:srgbClr val="000000"/>
                </a:solidFill>
                <a:latin typeface="Arial"/>
              </a:rPr>
              <a:t>We use bidirectional layer and dense layer and batch normalization for implementing a model</a:t>
            </a:r>
          </a:p>
          <a:p>
            <a:pPr marL="432000" indent="-324000">
              <a:spcBef>
                <a:spcPts val="1417"/>
              </a:spcBef>
              <a:buClr>
                <a:srgbClr val="000000"/>
              </a:buClr>
              <a:buSzPct val="45000"/>
              <a:buFont typeface="Wingdings" charset="2"/>
              <a:buChar char=""/>
            </a:pPr>
            <a:r>
              <a:rPr lang="en-US" sz="1400" spc="-1" dirty="0">
                <a:solidFill>
                  <a:srgbClr val="000000"/>
                </a:solidFill>
                <a:latin typeface="Arial"/>
              </a:rPr>
              <a:t> For hate or not hate last layer is sigmoid where the neuron  classifies hate when probability  is more than 0.5 else not hate where as for last layers also we use sigmoid instead of </a:t>
            </a:r>
            <a:r>
              <a:rPr lang="en-US" sz="1400" spc="-1" dirty="0" err="1">
                <a:solidFill>
                  <a:srgbClr val="000000"/>
                </a:solidFill>
                <a:latin typeface="Arial"/>
              </a:rPr>
              <a:t>softmax</a:t>
            </a:r>
            <a:r>
              <a:rPr lang="en-US" sz="1400" spc="-1" dirty="0">
                <a:solidFill>
                  <a:srgbClr val="000000"/>
                </a:solidFill>
                <a:latin typeface="Arial"/>
              </a:rPr>
              <a:t> because we want to predict more than one target class </a:t>
            </a:r>
            <a:endParaRPr lang="en-IN" sz="1400" b="0" strike="noStrike" spc="-1" dirty="0">
              <a:solidFill>
                <a:srgbClr val="000000"/>
              </a:solidFill>
              <a:latin typeface="Arial"/>
            </a:endParaRPr>
          </a:p>
        </p:txBody>
      </p:sp>
      <p:pic>
        <p:nvPicPr>
          <p:cNvPr id="4" name="Picture 3">
            <a:extLst>
              <a:ext uri="{FF2B5EF4-FFF2-40B4-BE49-F238E27FC236}">
                <a16:creationId xmlns:a16="http://schemas.microsoft.com/office/drawing/2014/main" id="{18A04A2B-C2A3-1B91-F58D-577045784B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8285" y="2225748"/>
            <a:ext cx="6487430" cy="2744085"/>
          </a:xfrm>
          <a:prstGeom prst="rect">
            <a:avLst/>
          </a:prstGeom>
        </p:spPr>
      </p:pic>
    </p:spTree>
    <p:extLst>
      <p:ext uri="{BB962C8B-B14F-4D97-AF65-F5344CB8AC3E}">
        <p14:creationId xmlns:p14="http://schemas.microsoft.com/office/powerpoint/2010/main" val="1924634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Shape 1"/>
          <p:cNvSpPr txBox="1"/>
          <p:nvPr/>
        </p:nvSpPr>
        <p:spPr>
          <a:xfrm>
            <a:off x="792000" y="205563"/>
            <a:ext cx="7772040" cy="630865"/>
          </a:xfrm>
          <a:prstGeom prst="rect">
            <a:avLst/>
          </a:prstGeom>
          <a:noFill/>
          <a:ln>
            <a:noFill/>
          </a:ln>
        </p:spPr>
        <p:txBody>
          <a:bodyPr lIns="0" tIns="0" rIns="0" bIns="0" anchor="ctr">
            <a:noAutofit/>
          </a:bodyPr>
          <a:lstStyle/>
          <a:p>
            <a:pPr algn="ctr">
              <a:lnSpc>
                <a:spcPct val="100000"/>
              </a:lnSpc>
              <a:tabLst>
                <a:tab pos="0" algn="l"/>
              </a:tabLst>
            </a:pPr>
            <a:r>
              <a:rPr lang="en" sz="4000" b="1" spc="-1" dirty="0">
                <a:solidFill>
                  <a:srgbClr val="009900"/>
                </a:solidFill>
                <a:latin typeface="Arial"/>
              </a:rPr>
              <a:t>Results and Analysis</a:t>
            </a:r>
            <a:endParaRPr lang="en-IN" sz="4000" b="0" strike="noStrike" spc="-1" dirty="0">
              <a:solidFill>
                <a:srgbClr val="000000"/>
              </a:solidFill>
              <a:latin typeface="Arial"/>
            </a:endParaRPr>
          </a:p>
        </p:txBody>
      </p:sp>
      <p:sp>
        <p:nvSpPr>
          <p:cNvPr id="55" name="TextShape 2"/>
          <p:cNvSpPr txBox="1"/>
          <p:nvPr/>
        </p:nvSpPr>
        <p:spPr>
          <a:xfrm>
            <a:off x="266760" y="1141228"/>
            <a:ext cx="8229240" cy="3941135"/>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dirty="0">
                <a:solidFill>
                  <a:srgbClr val="000000"/>
                </a:solidFill>
                <a:latin typeface="Arial"/>
              </a:rPr>
              <a:t>Precision :0.590</a:t>
            </a:r>
          </a:p>
          <a:p>
            <a:pPr marL="432000" indent="-324000">
              <a:spcBef>
                <a:spcPts val="1417"/>
              </a:spcBef>
              <a:buClr>
                <a:srgbClr val="000000"/>
              </a:buClr>
              <a:buSzPct val="45000"/>
              <a:buFont typeface="Wingdings" charset="2"/>
              <a:buChar char=""/>
            </a:pPr>
            <a:r>
              <a:rPr lang="en-US" sz="1400" spc="-1" dirty="0">
                <a:solidFill>
                  <a:srgbClr val="000000"/>
                </a:solidFill>
                <a:latin typeface="Arial"/>
              </a:rPr>
              <a:t>Recall:0.673</a:t>
            </a:r>
          </a:p>
          <a:p>
            <a:pPr marL="432000" indent="-324000">
              <a:spcBef>
                <a:spcPts val="1417"/>
              </a:spcBef>
              <a:buClr>
                <a:srgbClr val="000000"/>
              </a:buClr>
              <a:buSzPct val="45000"/>
              <a:buFont typeface="Wingdings" charset="2"/>
              <a:buChar char=""/>
            </a:pPr>
            <a:r>
              <a:rPr lang="en-US" sz="1400" b="0" strike="noStrike" spc="-1" dirty="0">
                <a:solidFill>
                  <a:srgbClr val="000000"/>
                </a:solidFill>
                <a:latin typeface="Arial"/>
              </a:rPr>
              <a:t>Confusion Matrix:</a:t>
            </a:r>
          </a:p>
          <a:p>
            <a:pPr marL="432000" indent="-324000">
              <a:spcBef>
                <a:spcPts val="1417"/>
              </a:spcBef>
              <a:buClr>
                <a:srgbClr val="000000"/>
              </a:buClr>
              <a:buSzPct val="45000"/>
              <a:buFont typeface="Wingdings" charset="2"/>
              <a:buChar char=""/>
            </a:pPr>
            <a:r>
              <a:rPr lang="en-US" sz="1400" spc="-1" dirty="0">
                <a:solidFill>
                  <a:srgbClr val="000000"/>
                </a:solidFill>
                <a:latin typeface="Arial"/>
              </a:rPr>
              <a:t>Here accuracy , precision, recall is very low because for word to vector we are using word2vec</a:t>
            </a:r>
          </a:p>
          <a:p>
            <a:pPr marL="432000" indent="-324000">
              <a:spcBef>
                <a:spcPts val="1417"/>
              </a:spcBef>
              <a:buClr>
                <a:srgbClr val="000000"/>
              </a:buClr>
              <a:buSzPct val="45000"/>
              <a:buFont typeface="Wingdings" charset="2"/>
              <a:buChar char=""/>
            </a:pPr>
            <a:r>
              <a:rPr lang="en-US" sz="1400" spc="-1" dirty="0">
                <a:solidFill>
                  <a:srgbClr val="000000"/>
                </a:solidFill>
                <a:latin typeface="Arial"/>
              </a:rPr>
              <a:t>If we use laser model and </a:t>
            </a:r>
            <a:r>
              <a:rPr lang="en-US" sz="1400" spc="-1" dirty="0" err="1">
                <a:solidFill>
                  <a:srgbClr val="000000"/>
                </a:solidFill>
                <a:latin typeface="Arial"/>
              </a:rPr>
              <a:t>bert</a:t>
            </a:r>
            <a:r>
              <a:rPr lang="en-US" sz="1400" spc="-1" dirty="0">
                <a:solidFill>
                  <a:srgbClr val="000000"/>
                </a:solidFill>
                <a:latin typeface="Arial"/>
              </a:rPr>
              <a:t> the accuracy will increase </a:t>
            </a:r>
          </a:p>
          <a:p>
            <a:pPr marL="432000" indent="-324000">
              <a:spcBef>
                <a:spcPts val="1417"/>
              </a:spcBef>
              <a:buClr>
                <a:srgbClr val="000000"/>
              </a:buClr>
              <a:buSzPct val="45000"/>
              <a:buFont typeface="Wingdings" charset="2"/>
              <a:buChar char=""/>
            </a:pPr>
            <a:r>
              <a:rPr lang="en-US" sz="1400" spc="-1" dirty="0">
                <a:solidFill>
                  <a:srgbClr val="000000"/>
                </a:solidFill>
                <a:latin typeface="Arial"/>
              </a:rPr>
              <a:t>Most if the sentences it is giving as hate </a:t>
            </a:r>
            <a:endParaRPr lang="en-US" sz="1400" b="0" strike="noStrike" spc="-1" dirty="0">
              <a:solidFill>
                <a:srgbClr val="000000"/>
              </a:solidFill>
              <a:latin typeface="Arial"/>
            </a:endParaRPr>
          </a:p>
        </p:txBody>
      </p:sp>
      <p:sp>
        <p:nvSpPr>
          <p:cNvPr id="2" name="Rectangle 1">
            <a:extLst>
              <a:ext uri="{FF2B5EF4-FFF2-40B4-BE49-F238E27FC236}">
                <a16:creationId xmlns:a16="http://schemas.microsoft.com/office/drawing/2014/main" id="{E18EB87E-E120-0726-0F0D-0782001AB256}"/>
              </a:ext>
            </a:extLst>
          </p:cNvPr>
          <p:cNvSpPr>
            <a:spLocks noChangeArrowheads="1"/>
          </p:cNvSpPr>
          <p:nvPr/>
        </p:nvSpPr>
        <p:spPr bwMode="auto">
          <a:xfrm>
            <a:off x="0" y="182433"/>
            <a:ext cx="20840" cy="923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 name="Table 3">
            <a:extLst>
              <a:ext uri="{FF2B5EF4-FFF2-40B4-BE49-F238E27FC236}">
                <a16:creationId xmlns:a16="http://schemas.microsoft.com/office/drawing/2014/main" id="{5DBC31C3-AEA2-C944-7C42-63189BA6852A}"/>
              </a:ext>
            </a:extLst>
          </p:cNvPr>
          <p:cNvGraphicFramePr>
            <a:graphicFrameLocks noGrp="1"/>
          </p:cNvGraphicFramePr>
          <p:nvPr>
            <p:extLst>
              <p:ext uri="{D42A27DB-BD31-4B8C-83A1-F6EECF244321}">
                <p14:modId xmlns:p14="http://schemas.microsoft.com/office/powerpoint/2010/main" val="271980028"/>
              </p:ext>
            </p:extLst>
          </p:nvPr>
        </p:nvGraphicFramePr>
        <p:xfrm>
          <a:off x="5131980" y="2721935"/>
          <a:ext cx="2856612" cy="1920240"/>
        </p:xfrm>
        <a:graphic>
          <a:graphicData uri="http://schemas.openxmlformats.org/drawingml/2006/table">
            <a:tbl>
              <a:tblPr firstRow="1" bandRow="1">
                <a:tableStyleId>{5C22544A-7EE6-4342-B048-85BDC9FD1C3A}</a:tableStyleId>
              </a:tblPr>
              <a:tblGrid>
                <a:gridCol w="952204">
                  <a:extLst>
                    <a:ext uri="{9D8B030D-6E8A-4147-A177-3AD203B41FA5}">
                      <a16:colId xmlns:a16="http://schemas.microsoft.com/office/drawing/2014/main" val="363017287"/>
                    </a:ext>
                  </a:extLst>
                </a:gridCol>
                <a:gridCol w="952204">
                  <a:extLst>
                    <a:ext uri="{9D8B030D-6E8A-4147-A177-3AD203B41FA5}">
                      <a16:colId xmlns:a16="http://schemas.microsoft.com/office/drawing/2014/main" val="2942527842"/>
                    </a:ext>
                  </a:extLst>
                </a:gridCol>
                <a:gridCol w="952204">
                  <a:extLst>
                    <a:ext uri="{9D8B030D-6E8A-4147-A177-3AD203B41FA5}">
                      <a16:colId xmlns:a16="http://schemas.microsoft.com/office/drawing/2014/main" val="3162034060"/>
                    </a:ext>
                  </a:extLst>
                </a:gridCol>
              </a:tblGrid>
              <a:tr h="639882">
                <a:tc>
                  <a:txBody>
                    <a:bodyPr/>
                    <a:lstStyle/>
                    <a:p>
                      <a:endParaRPr lang="en-IN" dirty="0"/>
                    </a:p>
                  </a:txBody>
                  <a:tcPr/>
                </a:tc>
                <a:tc>
                  <a:txBody>
                    <a:bodyPr/>
                    <a:lstStyle/>
                    <a:p>
                      <a:r>
                        <a:rPr lang="en-US" dirty="0"/>
                        <a:t>Actual Hate </a:t>
                      </a:r>
                      <a:endParaRPr lang="en-IN" dirty="0"/>
                    </a:p>
                  </a:txBody>
                  <a:tcPr/>
                </a:tc>
                <a:tc>
                  <a:txBody>
                    <a:bodyPr/>
                    <a:lstStyle/>
                    <a:p>
                      <a:r>
                        <a:rPr lang="en-US" dirty="0"/>
                        <a:t>Actual</a:t>
                      </a:r>
                    </a:p>
                    <a:p>
                      <a:r>
                        <a:rPr lang="en-US" dirty="0"/>
                        <a:t>N-Hate</a:t>
                      </a:r>
                      <a:endParaRPr lang="en-IN" dirty="0"/>
                    </a:p>
                  </a:txBody>
                  <a:tcPr/>
                </a:tc>
                <a:extLst>
                  <a:ext uri="{0D108BD9-81ED-4DB2-BD59-A6C34878D82A}">
                    <a16:rowId xmlns:a16="http://schemas.microsoft.com/office/drawing/2014/main" val="1897300765"/>
                  </a:ext>
                </a:extLst>
              </a:tr>
              <a:tr h="639882">
                <a:tc>
                  <a:txBody>
                    <a:bodyPr/>
                    <a:lstStyle/>
                    <a:p>
                      <a:r>
                        <a:rPr lang="en-US" dirty="0"/>
                        <a:t>Pred</a:t>
                      </a:r>
                    </a:p>
                    <a:p>
                      <a:r>
                        <a:rPr lang="en-US" dirty="0"/>
                        <a:t>Hate</a:t>
                      </a:r>
                      <a:endParaRPr lang="en-IN" dirty="0"/>
                    </a:p>
                  </a:txBody>
                  <a:tcPr/>
                </a:tc>
                <a:tc>
                  <a:txBody>
                    <a:bodyPr/>
                    <a:lstStyle/>
                    <a:p>
                      <a:r>
                        <a:rPr lang="en-US" dirty="0"/>
                        <a:t>2565</a:t>
                      </a:r>
                      <a:endParaRPr lang="en-IN" dirty="0"/>
                    </a:p>
                  </a:txBody>
                  <a:tcPr/>
                </a:tc>
                <a:tc>
                  <a:txBody>
                    <a:bodyPr/>
                    <a:lstStyle/>
                    <a:p>
                      <a:r>
                        <a:rPr lang="en-US" dirty="0"/>
                        <a:t>1261</a:t>
                      </a:r>
                      <a:endParaRPr lang="en-IN" dirty="0"/>
                    </a:p>
                  </a:txBody>
                  <a:tcPr/>
                </a:tc>
                <a:extLst>
                  <a:ext uri="{0D108BD9-81ED-4DB2-BD59-A6C34878D82A}">
                    <a16:rowId xmlns:a16="http://schemas.microsoft.com/office/drawing/2014/main" val="2110215298"/>
                  </a:ext>
                </a:extLst>
              </a:tr>
              <a:tr h="639882">
                <a:tc>
                  <a:txBody>
                    <a:bodyPr/>
                    <a:lstStyle/>
                    <a:p>
                      <a:r>
                        <a:rPr lang="en-US" dirty="0"/>
                        <a:t>Pred</a:t>
                      </a:r>
                    </a:p>
                    <a:p>
                      <a:r>
                        <a:rPr lang="en-US" dirty="0"/>
                        <a:t>N-hate</a:t>
                      </a:r>
                      <a:endParaRPr lang="en-IN" dirty="0"/>
                    </a:p>
                  </a:txBody>
                  <a:tcPr/>
                </a:tc>
                <a:tc>
                  <a:txBody>
                    <a:bodyPr/>
                    <a:lstStyle/>
                    <a:p>
                      <a:r>
                        <a:rPr lang="en-US" dirty="0"/>
                        <a:t>1805</a:t>
                      </a:r>
                      <a:endParaRPr lang="en-IN" dirty="0"/>
                    </a:p>
                  </a:txBody>
                  <a:tcPr/>
                </a:tc>
                <a:tc>
                  <a:txBody>
                    <a:bodyPr/>
                    <a:lstStyle/>
                    <a:p>
                      <a:r>
                        <a:rPr lang="en-US" dirty="0"/>
                        <a:t>2598</a:t>
                      </a:r>
                      <a:endParaRPr lang="en-IN" dirty="0"/>
                    </a:p>
                  </a:txBody>
                  <a:tcPr/>
                </a:tc>
                <a:extLst>
                  <a:ext uri="{0D108BD9-81ED-4DB2-BD59-A6C34878D82A}">
                    <a16:rowId xmlns:a16="http://schemas.microsoft.com/office/drawing/2014/main" val="145962549"/>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Shape 1"/>
          <p:cNvSpPr txBox="1"/>
          <p:nvPr/>
        </p:nvSpPr>
        <p:spPr>
          <a:xfrm>
            <a:off x="792000" y="288000"/>
            <a:ext cx="7772040" cy="668930"/>
          </a:xfrm>
          <a:prstGeom prst="rect">
            <a:avLst/>
          </a:prstGeom>
          <a:noFill/>
          <a:ln>
            <a:noFill/>
          </a:ln>
        </p:spPr>
        <p:txBody>
          <a:bodyPr lIns="0" tIns="0" rIns="0" bIns="0" anchor="ctr">
            <a:noAutofit/>
          </a:bodyPr>
          <a:lstStyle/>
          <a:p>
            <a:pPr algn="ctr">
              <a:lnSpc>
                <a:spcPct val="100000"/>
              </a:lnSpc>
              <a:tabLst>
                <a:tab pos="0" algn="l"/>
              </a:tabLst>
            </a:pPr>
            <a:r>
              <a:rPr lang="en" sz="4000" b="1" strike="noStrike" spc="-1" dirty="0">
                <a:solidFill>
                  <a:srgbClr val="009900"/>
                </a:solidFill>
                <a:latin typeface="Arial"/>
                <a:ea typeface="Arial"/>
              </a:rPr>
              <a:t>Demo</a:t>
            </a:r>
            <a:endParaRPr lang="en-IN" sz="4000" b="0" strike="noStrike" spc="-1" dirty="0">
              <a:solidFill>
                <a:srgbClr val="000000"/>
              </a:solidFill>
              <a:latin typeface="Arial"/>
            </a:endParaRPr>
          </a:p>
        </p:txBody>
      </p:sp>
      <p:sp>
        <p:nvSpPr>
          <p:cNvPr id="51" name="TextShape 2"/>
          <p:cNvSpPr txBox="1"/>
          <p:nvPr/>
        </p:nvSpPr>
        <p:spPr>
          <a:xfrm>
            <a:off x="338760" y="1105786"/>
            <a:ext cx="8229240" cy="3605174"/>
          </a:xfrm>
          <a:prstGeom prst="rect">
            <a:avLst/>
          </a:prstGeom>
          <a:noFill/>
          <a:ln>
            <a:noFill/>
          </a:ln>
        </p:spPr>
        <p:txBody>
          <a:bodyPr lIns="0" tIns="0" rIns="0" bIns="0">
            <a:normAutofit/>
          </a:bodyPr>
          <a:lstStyle/>
          <a:p>
            <a:pPr marL="393750" indent="-285750">
              <a:spcBef>
                <a:spcPts val="1417"/>
              </a:spcBef>
              <a:buClr>
                <a:srgbClr val="000000"/>
              </a:buClr>
              <a:buSzPct val="45000"/>
              <a:buFont typeface="Arial" panose="020B0604020202020204" pitchFamily="34" charset="0"/>
              <a:buChar char="•"/>
            </a:pPr>
            <a:r>
              <a:rPr lang="en-US" sz="1400" spc="-1" dirty="0">
                <a:solidFill>
                  <a:srgbClr val="000000"/>
                </a:solidFill>
                <a:latin typeface="Arial"/>
              </a:rPr>
              <a:t>For we write a function </a:t>
            </a:r>
            <a:r>
              <a:rPr lang="en-US" sz="1400" spc="-1" dirty="0" err="1">
                <a:solidFill>
                  <a:srgbClr val="000000"/>
                </a:solidFill>
                <a:latin typeface="Arial"/>
              </a:rPr>
              <a:t>sentovec</a:t>
            </a:r>
            <a:r>
              <a:rPr lang="en-US" sz="1400" spc="-1" dirty="0">
                <a:solidFill>
                  <a:srgbClr val="000000"/>
                </a:solidFill>
                <a:latin typeface="Arial"/>
              </a:rPr>
              <a:t> which will convert input sentence into vector </a:t>
            </a:r>
          </a:p>
          <a:p>
            <a:pPr marL="393750" indent="-285750">
              <a:spcBef>
                <a:spcPts val="1417"/>
              </a:spcBef>
              <a:buClr>
                <a:srgbClr val="000000"/>
              </a:buClr>
              <a:buSzPct val="45000"/>
              <a:buFont typeface="Arial" panose="020B0604020202020204" pitchFamily="34" charset="0"/>
              <a:buChar char="•"/>
            </a:pPr>
            <a:r>
              <a:rPr lang="en-US" sz="1400" spc="-1" dirty="0">
                <a:solidFill>
                  <a:srgbClr val="000000"/>
                </a:solidFill>
                <a:latin typeface="Arial"/>
              </a:rPr>
              <a:t>This function first preprocess the sentence and tokenize the sentence and done padding and convert into word2vector </a:t>
            </a:r>
          </a:p>
          <a:p>
            <a:pPr marL="393750" indent="-285750">
              <a:spcBef>
                <a:spcPts val="1417"/>
              </a:spcBef>
              <a:buClr>
                <a:srgbClr val="000000"/>
              </a:buClr>
              <a:buSzPct val="45000"/>
              <a:buFont typeface="Arial" panose="020B0604020202020204" pitchFamily="34" charset="0"/>
              <a:buChar char="•"/>
            </a:pPr>
            <a:r>
              <a:rPr lang="en-US" sz="1400" spc="-1" dirty="0">
                <a:solidFill>
                  <a:srgbClr val="000000"/>
                </a:solidFill>
                <a:latin typeface="Arial"/>
              </a:rPr>
              <a:t>These list is ready for predicting , we load a already saved model and using predict function we predict that</a:t>
            </a:r>
          </a:p>
          <a:p>
            <a:pPr marL="393750" indent="-285750">
              <a:spcBef>
                <a:spcPts val="1417"/>
              </a:spcBef>
              <a:buClr>
                <a:srgbClr val="000000"/>
              </a:buClr>
              <a:buSzPct val="45000"/>
              <a:buFont typeface="Arial" panose="020B0604020202020204" pitchFamily="34" charset="0"/>
              <a:buChar char="•"/>
            </a:pPr>
            <a:r>
              <a:rPr lang="en-US" sz="1400" spc="-1" dirty="0">
                <a:solidFill>
                  <a:srgbClr val="000000"/>
                </a:solidFill>
                <a:latin typeface="Arial"/>
              </a:rPr>
              <a:t>Output Interpretation:</a:t>
            </a:r>
          </a:p>
          <a:p>
            <a:pPr marL="393750" indent="-285750">
              <a:spcBef>
                <a:spcPts val="1417"/>
              </a:spcBef>
              <a:buClr>
                <a:srgbClr val="000000"/>
              </a:buClr>
              <a:buSzPct val="45000"/>
              <a:buFont typeface="Arial" panose="020B0604020202020204" pitchFamily="34" charset="0"/>
              <a:buChar char="•"/>
            </a:pPr>
            <a:r>
              <a:rPr lang="en-US" sz="1400" spc="-1" dirty="0">
                <a:solidFill>
                  <a:srgbClr val="000000"/>
                </a:solidFill>
                <a:latin typeface="Arial"/>
              </a:rPr>
              <a:t>If output is less than 0.5 it is not hate else it is hate and similarly for multi label class if the neuron corresponding to class less than 0.5 then the given sentence wont target that class else it will target that class </a:t>
            </a:r>
            <a:endParaRPr lang="en-IN" sz="1400" b="0" strike="noStrike" spc="-1" dirty="0">
              <a:solidFill>
                <a:srgbClr val="000000"/>
              </a:solidFill>
              <a:latin typeface="Arial"/>
            </a:endParaRPr>
          </a:p>
        </p:txBody>
      </p:sp>
    </p:spTree>
    <p:extLst>
      <p:ext uri="{BB962C8B-B14F-4D97-AF65-F5344CB8AC3E}">
        <p14:creationId xmlns:p14="http://schemas.microsoft.com/office/powerpoint/2010/main" val="3046413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TotalTime>
  <Words>639</Words>
  <Application>Microsoft Office PowerPoint</Application>
  <PresentationFormat>On-screen Show (16:9)</PresentationFormat>
  <Paragraphs>66</Paragraphs>
  <Slides>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Myriad Pro</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bhavana</cp:lastModifiedBy>
  <cp:revision>4</cp:revision>
  <dcterms:modified xsi:type="dcterms:W3CDTF">2022-11-26T18:48:33Z</dcterms:modified>
  <dc:language>en-IN</dc:language>
</cp:coreProperties>
</file>