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88" r:id="rId4"/>
    <p:sldId id="291" r:id="rId5"/>
    <p:sldId id="324" r:id="rId6"/>
    <p:sldId id="325" r:id="rId7"/>
    <p:sldId id="266" r:id="rId8"/>
    <p:sldId id="268" r:id="rId9"/>
    <p:sldId id="270" r:id="rId10"/>
    <p:sldId id="271" r:id="rId11"/>
    <p:sldId id="320" r:id="rId12"/>
    <p:sldId id="321" r:id="rId13"/>
    <p:sldId id="322" r:id="rId14"/>
    <p:sldId id="283" r:id="rId15"/>
    <p:sldId id="284" r:id="rId16"/>
    <p:sldId id="286" r:id="rId17"/>
    <p:sldId id="285" r:id="rId18"/>
    <p:sldId id="287" r:id="rId19"/>
    <p:sldId id="319" r:id="rId20"/>
    <p:sldId id="305" r:id="rId21"/>
    <p:sldId id="326" r:id="rId22"/>
    <p:sldId id="306" r:id="rId23"/>
    <p:sldId id="32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0829CD-FC66-4ED2-BDC0-6F7F1D75C799}">
          <p14:sldIdLst>
            <p14:sldId id="256"/>
            <p14:sldId id="259"/>
            <p14:sldId id="288"/>
            <p14:sldId id="291"/>
            <p14:sldId id="324"/>
            <p14:sldId id="325"/>
            <p14:sldId id="266"/>
            <p14:sldId id="268"/>
            <p14:sldId id="270"/>
            <p14:sldId id="271"/>
            <p14:sldId id="320"/>
            <p14:sldId id="321"/>
            <p14:sldId id="322"/>
            <p14:sldId id="283"/>
            <p14:sldId id="284"/>
            <p14:sldId id="286"/>
            <p14:sldId id="285"/>
            <p14:sldId id="287"/>
            <p14:sldId id="319"/>
            <p14:sldId id="305"/>
            <p14:sldId id="326"/>
            <p14:sldId id="30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40093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96159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300985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293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20465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101815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2141719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16403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279457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345288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11896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405596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266402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291794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283971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404458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6F81E-41CB-4FC8-AC94-FD611CE5B8DF}" type="datetimeFigureOut">
              <a:rPr lang="en-IN" smtClean="0"/>
              <a:t>28-04-2022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D864D3-9DBF-42CD-ACEC-9415CE601FD9}" type="slidenum">
              <a:rPr lang="en-IN" smtClean="0"/>
              <a:t>‹#›</a:t>
            </a:fld>
            <a:endParaRPr lang="en-IN" dirty="0"/>
          </a:p>
        </p:txBody>
      </p:sp>
    </p:spTree>
    <p:extLst>
      <p:ext uri="{BB962C8B-B14F-4D97-AF65-F5344CB8AC3E}">
        <p14:creationId xmlns:p14="http://schemas.microsoft.com/office/powerpoint/2010/main" val="35075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001744"/>
            </a:gs>
            <a:gs pos="49000">
              <a:schemeClr val="bg1"/>
            </a:gs>
            <a:gs pos="100000">
              <a:srgbClr val="002060"/>
            </a:gs>
            <a:gs pos="100000">
              <a:srgbClr val="002060"/>
            </a:gs>
            <a:gs pos="100000">
              <a:srgbClr val="002060"/>
            </a:gs>
          </a:gsLst>
          <a:lin ang="27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96F81E-41CB-4FC8-AC94-FD611CE5B8DF}" type="datetimeFigureOut">
              <a:rPr lang="en-IN" smtClean="0"/>
              <a:t>28-04-2022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D864D3-9DBF-42CD-ACEC-9415CE601FD9}" type="slidenum">
              <a:rPr lang="en-IN" smtClean="0"/>
              <a:t>‹#›</a:t>
            </a:fld>
            <a:endParaRPr lang="en-IN" dirty="0"/>
          </a:p>
        </p:txBody>
      </p:sp>
    </p:spTree>
    <p:extLst>
      <p:ext uri="{BB962C8B-B14F-4D97-AF65-F5344CB8AC3E}">
        <p14:creationId xmlns:p14="http://schemas.microsoft.com/office/powerpoint/2010/main" val="42456092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expo.dev/" TargetMode="External"/><Relationship Id="rId2" Type="http://schemas.openxmlformats.org/officeDocument/2006/relationships/hyperlink" Target="https://reactnative.dev/doc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84075"/>
            <a:ext cx="12192000" cy="1268083"/>
          </a:xfrm>
        </p:spPr>
        <p:txBody>
          <a:bodyPr/>
          <a:lstStyle/>
          <a:p>
            <a:pPr algn="ctr"/>
            <a:r>
              <a:rPr lang="en-IN" sz="7600" b="1" dirty="0" smtClean="0">
                <a:solidFill>
                  <a:srgbClr val="00B050"/>
                </a:solidFill>
                <a:latin typeface="Lato Medium"/>
                <a:ea typeface="Lato Black" panose="020F0502020204030203" pitchFamily="34" charset="0"/>
                <a:cs typeface="Lato Black" panose="020F0502020204030203" pitchFamily="34" charset="0"/>
              </a:rPr>
              <a:t>HealthCare System</a:t>
            </a:r>
            <a:endParaRPr lang="en-IN" sz="7600" b="1" dirty="0">
              <a:solidFill>
                <a:srgbClr val="00B050"/>
              </a:solidFill>
              <a:latin typeface="Lato Medium"/>
              <a:ea typeface="Lato Black" panose="020F0502020204030203" pitchFamily="34" charset="0"/>
              <a:cs typeface="Lato Black" panose="020F0502020204030203" pitchFamily="34" charset="0"/>
            </a:endParaRPr>
          </a:p>
        </p:txBody>
      </p:sp>
      <p:sp>
        <p:nvSpPr>
          <p:cNvPr id="3" name="Rectangle 2"/>
          <p:cNvSpPr/>
          <p:nvPr/>
        </p:nvSpPr>
        <p:spPr>
          <a:xfrm>
            <a:off x="0" y="3404669"/>
            <a:ext cx="12192000" cy="2169825"/>
          </a:xfrm>
          <a:prstGeom prst="rect">
            <a:avLst/>
          </a:prstGeom>
        </p:spPr>
        <p:txBody>
          <a:bodyPr wrap="square">
            <a:spAutoFit/>
          </a:bodyPr>
          <a:lstStyle/>
          <a:p>
            <a:pPr algn="ctr">
              <a:lnSpc>
                <a:spcPct val="250000"/>
              </a:lnSpc>
            </a:pPr>
            <a:r>
              <a:rPr lang="en-IN" dirty="0" smtClean="0">
                <a:latin typeface="Lato Medium" panose="020F0502020204030203" pitchFamily="34" charset="0"/>
                <a:ea typeface="Lato Medium" panose="020F0502020204030203" pitchFamily="34" charset="0"/>
                <a:cs typeface="Lato Medium" panose="020F0502020204030203" pitchFamily="34" charset="0"/>
              </a:rPr>
              <a:t>Project Guide:- Jalpa Khamar</a:t>
            </a:r>
          </a:p>
          <a:p>
            <a:pPr algn="ctr">
              <a:lnSpc>
                <a:spcPct val="250000"/>
              </a:lnSpc>
            </a:pPr>
            <a:r>
              <a:rPr lang="en-IN" dirty="0" smtClean="0">
                <a:latin typeface="Lato Medium" panose="020F0502020204030203" pitchFamily="34" charset="0"/>
                <a:ea typeface="Lato Medium" panose="020F0502020204030203" pitchFamily="34" charset="0"/>
                <a:cs typeface="Lato Medium" panose="020F0502020204030203" pitchFamily="34" charset="0"/>
              </a:rPr>
              <a:t>Member 1:- Divy </a:t>
            </a:r>
            <a:r>
              <a:rPr lang="en-IN" dirty="0">
                <a:latin typeface="Lato Medium" panose="020F0502020204030203" pitchFamily="34" charset="0"/>
                <a:ea typeface="Lato Medium" panose="020F0502020204030203" pitchFamily="34" charset="0"/>
                <a:cs typeface="Lato Medium" panose="020F0502020204030203" pitchFamily="34" charset="0"/>
              </a:rPr>
              <a:t>Patel [Enrollment No: </a:t>
            </a:r>
            <a:r>
              <a:rPr lang="en-IN" dirty="0" smtClean="0">
                <a:latin typeface="Lato Medium" panose="020F0502020204030203" pitchFamily="34" charset="0"/>
                <a:ea typeface="Lato Medium" panose="020F0502020204030203" pitchFamily="34" charset="0"/>
                <a:cs typeface="Lato Medium" panose="020F0502020204030203" pitchFamily="34" charset="0"/>
              </a:rPr>
              <a:t>220SBECE30014]</a:t>
            </a:r>
          </a:p>
          <a:p>
            <a:pPr algn="ctr">
              <a:lnSpc>
                <a:spcPct val="250000"/>
              </a:lnSpc>
            </a:pPr>
            <a:r>
              <a:rPr lang="en-IN" dirty="0" smtClean="0">
                <a:latin typeface="Lato Medium" panose="020F0502020204030203" pitchFamily="34" charset="0"/>
                <a:ea typeface="Lato Medium" panose="020F0502020204030203" pitchFamily="34" charset="0"/>
                <a:cs typeface="Lato Medium" panose="020F0502020204030203" pitchFamily="34" charset="0"/>
              </a:rPr>
              <a:t>Member 2:- Kishan </a:t>
            </a:r>
            <a:r>
              <a:rPr lang="en-IN" dirty="0">
                <a:latin typeface="Lato Medium" panose="020F0502020204030203" pitchFamily="34" charset="0"/>
                <a:ea typeface="Lato Medium" panose="020F0502020204030203" pitchFamily="34" charset="0"/>
                <a:cs typeface="Lato Medium" panose="020F0502020204030203" pitchFamily="34" charset="0"/>
              </a:rPr>
              <a:t>Patel [Enrollment No: </a:t>
            </a:r>
            <a:r>
              <a:rPr lang="en-IN" dirty="0" smtClean="0">
                <a:latin typeface="Lato Medium" panose="020F0502020204030203" pitchFamily="34" charset="0"/>
                <a:ea typeface="Lato Medium" panose="020F0502020204030203" pitchFamily="34" charset="0"/>
                <a:cs typeface="Lato Medium" panose="020F0502020204030203" pitchFamily="34" charset="0"/>
              </a:rPr>
              <a:t>220SBECE30018]</a:t>
            </a:r>
            <a:endParaRPr lang="en-IN" dirty="0">
              <a:latin typeface="Lato Medium" panose="020F0502020204030203" pitchFamily="34" charset="0"/>
              <a:ea typeface="Lato Medium" panose="020F0502020204030203" pitchFamily="34" charset="0"/>
              <a:cs typeface="Lato Medium" panose="020F0502020204030203" pitchFamily="34" charset="0"/>
            </a:endParaRPr>
          </a:p>
        </p:txBody>
      </p:sp>
      <p:sp>
        <p:nvSpPr>
          <p:cNvPr id="4" name="Rectangle 3"/>
          <p:cNvSpPr/>
          <p:nvPr/>
        </p:nvSpPr>
        <p:spPr>
          <a:xfrm>
            <a:off x="0" y="1013322"/>
            <a:ext cx="12192000" cy="664284"/>
          </a:xfrm>
          <a:prstGeom prst="rect">
            <a:avLst/>
          </a:prstGeom>
        </p:spPr>
        <p:txBody>
          <a:bodyPr wrap="square">
            <a:spAutoFit/>
          </a:bodyPr>
          <a:lstStyle/>
          <a:p>
            <a:pPr algn="ctr">
              <a:lnSpc>
                <a:spcPct val="250000"/>
              </a:lnSpc>
            </a:pPr>
            <a:r>
              <a:rPr lang="en-IN" dirty="0" smtClean="0">
                <a:latin typeface="Lato Medium" panose="020F0502020204030203" pitchFamily="34" charset="0"/>
                <a:ea typeface="Lato Medium" panose="020F0502020204030203" pitchFamily="34" charset="0"/>
                <a:cs typeface="Lato Medium" panose="020F0502020204030203" pitchFamily="34" charset="0"/>
              </a:rPr>
              <a:t>Group No:- 85</a:t>
            </a:r>
            <a:endParaRPr lang="en-IN" dirty="0">
              <a:latin typeface="Lato Medium" panose="020F0502020204030203" pitchFamily="34" charset="0"/>
              <a:ea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549093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375" y="703194"/>
            <a:ext cx="3454393" cy="5424435"/>
          </a:xfrm>
          <a:prstGeom prst="rect">
            <a:avLst/>
          </a:prstGeom>
        </p:spPr>
      </p:pic>
      <p:pic>
        <p:nvPicPr>
          <p:cNvPr id="5"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637" y="703194"/>
            <a:ext cx="3121515" cy="5424435"/>
          </a:xfrm>
          <a:prstGeom prst="rect">
            <a:avLst/>
          </a:prstGeom>
        </p:spPr>
      </p:pic>
      <p:pic>
        <p:nvPicPr>
          <p:cNvPr id="6"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6022" y="703194"/>
            <a:ext cx="3121515" cy="5424433"/>
          </a:xfrm>
          <a:prstGeom prst="rect">
            <a:avLst/>
          </a:prstGeom>
        </p:spPr>
      </p:pic>
    </p:spTree>
    <p:extLst>
      <p:ext uri="{BB962C8B-B14F-4D97-AF65-F5344CB8AC3E}">
        <p14:creationId xmlns:p14="http://schemas.microsoft.com/office/powerpoint/2010/main" val="308144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375" y="703195"/>
            <a:ext cx="3454393" cy="5424433"/>
          </a:xfrm>
          <a:prstGeom prst="rect">
            <a:avLst/>
          </a:prstGeom>
        </p:spPr>
      </p:pic>
      <p:pic>
        <p:nvPicPr>
          <p:cNvPr id="5"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593" y="703196"/>
            <a:ext cx="3286664" cy="5424432"/>
          </a:xfrm>
          <a:prstGeom prst="rect">
            <a:avLst/>
          </a:prstGeom>
        </p:spPr>
      </p:pic>
      <p:pic>
        <p:nvPicPr>
          <p:cNvPr id="6"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28" y="703195"/>
            <a:ext cx="3454393" cy="5424433"/>
          </a:xfrm>
          <a:prstGeom prst="rect">
            <a:avLst/>
          </a:prstGeom>
        </p:spPr>
      </p:pic>
    </p:spTree>
    <p:extLst>
      <p:ext uri="{BB962C8B-B14F-4D97-AF65-F5344CB8AC3E}">
        <p14:creationId xmlns:p14="http://schemas.microsoft.com/office/powerpoint/2010/main" val="2759610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375" y="703195"/>
            <a:ext cx="3454392" cy="5424433"/>
          </a:xfrm>
          <a:prstGeom prst="rect">
            <a:avLst/>
          </a:prstGeom>
        </p:spPr>
      </p:pic>
      <p:pic>
        <p:nvPicPr>
          <p:cNvPr id="5"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557" y="703194"/>
            <a:ext cx="3454393" cy="5424433"/>
          </a:xfrm>
          <a:prstGeom prst="rect">
            <a:avLst/>
          </a:prstGeom>
        </p:spPr>
      </p:pic>
      <p:pic>
        <p:nvPicPr>
          <p:cNvPr id="6"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658" y="703195"/>
            <a:ext cx="3454392" cy="5424433"/>
          </a:xfrm>
          <a:prstGeom prst="rect">
            <a:avLst/>
          </a:prstGeom>
        </p:spPr>
      </p:pic>
    </p:spTree>
    <p:extLst>
      <p:ext uri="{BB962C8B-B14F-4D97-AF65-F5344CB8AC3E}">
        <p14:creationId xmlns:p14="http://schemas.microsoft.com/office/powerpoint/2010/main" val="345038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273" y="703195"/>
            <a:ext cx="3454392" cy="5424432"/>
          </a:xfrm>
          <a:prstGeom prst="rect">
            <a:avLst/>
          </a:prstGeom>
        </p:spPr>
      </p:pic>
      <p:pic>
        <p:nvPicPr>
          <p:cNvPr id="5"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051" y="703194"/>
            <a:ext cx="3454392" cy="5424433"/>
          </a:xfrm>
          <a:prstGeom prst="rect">
            <a:avLst/>
          </a:prstGeom>
        </p:spPr>
      </p:pic>
    </p:spTree>
    <p:extLst>
      <p:ext uri="{BB962C8B-B14F-4D97-AF65-F5344CB8AC3E}">
        <p14:creationId xmlns:p14="http://schemas.microsoft.com/office/powerpoint/2010/main" val="4181992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72029" y="1999717"/>
            <a:ext cx="10515600" cy="1639813"/>
          </a:xfrm>
        </p:spPr>
        <p:txBody>
          <a:bodyPr/>
          <a:lstStyle/>
          <a:p>
            <a:pPr algn="ctr"/>
            <a:r>
              <a:rPr lang="en-IN" b="1" dirty="0" smtClean="0">
                <a:latin typeface="Lato Medium"/>
                <a:ea typeface="Lato Black" panose="020F0502020204030203" pitchFamily="34" charset="0"/>
                <a:cs typeface="Lato Black" panose="020F0502020204030203" pitchFamily="34" charset="0"/>
              </a:rPr>
              <a:t>DFD Level 0 Diagram</a:t>
            </a:r>
            <a:endParaRPr lang="en-IN" b="1" dirty="0">
              <a:latin typeface="Lato Medium"/>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59820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828" y="264877"/>
            <a:ext cx="8232462" cy="6358153"/>
          </a:xfrm>
        </p:spPr>
      </p:pic>
    </p:spTree>
    <p:extLst>
      <p:ext uri="{BB962C8B-B14F-4D97-AF65-F5344CB8AC3E}">
        <p14:creationId xmlns:p14="http://schemas.microsoft.com/office/powerpoint/2010/main" val="36206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72029" y="1999717"/>
            <a:ext cx="10515600" cy="1639813"/>
          </a:xfrm>
        </p:spPr>
        <p:txBody>
          <a:bodyPr/>
          <a:lstStyle/>
          <a:p>
            <a:pPr algn="ctr"/>
            <a:r>
              <a:rPr lang="en-IN" b="1" dirty="0" smtClean="0">
                <a:latin typeface="Lato Medium"/>
                <a:ea typeface="Lato Black" panose="020F0502020204030203" pitchFamily="34" charset="0"/>
                <a:cs typeface="Lato Black" panose="020F0502020204030203" pitchFamily="34" charset="0"/>
              </a:rPr>
              <a:t>DFD Level 1 Diagram</a:t>
            </a:r>
            <a:endParaRPr lang="en-IN" b="1" dirty="0">
              <a:latin typeface="Lato Medium"/>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140778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352" y="813971"/>
            <a:ext cx="11325886" cy="5201868"/>
          </a:xfrm>
        </p:spPr>
      </p:pic>
    </p:spTree>
    <p:extLst>
      <p:ext uri="{BB962C8B-B14F-4D97-AF65-F5344CB8AC3E}">
        <p14:creationId xmlns:p14="http://schemas.microsoft.com/office/powerpoint/2010/main" val="3362593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72029" y="1999717"/>
            <a:ext cx="10515600" cy="1639813"/>
          </a:xfrm>
        </p:spPr>
        <p:txBody>
          <a:bodyPr/>
          <a:lstStyle/>
          <a:p>
            <a:pPr algn="ctr"/>
            <a:r>
              <a:rPr lang="en-IN" b="1" dirty="0" smtClean="0">
                <a:latin typeface="Lato Medium"/>
                <a:ea typeface="Lato Black" panose="020F0502020204030203" pitchFamily="34" charset="0"/>
                <a:cs typeface="Lato Black" panose="020F0502020204030203" pitchFamily="34" charset="0"/>
              </a:rPr>
              <a:t>ER Diagram</a:t>
            </a:r>
            <a:endParaRPr lang="en-IN" b="1" dirty="0">
              <a:latin typeface="Lato Medium"/>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724374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205" y="280657"/>
            <a:ext cx="8215291" cy="6386446"/>
          </a:xfrm>
        </p:spPr>
      </p:pic>
    </p:spTree>
    <p:extLst>
      <p:ext uri="{BB962C8B-B14F-4D97-AF65-F5344CB8AC3E}">
        <p14:creationId xmlns:p14="http://schemas.microsoft.com/office/powerpoint/2010/main" val="3768629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4542" y="822246"/>
            <a:ext cx="10784080" cy="1325563"/>
          </a:xfrm>
        </p:spPr>
        <p:txBody>
          <a:bodyPr/>
          <a:lstStyle/>
          <a:p>
            <a:pPr algn="ctr"/>
            <a:r>
              <a:rPr lang="en-IN" sz="4000" b="1" dirty="0" smtClean="0">
                <a:latin typeface="Lato Medium"/>
                <a:ea typeface="Lato Black" panose="020F0502020204030203" pitchFamily="34" charset="0"/>
                <a:cs typeface="Times New Roman" panose="02020603050405020304" pitchFamily="18" charset="0"/>
              </a:rPr>
              <a:t>Abstract</a:t>
            </a:r>
            <a:endParaRPr lang="en-IN" sz="4000" b="1" dirty="0">
              <a:latin typeface="Lato Medium"/>
              <a:ea typeface="Lato Black" panose="020F0502020204030203"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buFontTx/>
              <a:buChar char="-"/>
            </a:pPr>
            <a:r>
              <a:rPr lang="en-IN" dirty="0" smtClean="0">
                <a:latin typeface="Lato Medium"/>
              </a:rPr>
              <a:t>Generally, the process of getting Doctor Appointment is time consuming.</a:t>
            </a:r>
            <a:endParaRPr lang="en-IN" dirty="0">
              <a:latin typeface="Lato Medium"/>
            </a:endParaRPr>
          </a:p>
          <a:p>
            <a:pPr>
              <a:buFontTx/>
              <a:buChar char="-"/>
            </a:pPr>
            <a:r>
              <a:rPr lang="en-IN" dirty="0" smtClean="0">
                <a:latin typeface="Lato Medium"/>
              </a:rPr>
              <a:t>The Patient needs to visit the Doctor’s Clinic and there also they have to travel a long distance and wait for a long queses.</a:t>
            </a:r>
          </a:p>
          <a:p>
            <a:pPr>
              <a:buFontTx/>
              <a:buChar char="-"/>
            </a:pPr>
            <a:r>
              <a:rPr lang="en-IN" dirty="0" smtClean="0">
                <a:latin typeface="Lato Medium"/>
              </a:rPr>
              <a:t>So, the main purpose of this application is to provide the online Doctor Appointment and Lab Test Appointment. </a:t>
            </a:r>
          </a:p>
          <a:p>
            <a:pPr>
              <a:buFontTx/>
              <a:buChar char="-"/>
            </a:pPr>
            <a:r>
              <a:rPr lang="en-IN" dirty="0" smtClean="0">
                <a:latin typeface="Lato Medium"/>
              </a:rPr>
              <a:t>The purpose of the project is to built an application program to reduce the manual work for managing Doctor Appointment and Lab Test.</a:t>
            </a:r>
          </a:p>
          <a:p>
            <a:pPr>
              <a:buFontTx/>
              <a:buChar char="-"/>
            </a:pPr>
            <a:endParaRPr lang="en-IN" dirty="0" smtClean="0"/>
          </a:p>
          <a:p>
            <a:pPr>
              <a:buFontTx/>
              <a:buChar char="-"/>
            </a:pPr>
            <a:endParaRPr lang="en-IN" dirty="0" smtClean="0"/>
          </a:p>
          <a:p>
            <a:pPr>
              <a:buFontTx/>
              <a:buChar char="-"/>
            </a:pPr>
            <a:endParaRPr lang="en-IN" dirty="0" smtClean="0"/>
          </a:p>
          <a:p>
            <a:pPr>
              <a:buFontTx/>
              <a:buChar char="-"/>
            </a:pPr>
            <a:endParaRPr lang="en-IN" dirty="0" smtClean="0"/>
          </a:p>
          <a:p>
            <a:pPr marL="0" indent="0">
              <a:buNone/>
            </a:pPr>
            <a:endParaRPr lang="en-IN" dirty="0" smtClean="0"/>
          </a:p>
          <a:p>
            <a:pPr>
              <a:buFontTx/>
              <a:buChar char="-"/>
            </a:pPr>
            <a:endParaRPr lang="en-IN" dirty="0" smtClean="0"/>
          </a:p>
        </p:txBody>
      </p:sp>
    </p:spTree>
    <p:extLst>
      <p:ext uri="{BB962C8B-B14F-4D97-AF65-F5344CB8AC3E}">
        <p14:creationId xmlns:p14="http://schemas.microsoft.com/office/powerpoint/2010/main" val="1182718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618" y="1357163"/>
            <a:ext cx="4814408" cy="1325563"/>
          </a:xfrm>
        </p:spPr>
        <p:txBody>
          <a:bodyPr/>
          <a:lstStyle/>
          <a:p>
            <a:r>
              <a:rPr lang="en-IN" sz="3200" b="1" dirty="0" smtClean="0">
                <a:latin typeface="Lato Medium"/>
                <a:ea typeface="Lato Black" panose="020F0502020204030203" pitchFamily="34" charset="0"/>
                <a:cs typeface="Times New Roman" panose="02020603050405020304" pitchFamily="18" charset="0"/>
              </a:rPr>
              <a:t>Advantages:-</a:t>
            </a:r>
            <a:endParaRPr lang="en-IN" sz="3200" b="1" dirty="0">
              <a:latin typeface="Lato Medium"/>
              <a:ea typeface="Lato Black" panose="020F0502020204030203" pitchFamily="34" charset="0"/>
              <a:cs typeface="Times New Roman" panose="02020603050405020304" pitchFamily="18" charset="0"/>
            </a:endParaRPr>
          </a:p>
        </p:txBody>
      </p:sp>
      <p:sp>
        <p:nvSpPr>
          <p:cNvPr id="3" name="Content Placeholder 2"/>
          <p:cNvSpPr>
            <a:spLocks noGrp="1"/>
          </p:cNvSpPr>
          <p:nvPr>
            <p:ph idx="1"/>
          </p:nvPr>
        </p:nvSpPr>
        <p:spPr>
          <a:xfrm>
            <a:off x="680619" y="2121929"/>
            <a:ext cx="4814408" cy="4195481"/>
          </a:xfrm>
        </p:spPr>
        <p:txBody>
          <a:bodyPr/>
          <a:lstStyle/>
          <a:p>
            <a:pPr>
              <a:buFontTx/>
              <a:buChar char="-"/>
            </a:pPr>
            <a:r>
              <a:rPr lang="en-IN" dirty="0" smtClean="0">
                <a:latin typeface="Lato Medium"/>
              </a:rPr>
              <a:t>Time Saving. </a:t>
            </a:r>
          </a:p>
          <a:p>
            <a:pPr>
              <a:buFontTx/>
              <a:buChar char="-"/>
            </a:pPr>
            <a:r>
              <a:rPr lang="en-IN" dirty="0" smtClean="0">
                <a:latin typeface="Lato Medium"/>
              </a:rPr>
              <a:t>Easy to Book Appointments.</a:t>
            </a:r>
          </a:p>
          <a:p>
            <a:pPr>
              <a:buFontTx/>
              <a:buChar char="-"/>
            </a:pPr>
            <a:r>
              <a:rPr lang="en-IN" dirty="0" smtClean="0">
                <a:latin typeface="Lato Medium"/>
              </a:rPr>
              <a:t>Easy to Access Every Report.</a:t>
            </a:r>
          </a:p>
        </p:txBody>
      </p:sp>
      <p:sp>
        <p:nvSpPr>
          <p:cNvPr id="4" name="Title 1"/>
          <p:cNvSpPr txBox="1">
            <a:spLocks/>
          </p:cNvSpPr>
          <p:nvPr/>
        </p:nvSpPr>
        <p:spPr>
          <a:xfrm>
            <a:off x="6767992" y="1357162"/>
            <a:ext cx="4814408"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smtClean="0">
                <a:latin typeface="Lato Medium"/>
                <a:ea typeface="Lato Black" panose="020F0502020204030203" pitchFamily="34" charset="0"/>
                <a:cs typeface="Times New Roman" panose="02020603050405020304" pitchFamily="18" charset="0"/>
              </a:rPr>
              <a:t>Disadvantages:-</a:t>
            </a:r>
            <a:endParaRPr lang="en-IN" sz="3200" b="1" dirty="0">
              <a:latin typeface="Lato Medium"/>
              <a:ea typeface="Lato Black" panose="020F0502020204030203" pitchFamily="34" charset="0"/>
              <a:cs typeface="Times New Roman" panose="02020603050405020304" pitchFamily="18" charset="0"/>
            </a:endParaRPr>
          </a:p>
        </p:txBody>
      </p:sp>
      <p:sp>
        <p:nvSpPr>
          <p:cNvPr id="5" name="Content Placeholder 2"/>
          <p:cNvSpPr txBox="1">
            <a:spLocks/>
          </p:cNvSpPr>
          <p:nvPr/>
        </p:nvSpPr>
        <p:spPr>
          <a:xfrm>
            <a:off x="6483321" y="2121929"/>
            <a:ext cx="4814408"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Tx/>
              <a:buChar char="-"/>
            </a:pPr>
            <a:r>
              <a:rPr lang="en-IN" dirty="0" smtClean="0">
                <a:latin typeface="Lato Medium"/>
              </a:rPr>
              <a:t>Internet Connection is Required. </a:t>
            </a:r>
          </a:p>
          <a:p>
            <a:pPr>
              <a:buFontTx/>
              <a:buChar char="-"/>
            </a:pPr>
            <a:r>
              <a:rPr lang="en-IN" dirty="0" smtClean="0">
                <a:latin typeface="Lato Medium"/>
              </a:rPr>
              <a:t>Do not use by the User who does not have experience in English </a:t>
            </a:r>
            <a:r>
              <a:rPr lang="en-IN" dirty="0" smtClean="0">
                <a:latin typeface="Lato Medium"/>
              </a:rPr>
              <a:t>Language and smartphone.</a:t>
            </a:r>
            <a:endParaRPr lang="en-IN" dirty="0" smtClean="0">
              <a:latin typeface="Lato Medium"/>
            </a:endParaRPr>
          </a:p>
          <a:p>
            <a:pPr>
              <a:buFontTx/>
              <a:buChar char="-"/>
            </a:pPr>
            <a:r>
              <a:rPr lang="en-IN" dirty="0" smtClean="0">
                <a:latin typeface="Lato Medium"/>
              </a:rPr>
              <a:t>Very Complex to Explain.</a:t>
            </a:r>
          </a:p>
        </p:txBody>
      </p:sp>
    </p:spTree>
    <p:extLst>
      <p:ext uri="{BB962C8B-B14F-4D97-AF65-F5344CB8AC3E}">
        <p14:creationId xmlns:p14="http://schemas.microsoft.com/office/powerpoint/2010/main" val="2333836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150" y="1219140"/>
            <a:ext cx="4814408" cy="1325563"/>
          </a:xfrm>
        </p:spPr>
        <p:txBody>
          <a:bodyPr/>
          <a:lstStyle/>
          <a:p>
            <a:r>
              <a:rPr lang="en-IN" sz="3200" b="1" dirty="0" smtClean="0">
                <a:solidFill>
                  <a:srgbClr val="00B050"/>
                </a:solidFill>
                <a:latin typeface="Lato Medium"/>
                <a:ea typeface="Lato Black" panose="020F0502020204030203" pitchFamily="34" charset="0"/>
                <a:cs typeface="Times New Roman" panose="02020603050405020304" pitchFamily="18" charset="0"/>
              </a:rPr>
              <a:t>Reference</a:t>
            </a:r>
            <a:r>
              <a:rPr lang="en-IN" sz="3200" b="1" dirty="0">
                <a:solidFill>
                  <a:srgbClr val="00B050"/>
                </a:solidFill>
                <a:latin typeface="Lato Medium"/>
                <a:ea typeface="Lato Black" panose="020F0502020204030203" pitchFamily="34" charset="0"/>
                <a:cs typeface="Times New Roman" panose="02020603050405020304" pitchFamily="18" charset="0"/>
              </a:rPr>
              <a:t>:-</a:t>
            </a:r>
          </a:p>
        </p:txBody>
      </p:sp>
      <p:sp>
        <p:nvSpPr>
          <p:cNvPr id="3" name="Content Placeholder 2"/>
          <p:cNvSpPr>
            <a:spLocks noGrp="1"/>
          </p:cNvSpPr>
          <p:nvPr>
            <p:ph idx="1"/>
          </p:nvPr>
        </p:nvSpPr>
        <p:spPr>
          <a:xfrm>
            <a:off x="1638150" y="1983907"/>
            <a:ext cx="8834318" cy="3373098"/>
          </a:xfrm>
        </p:spPr>
        <p:txBody>
          <a:bodyPr/>
          <a:lstStyle/>
          <a:p>
            <a:pPr>
              <a:buFontTx/>
              <a:buChar char="-"/>
            </a:pPr>
            <a:r>
              <a:rPr lang="en-IN" dirty="0">
                <a:latin typeface="Lato Medium"/>
                <a:hlinkClick r:id="rId2"/>
              </a:rPr>
              <a:t>https://reactnative.dev/docs</a:t>
            </a:r>
            <a:r>
              <a:rPr lang="en-IN" dirty="0" smtClean="0">
                <a:latin typeface="Lato Medium"/>
                <a:hlinkClick r:id="rId2"/>
              </a:rPr>
              <a:t>/</a:t>
            </a:r>
            <a:endParaRPr lang="en-IN" dirty="0" smtClean="0">
              <a:latin typeface="Lato Medium"/>
            </a:endParaRPr>
          </a:p>
          <a:p>
            <a:pPr>
              <a:buFontTx/>
              <a:buChar char="-"/>
            </a:pPr>
            <a:r>
              <a:rPr lang="en-IN" dirty="0">
                <a:latin typeface="Lato Medium"/>
                <a:hlinkClick r:id="rId3"/>
              </a:rPr>
              <a:t>https://docs.expo.dev</a:t>
            </a:r>
            <a:r>
              <a:rPr lang="en-IN" dirty="0" smtClean="0">
                <a:latin typeface="Lato Medium"/>
                <a:hlinkClick r:id="rId3"/>
              </a:rPr>
              <a:t>/</a:t>
            </a:r>
            <a:endParaRPr lang="en-IN" dirty="0" smtClean="0">
              <a:latin typeface="Lato Medium"/>
            </a:endParaRPr>
          </a:p>
          <a:p>
            <a:pPr>
              <a:buFontTx/>
              <a:buChar char="-"/>
            </a:pPr>
            <a:r>
              <a:rPr lang="en-US" dirty="0" smtClean="0">
                <a:latin typeface="Lato Medium"/>
              </a:rPr>
              <a:t>The Complete React Native Course 2021 (</a:t>
            </a:r>
            <a:r>
              <a:rPr lang="en-US" dirty="0">
                <a:latin typeface="Lato Medium"/>
              </a:rPr>
              <a:t>https://youtu.be/ANdSdIlgsEw)</a:t>
            </a:r>
          </a:p>
        </p:txBody>
      </p:sp>
    </p:spTree>
    <p:extLst>
      <p:ext uri="{BB962C8B-B14F-4D97-AF65-F5344CB8AC3E}">
        <p14:creationId xmlns:p14="http://schemas.microsoft.com/office/powerpoint/2010/main" val="1787328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1" y="1374415"/>
            <a:ext cx="10784080" cy="1325563"/>
          </a:xfrm>
        </p:spPr>
        <p:txBody>
          <a:bodyPr/>
          <a:lstStyle/>
          <a:p>
            <a:pPr algn="ctr"/>
            <a:r>
              <a:rPr lang="en-IN" sz="4000" b="1" dirty="0" smtClean="0">
                <a:latin typeface="Lato Medium"/>
                <a:ea typeface="Lato Black" panose="020F0502020204030203" pitchFamily="34" charset="0"/>
                <a:cs typeface="Times New Roman" panose="02020603050405020304" pitchFamily="18" charset="0"/>
              </a:rPr>
              <a:t>Upcoming features</a:t>
            </a:r>
            <a:br>
              <a:rPr lang="en-IN" sz="4000" b="1" dirty="0" smtClean="0">
                <a:latin typeface="Lato Medium"/>
                <a:ea typeface="Lato Black" panose="020F0502020204030203" pitchFamily="34" charset="0"/>
                <a:cs typeface="Times New Roman" panose="02020603050405020304" pitchFamily="18" charset="0"/>
              </a:rPr>
            </a:br>
            <a:r>
              <a:rPr lang="en-IN" sz="4000" b="1" dirty="0" smtClean="0">
                <a:latin typeface="Lato Medium"/>
                <a:ea typeface="Lato Black" panose="020F0502020204030203" pitchFamily="34" charset="0"/>
                <a:cs typeface="Times New Roman" panose="02020603050405020304" pitchFamily="18" charset="0"/>
              </a:rPr>
              <a:t> </a:t>
            </a:r>
            <a:endParaRPr lang="en-IN" sz="4000" b="1" dirty="0">
              <a:latin typeface="Lato Medium"/>
              <a:ea typeface="Lato Black" panose="020F0502020204030203" pitchFamily="34" charset="0"/>
              <a:cs typeface="Times New Roman" panose="02020603050405020304" pitchFamily="18" charset="0"/>
            </a:endParaRPr>
          </a:p>
        </p:txBody>
      </p:sp>
      <p:sp>
        <p:nvSpPr>
          <p:cNvPr id="3" name="Content Placeholder 2"/>
          <p:cNvSpPr>
            <a:spLocks noGrp="1"/>
          </p:cNvSpPr>
          <p:nvPr>
            <p:ph idx="1"/>
          </p:nvPr>
        </p:nvSpPr>
        <p:spPr>
          <a:xfrm>
            <a:off x="1558561" y="2475691"/>
            <a:ext cx="8946541" cy="4195481"/>
          </a:xfrm>
        </p:spPr>
        <p:txBody>
          <a:bodyPr/>
          <a:lstStyle/>
          <a:p>
            <a:r>
              <a:rPr lang="en-IN" dirty="0" smtClean="0">
                <a:latin typeface="Lato Medium"/>
              </a:rPr>
              <a:t>AI program that Check patient health.</a:t>
            </a:r>
          </a:p>
          <a:p>
            <a:r>
              <a:rPr lang="en-IN" dirty="0" smtClean="0">
                <a:latin typeface="Lato Medium"/>
              </a:rPr>
              <a:t>Patient and Doctor/Lab can Communicate through Video call or Chat.</a:t>
            </a:r>
          </a:p>
          <a:p>
            <a:r>
              <a:rPr lang="en-IN" dirty="0" smtClean="0">
                <a:latin typeface="Lato Medium"/>
              </a:rPr>
              <a:t>Patient can buy the medicine through the app.</a:t>
            </a:r>
          </a:p>
          <a:p>
            <a:r>
              <a:rPr lang="en-IN" dirty="0" smtClean="0">
                <a:latin typeface="Lato Medium"/>
              </a:rPr>
              <a:t>Patient get the notification of the daily medicine. </a:t>
            </a:r>
          </a:p>
          <a:p>
            <a:r>
              <a:rPr lang="en-IN" dirty="0" smtClean="0">
                <a:latin typeface="Lato Medium"/>
              </a:rPr>
              <a:t>Added more language support to understand all users in App.</a:t>
            </a:r>
          </a:p>
        </p:txBody>
      </p:sp>
    </p:spTree>
    <p:extLst>
      <p:ext uri="{BB962C8B-B14F-4D97-AF65-F5344CB8AC3E}">
        <p14:creationId xmlns:p14="http://schemas.microsoft.com/office/powerpoint/2010/main" val="2708223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1" y="1374415"/>
            <a:ext cx="10784080" cy="1325563"/>
          </a:xfrm>
        </p:spPr>
        <p:txBody>
          <a:bodyPr/>
          <a:lstStyle/>
          <a:p>
            <a:pPr algn="ctr"/>
            <a:r>
              <a:rPr lang="en-IN" sz="4000" b="1" dirty="0" smtClean="0">
                <a:latin typeface="Lato Medium"/>
                <a:ea typeface="Lato Black" panose="020F0502020204030203" pitchFamily="34" charset="0"/>
                <a:cs typeface="Times New Roman" panose="02020603050405020304" pitchFamily="18" charset="0"/>
              </a:rPr>
              <a:t>Conclusion</a:t>
            </a:r>
            <a:endParaRPr lang="en-IN" sz="4000" b="1" dirty="0">
              <a:latin typeface="Lato Medium"/>
              <a:ea typeface="Lato Black" panose="020F0502020204030203" pitchFamily="34" charset="0"/>
              <a:cs typeface="Times New Roman" panose="02020603050405020304" pitchFamily="18" charset="0"/>
            </a:endParaRPr>
          </a:p>
        </p:txBody>
      </p:sp>
      <p:sp>
        <p:nvSpPr>
          <p:cNvPr id="3" name="Content Placeholder 2"/>
          <p:cNvSpPr>
            <a:spLocks noGrp="1"/>
          </p:cNvSpPr>
          <p:nvPr>
            <p:ph idx="1"/>
          </p:nvPr>
        </p:nvSpPr>
        <p:spPr>
          <a:xfrm>
            <a:off x="1558561" y="2475691"/>
            <a:ext cx="8946541" cy="4195481"/>
          </a:xfrm>
        </p:spPr>
        <p:txBody>
          <a:bodyPr/>
          <a:lstStyle/>
          <a:p>
            <a:pPr marL="0" indent="0" algn="ctr">
              <a:buNone/>
            </a:pPr>
            <a:r>
              <a:rPr lang="en-IN" dirty="0" smtClean="0">
                <a:latin typeface="Lato Medium"/>
              </a:rPr>
              <a:t>The Healthcare System is Very Helpful to Manage the Time of all users like Doctor, Lab manager and Patient. Also Doctor can see the Patient History Reports and Problems. Lab Manager also have easy to manage appointment and Upload the Reports. </a:t>
            </a:r>
          </a:p>
        </p:txBody>
      </p:sp>
    </p:spTree>
    <p:extLst>
      <p:ext uri="{BB962C8B-B14F-4D97-AF65-F5344CB8AC3E}">
        <p14:creationId xmlns:p14="http://schemas.microsoft.com/office/powerpoint/2010/main" val="1842714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658026"/>
            <a:ext cx="10515600" cy="5518937"/>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IN" sz="3600" b="1" dirty="0" smtClean="0">
              <a:solidFill>
                <a:srgbClr val="00B0F0"/>
              </a:solidFill>
              <a:ea typeface="Lato Medium" panose="020F0502020204030203" pitchFamily="34" charset="0"/>
              <a:cs typeface="Lato Medium" panose="020F0502020204030203" pitchFamily="34" charset="0"/>
            </a:endParaRPr>
          </a:p>
        </p:txBody>
      </p:sp>
      <p:sp>
        <p:nvSpPr>
          <p:cNvPr id="10" name="Content Placeholder 2"/>
          <p:cNvSpPr txBox="1">
            <a:spLocks/>
          </p:cNvSpPr>
          <p:nvPr/>
        </p:nvSpPr>
        <p:spPr>
          <a:xfrm>
            <a:off x="662796" y="1561002"/>
            <a:ext cx="10515600" cy="6088203"/>
          </a:xfrm>
          <a:prstGeom prst="rect">
            <a:avLst/>
          </a:prstGeom>
          <a:noFill/>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3200" b="1" dirty="0" smtClean="0">
                <a:solidFill>
                  <a:srgbClr val="00B050"/>
                </a:solidFill>
                <a:latin typeface="Lato Medium"/>
              </a:rPr>
              <a:t>Patients:-</a:t>
            </a:r>
            <a:endParaRPr lang="en-IN" sz="3200" dirty="0">
              <a:solidFill>
                <a:srgbClr val="00B050"/>
              </a:solidFill>
              <a:latin typeface="Lato Medium"/>
            </a:endParaRPr>
          </a:p>
          <a:p>
            <a:endParaRPr lang="en-IN" dirty="0" smtClean="0"/>
          </a:p>
          <a:p>
            <a:r>
              <a:rPr lang="en-IN" dirty="0" smtClean="0">
                <a:latin typeface="Lato Medium" panose="020F0502020204030203"/>
              </a:rPr>
              <a:t>Patient can </a:t>
            </a:r>
            <a:r>
              <a:rPr lang="en-IN" dirty="0">
                <a:latin typeface="Lato Medium" panose="020F0502020204030203"/>
              </a:rPr>
              <a:t>Register and Login.</a:t>
            </a:r>
          </a:p>
          <a:p>
            <a:r>
              <a:rPr lang="en-IN" dirty="0">
                <a:latin typeface="Lato Medium" panose="020F0502020204030203"/>
              </a:rPr>
              <a:t>Patient </a:t>
            </a:r>
            <a:r>
              <a:rPr lang="en-IN" dirty="0" smtClean="0">
                <a:latin typeface="Lato Medium" panose="020F0502020204030203"/>
              </a:rPr>
              <a:t>can </a:t>
            </a:r>
            <a:r>
              <a:rPr lang="en-IN" dirty="0">
                <a:latin typeface="Lato Medium" panose="020F0502020204030203"/>
              </a:rPr>
              <a:t>See </a:t>
            </a:r>
            <a:r>
              <a:rPr lang="en-IN" dirty="0" smtClean="0">
                <a:latin typeface="Lato Medium" panose="020F0502020204030203"/>
              </a:rPr>
              <a:t>Doctor’s List &amp; Details.</a:t>
            </a:r>
          </a:p>
          <a:p>
            <a:r>
              <a:rPr lang="en-IN" dirty="0" smtClean="0">
                <a:latin typeface="Lato Medium" panose="020F0502020204030203"/>
              </a:rPr>
              <a:t>Patient can Book Appointment for Specific Doctor.</a:t>
            </a:r>
          </a:p>
          <a:p>
            <a:r>
              <a:rPr lang="en-IN" dirty="0" smtClean="0">
                <a:latin typeface="Lato Medium" panose="020F0502020204030203"/>
              </a:rPr>
              <a:t> </a:t>
            </a:r>
            <a:r>
              <a:rPr lang="en-IN" dirty="0">
                <a:latin typeface="Lato Medium" panose="020F0502020204030203"/>
              </a:rPr>
              <a:t>Patient can See </a:t>
            </a:r>
            <a:r>
              <a:rPr lang="en-IN" dirty="0" smtClean="0">
                <a:latin typeface="Lato Medium" panose="020F0502020204030203"/>
              </a:rPr>
              <a:t>Lab’s </a:t>
            </a:r>
            <a:r>
              <a:rPr lang="en-IN" dirty="0">
                <a:latin typeface="Lato Medium" panose="020F0502020204030203"/>
              </a:rPr>
              <a:t>List &amp; Details.</a:t>
            </a:r>
          </a:p>
          <a:p>
            <a:r>
              <a:rPr lang="en-IN" dirty="0">
                <a:latin typeface="Lato Medium" panose="020F0502020204030203"/>
              </a:rPr>
              <a:t>Patient can Book Appointment for </a:t>
            </a:r>
            <a:r>
              <a:rPr lang="en-IN" dirty="0" smtClean="0">
                <a:latin typeface="Lato Medium" panose="020F0502020204030203"/>
              </a:rPr>
              <a:t>Specific Lab.</a:t>
            </a:r>
          </a:p>
          <a:p>
            <a:r>
              <a:rPr lang="en-IN" dirty="0" smtClean="0">
                <a:latin typeface="Lato Medium" panose="020F0502020204030203"/>
              </a:rPr>
              <a:t>Patient can check Reports of Previous Appointments.</a:t>
            </a:r>
          </a:p>
          <a:p>
            <a:r>
              <a:rPr lang="en-IN" dirty="0" smtClean="0">
                <a:latin typeface="Lato Medium" panose="020F0502020204030203"/>
              </a:rPr>
              <a:t>Patient can See List of Appointment that patient Booked.</a:t>
            </a:r>
          </a:p>
          <a:p>
            <a:endParaRPr lang="en-IN" dirty="0"/>
          </a:p>
          <a:p>
            <a:endParaRPr lang="en-IN" dirty="0"/>
          </a:p>
          <a:p>
            <a:pPr>
              <a:buFont typeface="Wingdings" panose="05000000000000000000" pitchFamily="2" charset="2"/>
              <a:buChar char="v"/>
            </a:pPr>
            <a:endParaRPr lang="en-IN" dirty="0"/>
          </a:p>
          <a:p>
            <a:pPr marL="0" indent="0">
              <a:buNone/>
            </a:pPr>
            <a:r>
              <a:rPr lang="en-IN" b="1" dirty="0"/>
              <a:t> </a:t>
            </a:r>
            <a:endParaRPr lang="en-IN" dirty="0"/>
          </a:p>
        </p:txBody>
      </p:sp>
      <p:sp>
        <p:nvSpPr>
          <p:cNvPr id="4" name="Title 1"/>
          <p:cNvSpPr txBox="1">
            <a:spLocks/>
          </p:cNvSpPr>
          <p:nvPr/>
        </p:nvSpPr>
        <p:spPr>
          <a:xfrm>
            <a:off x="838200" y="2354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latin typeface="Lato Black" panose="020F0502020204030203" pitchFamily="34" charset="0"/>
                <a:ea typeface="Lato Black" panose="020F0502020204030203" pitchFamily="34" charset="0"/>
                <a:cs typeface="Lato Black" panose="020F0502020204030203" pitchFamily="34" charset="0"/>
              </a:rPr>
              <a:t>Functional Requirements</a:t>
            </a:r>
            <a:endParaRPr lang="en-IN"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140906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658026"/>
            <a:ext cx="10515600" cy="5518937"/>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IN" sz="3600" b="1" dirty="0" smtClean="0">
              <a:solidFill>
                <a:srgbClr val="00B0F0"/>
              </a:solidFill>
              <a:ea typeface="Lato Medium" panose="020F0502020204030203" pitchFamily="34" charset="0"/>
              <a:cs typeface="Lato Medium" panose="020F0502020204030203" pitchFamily="34" charset="0"/>
            </a:endParaRPr>
          </a:p>
        </p:txBody>
      </p:sp>
      <p:sp>
        <p:nvSpPr>
          <p:cNvPr id="10" name="Content Placeholder 2"/>
          <p:cNvSpPr txBox="1">
            <a:spLocks/>
          </p:cNvSpPr>
          <p:nvPr/>
        </p:nvSpPr>
        <p:spPr>
          <a:xfrm>
            <a:off x="759108" y="1162671"/>
            <a:ext cx="10515600" cy="4330840"/>
          </a:xfrm>
          <a:prstGeom prst="rect">
            <a:avLst/>
          </a:prstGeom>
          <a:noFill/>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3200" b="1" dirty="0" smtClean="0">
                <a:solidFill>
                  <a:srgbClr val="00B050"/>
                </a:solidFill>
                <a:latin typeface="Lato Medium"/>
              </a:rPr>
              <a:t>Doctor :-</a:t>
            </a:r>
            <a:endParaRPr lang="en-IN" sz="3200" b="1" dirty="0">
              <a:solidFill>
                <a:srgbClr val="00B050"/>
              </a:solidFill>
              <a:latin typeface="Lato Medium"/>
            </a:endParaRPr>
          </a:p>
          <a:p>
            <a:pPr marL="0" indent="0">
              <a:buNone/>
            </a:pPr>
            <a:endParaRPr lang="en-IN" b="1" dirty="0" smtClean="0"/>
          </a:p>
          <a:p>
            <a:r>
              <a:rPr lang="en-IN" dirty="0" smtClean="0">
                <a:latin typeface="Lato Medium" panose="020F0502020204030203"/>
              </a:rPr>
              <a:t>Doctor can Register and Login (After Admin’s Approval).</a:t>
            </a:r>
          </a:p>
          <a:p>
            <a:r>
              <a:rPr lang="en-IN" dirty="0" smtClean="0">
                <a:latin typeface="Lato Medium" panose="020F0502020204030203"/>
              </a:rPr>
              <a:t>Doctor can See the List of Appointment and Approve/Reject it.</a:t>
            </a:r>
          </a:p>
          <a:p>
            <a:r>
              <a:rPr lang="en-IN" dirty="0" smtClean="0">
                <a:latin typeface="Lato Medium" panose="020F0502020204030203"/>
              </a:rPr>
              <a:t>Doctor can see the List of Today’s Appointment.</a:t>
            </a:r>
          </a:p>
          <a:p>
            <a:r>
              <a:rPr lang="en-IN" dirty="0" smtClean="0">
                <a:latin typeface="Lato Medium" panose="020F0502020204030203"/>
              </a:rPr>
              <a:t>Doctor can Share the Specific Report of the Appointment.</a:t>
            </a:r>
          </a:p>
          <a:p>
            <a:endParaRPr lang="en-IN" dirty="0" smtClean="0">
              <a:latin typeface="Lato Medium" panose="020F0502020204030203"/>
            </a:endParaRPr>
          </a:p>
          <a:p>
            <a:endParaRPr lang="en-IN" b="1" dirty="0" smtClean="0">
              <a:latin typeface="Lato Medium" panose="020F0502020204030203"/>
            </a:endParaRPr>
          </a:p>
        </p:txBody>
      </p:sp>
    </p:spTree>
    <p:extLst>
      <p:ext uri="{BB962C8B-B14F-4D97-AF65-F5344CB8AC3E}">
        <p14:creationId xmlns:p14="http://schemas.microsoft.com/office/powerpoint/2010/main" val="361722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658026"/>
            <a:ext cx="10515600" cy="5518937"/>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IN" sz="3600" b="1" dirty="0" smtClean="0">
              <a:solidFill>
                <a:srgbClr val="00B0F0"/>
              </a:solidFill>
              <a:ea typeface="Lato Medium" panose="020F0502020204030203" pitchFamily="34" charset="0"/>
              <a:cs typeface="Lato Medium" panose="020F0502020204030203" pitchFamily="34" charset="0"/>
            </a:endParaRPr>
          </a:p>
        </p:txBody>
      </p:sp>
      <p:sp>
        <p:nvSpPr>
          <p:cNvPr id="10" name="Content Placeholder 2"/>
          <p:cNvSpPr txBox="1">
            <a:spLocks/>
          </p:cNvSpPr>
          <p:nvPr/>
        </p:nvSpPr>
        <p:spPr>
          <a:xfrm>
            <a:off x="759108" y="1162671"/>
            <a:ext cx="10515600" cy="4330840"/>
          </a:xfrm>
          <a:prstGeom prst="rect">
            <a:avLst/>
          </a:prstGeom>
          <a:noFill/>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3200" b="1" dirty="0" smtClean="0">
                <a:solidFill>
                  <a:srgbClr val="00B050"/>
                </a:solidFill>
                <a:latin typeface="Lato Medium"/>
              </a:rPr>
              <a:t>Lab Manager:-</a:t>
            </a:r>
            <a:endParaRPr lang="en-IN" sz="3200" b="1" dirty="0">
              <a:solidFill>
                <a:srgbClr val="00B050"/>
              </a:solidFill>
              <a:latin typeface="Lato Medium"/>
            </a:endParaRPr>
          </a:p>
          <a:p>
            <a:pPr marL="0" indent="0">
              <a:buNone/>
            </a:pPr>
            <a:endParaRPr lang="en-IN" b="1" dirty="0" smtClean="0"/>
          </a:p>
          <a:p>
            <a:r>
              <a:rPr lang="en-IN" dirty="0" smtClean="0">
                <a:latin typeface="Lato Medium" panose="020F0502020204030203"/>
              </a:rPr>
              <a:t>Lab Manager can Register and Login (After Admin’s Approval).</a:t>
            </a:r>
          </a:p>
          <a:p>
            <a:r>
              <a:rPr lang="en-IN" dirty="0" smtClean="0">
                <a:latin typeface="Lato Medium" panose="020F0502020204030203"/>
              </a:rPr>
              <a:t>Lab Manager can See the List of Appointment and Approve/Reject it.</a:t>
            </a:r>
          </a:p>
          <a:p>
            <a:r>
              <a:rPr lang="en-IN" dirty="0" smtClean="0">
                <a:latin typeface="Lato Medium" panose="020F0502020204030203"/>
              </a:rPr>
              <a:t>Lab Manager can see the List of Today’s Appointment.</a:t>
            </a:r>
          </a:p>
          <a:p>
            <a:r>
              <a:rPr lang="en-IN" dirty="0" smtClean="0">
                <a:latin typeface="Lato Medium" panose="020F0502020204030203"/>
              </a:rPr>
              <a:t>Lab Manager can Share the Specific Report of the Appointment.</a:t>
            </a:r>
          </a:p>
          <a:p>
            <a:endParaRPr lang="en-IN" dirty="0" smtClean="0">
              <a:latin typeface="Lato Medium" panose="020F0502020204030203"/>
            </a:endParaRPr>
          </a:p>
          <a:p>
            <a:endParaRPr lang="en-IN" b="1" dirty="0" smtClean="0">
              <a:latin typeface="Lato Medium" panose="020F0502020204030203"/>
            </a:endParaRPr>
          </a:p>
        </p:txBody>
      </p:sp>
    </p:spTree>
    <p:extLst>
      <p:ext uri="{BB962C8B-B14F-4D97-AF65-F5344CB8AC3E}">
        <p14:creationId xmlns:p14="http://schemas.microsoft.com/office/powerpoint/2010/main" val="253047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658026"/>
            <a:ext cx="10515600" cy="5518937"/>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IN" sz="3600" b="1" dirty="0" smtClean="0">
              <a:solidFill>
                <a:srgbClr val="00B0F0"/>
              </a:solidFill>
              <a:ea typeface="Lato Medium" panose="020F0502020204030203" pitchFamily="34" charset="0"/>
              <a:cs typeface="Lato Medium" panose="020F0502020204030203" pitchFamily="34" charset="0"/>
            </a:endParaRPr>
          </a:p>
        </p:txBody>
      </p:sp>
      <p:sp>
        <p:nvSpPr>
          <p:cNvPr id="10" name="Content Placeholder 2"/>
          <p:cNvSpPr txBox="1">
            <a:spLocks/>
          </p:cNvSpPr>
          <p:nvPr/>
        </p:nvSpPr>
        <p:spPr>
          <a:xfrm>
            <a:off x="759108" y="1162671"/>
            <a:ext cx="10515600" cy="4330840"/>
          </a:xfrm>
          <a:prstGeom prst="rect">
            <a:avLst/>
          </a:prstGeom>
          <a:noFill/>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3200" b="1" dirty="0" smtClean="0">
                <a:solidFill>
                  <a:srgbClr val="00B050"/>
                </a:solidFill>
                <a:latin typeface="Lato Medium"/>
              </a:rPr>
              <a:t>Admin:-</a:t>
            </a:r>
            <a:endParaRPr lang="en-IN" sz="3200" b="1" dirty="0">
              <a:solidFill>
                <a:srgbClr val="00B050"/>
              </a:solidFill>
              <a:latin typeface="Lato Medium"/>
            </a:endParaRPr>
          </a:p>
          <a:p>
            <a:pPr marL="0" indent="0">
              <a:buNone/>
            </a:pPr>
            <a:endParaRPr lang="en-IN" b="1" dirty="0" smtClean="0"/>
          </a:p>
          <a:p>
            <a:r>
              <a:rPr lang="en-IN" dirty="0" smtClean="0">
                <a:latin typeface="Lato Medium" panose="020F0502020204030203"/>
              </a:rPr>
              <a:t>Admin can Login.</a:t>
            </a:r>
          </a:p>
          <a:p>
            <a:r>
              <a:rPr lang="en-IN" dirty="0" smtClean="0">
                <a:latin typeface="Lato Medium" panose="020F0502020204030203"/>
              </a:rPr>
              <a:t>Admin can Approve/Reject the Doctors.</a:t>
            </a:r>
          </a:p>
          <a:p>
            <a:r>
              <a:rPr lang="en-IN" dirty="0" smtClean="0">
                <a:latin typeface="Lato Medium" panose="020F0502020204030203"/>
              </a:rPr>
              <a:t>Admin can Approve/Reject the Lab Manager.</a:t>
            </a:r>
          </a:p>
          <a:p>
            <a:r>
              <a:rPr lang="en-IN" dirty="0" smtClean="0">
                <a:latin typeface="Lato Medium" panose="020F0502020204030203"/>
              </a:rPr>
              <a:t>Admin can See the List of Doctors and Lab Manager.</a:t>
            </a:r>
          </a:p>
          <a:p>
            <a:endParaRPr lang="en-IN" dirty="0" smtClean="0">
              <a:latin typeface="Lato Medium" panose="020F0502020204030203"/>
            </a:endParaRPr>
          </a:p>
          <a:p>
            <a:endParaRPr lang="en-IN" b="1" dirty="0" smtClean="0">
              <a:latin typeface="Lato Medium" panose="020F0502020204030203"/>
            </a:endParaRPr>
          </a:p>
        </p:txBody>
      </p:sp>
    </p:spTree>
    <p:extLst>
      <p:ext uri="{BB962C8B-B14F-4D97-AF65-F5344CB8AC3E}">
        <p14:creationId xmlns:p14="http://schemas.microsoft.com/office/powerpoint/2010/main" val="408618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72029" y="1999717"/>
            <a:ext cx="10515600" cy="1639813"/>
          </a:xfrm>
        </p:spPr>
        <p:txBody>
          <a:bodyPr/>
          <a:lstStyle/>
          <a:p>
            <a:pPr algn="ctr"/>
            <a:r>
              <a:rPr lang="en-IN" b="1" dirty="0" smtClean="0">
                <a:latin typeface="Lato Medium"/>
                <a:ea typeface="Lato Black" panose="020F0502020204030203" pitchFamily="34" charset="0"/>
                <a:cs typeface="Lato Black" panose="020F0502020204030203" pitchFamily="34" charset="0"/>
              </a:rPr>
              <a:t>Use Case Diagram</a:t>
            </a:r>
            <a:endParaRPr lang="en-IN" b="1" dirty="0">
              <a:latin typeface="Lato Medium"/>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3504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411" y="120769"/>
            <a:ext cx="5658929" cy="6642339"/>
          </a:xfrm>
          <a:noFill/>
        </p:spPr>
      </p:pic>
    </p:spTree>
    <p:extLst>
      <p:ext uri="{BB962C8B-B14F-4D97-AF65-F5344CB8AC3E}">
        <p14:creationId xmlns:p14="http://schemas.microsoft.com/office/powerpoint/2010/main" val="513014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72029" y="1999717"/>
            <a:ext cx="10515600" cy="1639813"/>
          </a:xfrm>
        </p:spPr>
        <p:txBody>
          <a:bodyPr/>
          <a:lstStyle/>
          <a:p>
            <a:pPr algn="ctr"/>
            <a:r>
              <a:rPr lang="en-IN" b="1" dirty="0" smtClean="0">
                <a:latin typeface="Lato Medium"/>
                <a:ea typeface="Lato Black" panose="020F0502020204030203" pitchFamily="34" charset="0"/>
                <a:cs typeface="Lato Black" panose="020F0502020204030203" pitchFamily="34" charset="0"/>
              </a:rPr>
              <a:t>Activity Diagram</a:t>
            </a:r>
            <a:endParaRPr lang="en-IN" b="1" dirty="0">
              <a:latin typeface="Lato Medium"/>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2489470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471</TotalTime>
  <Words>472</Words>
  <Application>Microsoft Office PowerPoint</Application>
  <PresentationFormat>Widescreen</PresentationFormat>
  <Paragraphs>71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Century Gothic</vt:lpstr>
      <vt:lpstr>Lato Black</vt:lpstr>
      <vt:lpstr>Lato Medium</vt:lpstr>
      <vt:lpstr>Times New Roman</vt:lpstr>
      <vt:lpstr>Wingdings</vt:lpstr>
      <vt:lpstr>Wingdings 3</vt:lpstr>
      <vt:lpstr>Ion</vt:lpstr>
      <vt:lpstr>HealthCare System</vt:lpstr>
      <vt:lpstr>Abstract</vt:lpstr>
      <vt:lpstr>PowerPoint Presentation</vt:lpstr>
      <vt:lpstr>PowerPoint Presentation</vt:lpstr>
      <vt:lpstr>PowerPoint Presentation</vt:lpstr>
      <vt:lpstr>PowerPoint Presentation</vt:lpstr>
      <vt:lpstr>Use Case Diagram</vt:lpstr>
      <vt:lpstr>PowerPoint Presentation</vt:lpstr>
      <vt:lpstr>Activity Diagram</vt:lpstr>
      <vt:lpstr>PowerPoint Presentation</vt:lpstr>
      <vt:lpstr>PowerPoint Presentation</vt:lpstr>
      <vt:lpstr>PowerPoint Presentation</vt:lpstr>
      <vt:lpstr>PowerPoint Presentation</vt:lpstr>
      <vt:lpstr>DFD Level 0 Diagram</vt:lpstr>
      <vt:lpstr>PowerPoint Presentation</vt:lpstr>
      <vt:lpstr>DFD Level 1 Diagram</vt:lpstr>
      <vt:lpstr>PowerPoint Presentation</vt:lpstr>
      <vt:lpstr>ER Diagram</vt:lpstr>
      <vt:lpstr>PowerPoint Presentation</vt:lpstr>
      <vt:lpstr>Advantages:-</vt:lpstr>
      <vt:lpstr>Reference:-</vt:lpstr>
      <vt:lpstr>Upcoming features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Swimming Pool  Management System</dc:title>
  <dc:creator>Divy Patel</dc:creator>
  <cp:lastModifiedBy>Divy Patel</cp:lastModifiedBy>
  <cp:revision>121</cp:revision>
  <dcterms:created xsi:type="dcterms:W3CDTF">2019-09-30T13:54:00Z</dcterms:created>
  <dcterms:modified xsi:type="dcterms:W3CDTF">2022-04-28T06:07:38Z</dcterms:modified>
</cp:coreProperties>
</file>