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65" r:id="rId5"/>
    <p:sldId id="347" r:id="rId6"/>
    <p:sldId id="267" r:id="rId7"/>
    <p:sldId id="349" r:id="rId8"/>
    <p:sldId id="350" r:id="rId9"/>
    <p:sldId id="352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2" r:id="rId18"/>
    <p:sldId id="363" r:id="rId19"/>
    <p:sldId id="364" r:id="rId20"/>
    <p:sldId id="365" r:id="rId21"/>
    <p:sldId id="367" r:id="rId22"/>
    <p:sldId id="368" r:id="rId23"/>
    <p:sldId id="369" r:id="rId24"/>
    <p:sldId id="372" r:id="rId25"/>
    <p:sldId id="370" r:id="rId26"/>
    <p:sldId id="344" r:id="rId27"/>
    <p:sldId id="3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1279D-1175-43AD-B99A-81305B580A5B}" type="doc">
      <dgm:prSet loTypeId="urn:microsoft.com/office/officeart/2005/8/layout/equation1" loCatId="process" qsTypeId="urn:microsoft.com/office/officeart/2005/8/quickstyle/3d1" qsCatId="3D" csTypeId="urn:microsoft.com/office/officeart/2005/8/colors/colorful4" csCatId="colorful" phldr="1"/>
      <dgm:spPr/>
    </dgm:pt>
    <dgm:pt modelId="{F09D4A46-29C9-46D3-9491-3C3ACD9239E2}">
      <dgm:prSet phldrT="[Text]" custT="1"/>
      <dgm:spPr/>
      <dgm:t>
        <a:bodyPr/>
        <a:lstStyle/>
        <a:p>
          <a:r>
            <a:rPr lang="en-US" sz="2000" b="1"/>
            <a:t>HTML</a:t>
          </a:r>
          <a:endParaRPr lang="en-IN" sz="2000" b="1" dirty="0"/>
        </a:p>
      </dgm:t>
    </dgm:pt>
    <dgm:pt modelId="{21E1C7E8-B692-4306-AF7A-925D871CF7DF}" type="parTrans" cxnId="{51BA0492-37B3-4779-8F3C-53A37D9F4E80}">
      <dgm:prSet/>
      <dgm:spPr/>
      <dgm:t>
        <a:bodyPr/>
        <a:lstStyle/>
        <a:p>
          <a:endParaRPr lang="en-IN" sz="3200" b="1">
            <a:solidFill>
              <a:schemeClr val="tx1"/>
            </a:solidFill>
          </a:endParaRPr>
        </a:p>
      </dgm:t>
    </dgm:pt>
    <dgm:pt modelId="{F051561C-F0FC-4D17-84BA-6463F5E931B1}" type="sibTrans" cxnId="{51BA0492-37B3-4779-8F3C-53A37D9F4E80}">
      <dgm:prSet custT="1"/>
      <dgm:spPr/>
      <dgm:t>
        <a:bodyPr/>
        <a:lstStyle/>
        <a:p>
          <a:endParaRPr lang="en-IN" sz="900" b="1">
            <a:solidFill>
              <a:schemeClr val="tx1"/>
            </a:solidFill>
          </a:endParaRPr>
        </a:p>
      </dgm:t>
    </dgm:pt>
    <dgm:pt modelId="{B14C99E0-946A-46A2-8A75-A2AF385A3824}">
      <dgm:prSet phldrT="[Text]" custT="1"/>
      <dgm:spPr/>
      <dgm:t>
        <a:bodyPr/>
        <a:lstStyle/>
        <a:p>
          <a:r>
            <a:rPr lang="en-US" sz="2000" b="1"/>
            <a:t>CSS</a:t>
          </a:r>
          <a:endParaRPr lang="en-IN" sz="2000" b="1" dirty="0"/>
        </a:p>
      </dgm:t>
    </dgm:pt>
    <dgm:pt modelId="{E525004F-CF0D-43D7-BF3A-D08F402BEE55}" type="parTrans" cxnId="{4B3A4C79-079E-4E2E-B4AD-306F5E2904C0}">
      <dgm:prSet/>
      <dgm:spPr/>
      <dgm:t>
        <a:bodyPr/>
        <a:lstStyle/>
        <a:p>
          <a:endParaRPr lang="en-IN" sz="3200" b="1">
            <a:solidFill>
              <a:schemeClr val="tx1"/>
            </a:solidFill>
          </a:endParaRPr>
        </a:p>
      </dgm:t>
    </dgm:pt>
    <dgm:pt modelId="{98D77872-64E9-43A7-8BC1-208BFDC575FE}" type="sibTrans" cxnId="{4B3A4C79-079E-4E2E-B4AD-306F5E2904C0}">
      <dgm:prSet custT="1"/>
      <dgm:spPr/>
      <dgm:t>
        <a:bodyPr/>
        <a:lstStyle/>
        <a:p>
          <a:endParaRPr lang="en-IN" sz="900" b="1">
            <a:solidFill>
              <a:schemeClr val="tx1"/>
            </a:solidFill>
          </a:endParaRPr>
        </a:p>
      </dgm:t>
    </dgm:pt>
    <dgm:pt modelId="{F1725958-D06D-46FF-BB81-888D156D158A}">
      <dgm:prSet phldrT="[Text]" custT="1"/>
      <dgm:spPr/>
      <dgm:t>
        <a:bodyPr/>
        <a:lstStyle/>
        <a:p>
          <a:r>
            <a:rPr lang="en-US" sz="2000" b="1"/>
            <a:t>JS</a:t>
          </a:r>
          <a:endParaRPr lang="en-IN" sz="2000" b="1" dirty="0"/>
        </a:p>
      </dgm:t>
    </dgm:pt>
    <dgm:pt modelId="{678ACBD7-49C4-459A-BCBE-0F29022C767C}" type="parTrans" cxnId="{234C5637-ED3A-435C-9635-B0931BC27CC3}">
      <dgm:prSet/>
      <dgm:spPr/>
      <dgm:t>
        <a:bodyPr/>
        <a:lstStyle/>
        <a:p>
          <a:endParaRPr lang="en-IN" sz="3200" b="1">
            <a:solidFill>
              <a:schemeClr val="tx1"/>
            </a:solidFill>
          </a:endParaRPr>
        </a:p>
      </dgm:t>
    </dgm:pt>
    <dgm:pt modelId="{CABA54DF-85EF-422C-BB34-F0C8595F66BF}" type="sibTrans" cxnId="{234C5637-ED3A-435C-9635-B0931BC27CC3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E082249E-5376-4E65-9AD0-A855D1F35188}">
      <dgm:prSet phldrT="[Text]" custT="1"/>
      <dgm:spPr/>
      <dgm:t>
        <a:bodyPr/>
        <a:lstStyle/>
        <a:p>
          <a:r>
            <a:rPr lang="en-US" sz="2000" b="1" dirty="0"/>
            <a:t>Client Side</a:t>
          </a:r>
          <a:endParaRPr lang="en-IN" sz="2000" b="1" dirty="0"/>
        </a:p>
      </dgm:t>
    </dgm:pt>
    <dgm:pt modelId="{8075C23F-436D-4F25-9780-541557C0F23D}" type="sibTrans" cxnId="{549EF0DA-CBE2-4A1D-9BDA-812AD9144E31}">
      <dgm:prSet/>
      <dgm:spPr/>
      <dgm:t>
        <a:bodyPr/>
        <a:lstStyle/>
        <a:p>
          <a:endParaRPr lang="en-IN" sz="3200" b="1">
            <a:solidFill>
              <a:schemeClr val="tx1"/>
            </a:solidFill>
          </a:endParaRPr>
        </a:p>
      </dgm:t>
    </dgm:pt>
    <dgm:pt modelId="{D327FD13-6132-4F08-BC6C-72A33140DD1D}" type="parTrans" cxnId="{549EF0DA-CBE2-4A1D-9BDA-812AD9144E31}">
      <dgm:prSet/>
      <dgm:spPr/>
      <dgm:t>
        <a:bodyPr/>
        <a:lstStyle/>
        <a:p>
          <a:endParaRPr lang="en-IN" sz="3200" b="1">
            <a:solidFill>
              <a:schemeClr val="tx1"/>
            </a:solidFill>
          </a:endParaRPr>
        </a:p>
      </dgm:t>
    </dgm:pt>
    <dgm:pt modelId="{E334ECE7-72F0-4B2D-9CA8-2FD785360530}" type="pres">
      <dgm:prSet presAssocID="{ECA1279D-1175-43AD-B99A-81305B580A5B}" presName="linearFlow" presStyleCnt="0">
        <dgm:presLayoutVars>
          <dgm:dir/>
          <dgm:resizeHandles val="exact"/>
        </dgm:presLayoutVars>
      </dgm:prSet>
      <dgm:spPr/>
    </dgm:pt>
    <dgm:pt modelId="{A57B775A-24EC-43F2-9563-E02EAA2C4536}" type="pres">
      <dgm:prSet presAssocID="{F09D4A46-29C9-46D3-9491-3C3ACD9239E2}" presName="node" presStyleLbl="node1" presStyleIdx="0" presStyleCnt="4">
        <dgm:presLayoutVars>
          <dgm:bulletEnabled val="1"/>
        </dgm:presLayoutVars>
      </dgm:prSet>
      <dgm:spPr/>
    </dgm:pt>
    <dgm:pt modelId="{CF7AB5D4-CE3E-40B3-948D-568610F64CF7}" type="pres">
      <dgm:prSet presAssocID="{F051561C-F0FC-4D17-84BA-6463F5E931B1}" presName="spacerL" presStyleCnt="0"/>
      <dgm:spPr/>
    </dgm:pt>
    <dgm:pt modelId="{5C0726FD-C683-4E70-80F9-EF5460D45712}" type="pres">
      <dgm:prSet presAssocID="{F051561C-F0FC-4D17-84BA-6463F5E931B1}" presName="sibTrans" presStyleLbl="sibTrans2D1" presStyleIdx="0" presStyleCnt="3"/>
      <dgm:spPr/>
    </dgm:pt>
    <dgm:pt modelId="{BA737C0C-EA81-491A-BD90-68C920472F5F}" type="pres">
      <dgm:prSet presAssocID="{F051561C-F0FC-4D17-84BA-6463F5E931B1}" presName="spacerR" presStyleCnt="0"/>
      <dgm:spPr/>
    </dgm:pt>
    <dgm:pt modelId="{662AAB1A-B4C0-4C9A-B936-7B5D4E886325}" type="pres">
      <dgm:prSet presAssocID="{B14C99E0-946A-46A2-8A75-A2AF385A3824}" presName="node" presStyleLbl="node1" presStyleIdx="1" presStyleCnt="4">
        <dgm:presLayoutVars>
          <dgm:bulletEnabled val="1"/>
        </dgm:presLayoutVars>
      </dgm:prSet>
      <dgm:spPr/>
    </dgm:pt>
    <dgm:pt modelId="{34EDA031-5CF0-493F-9812-6C648D3BA877}" type="pres">
      <dgm:prSet presAssocID="{98D77872-64E9-43A7-8BC1-208BFDC575FE}" presName="spacerL" presStyleCnt="0"/>
      <dgm:spPr/>
    </dgm:pt>
    <dgm:pt modelId="{F10FAFEB-3ED3-48FE-ACA2-DA4C5F87DDB4}" type="pres">
      <dgm:prSet presAssocID="{98D77872-64E9-43A7-8BC1-208BFDC575FE}" presName="sibTrans" presStyleLbl="sibTrans2D1" presStyleIdx="1" presStyleCnt="3"/>
      <dgm:spPr/>
    </dgm:pt>
    <dgm:pt modelId="{69293C4A-CF79-4A28-927D-C0A2969523DB}" type="pres">
      <dgm:prSet presAssocID="{98D77872-64E9-43A7-8BC1-208BFDC575FE}" presName="spacerR" presStyleCnt="0"/>
      <dgm:spPr/>
    </dgm:pt>
    <dgm:pt modelId="{B308C4D8-38BC-4299-A39F-9B763B113D48}" type="pres">
      <dgm:prSet presAssocID="{F1725958-D06D-46FF-BB81-888D156D158A}" presName="node" presStyleLbl="node1" presStyleIdx="2" presStyleCnt="4">
        <dgm:presLayoutVars>
          <dgm:bulletEnabled val="1"/>
        </dgm:presLayoutVars>
      </dgm:prSet>
      <dgm:spPr/>
    </dgm:pt>
    <dgm:pt modelId="{E4138175-6F12-43BF-98E7-ACC31476087D}" type="pres">
      <dgm:prSet presAssocID="{CABA54DF-85EF-422C-BB34-F0C8595F66BF}" presName="spacerL" presStyleCnt="0"/>
      <dgm:spPr/>
    </dgm:pt>
    <dgm:pt modelId="{78FE942A-D046-49B2-A67A-0E1F409025D9}" type="pres">
      <dgm:prSet presAssocID="{CABA54DF-85EF-422C-BB34-F0C8595F66BF}" presName="sibTrans" presStyleLbl="sibTrans2D1" presStyleIdx="2" presStyleCnt="3"/>
      <dgm:spPr/>
    </dgm:pt>
    <dgm:pt modelId="{3EE5619F-67B0-49CA-B8B2-3189D0E0C40E}" type="pres">
      <dgm:prSet presAssocID="{CABA54DF-85EF-422C-BB34-F0C8595F66BF}" presName="spacerR" presStyleCnt="0"/>
      <dgm:spPr/>
    </dgm:pt>
    <dgm:pt modelId="{9F379CAA-2BCA-4C9E-8647-A1E8E05B117D}" type="pres">
      <dgm:prSet presAssocID="{E082249E-5376-4E65-9AD0-A855D1F35188}" presName="node" presStyleLbl="node1" presStyleIdx="3" presStyleCnt="4">
        <dgm:presLayoutVars>
          <dgm:bulletEnabled val="1"/>
        </dgm:presLayoutVars>
      </dgm:prSet>
      <dgm:spPr/>
    </dgm:pt>
  </dgm:ptLst>
  <dgm:cxnLst>
    <dgm:cxn modelId="{6BD90D1A-B69A-4DF0-8ADB-C2A8CA9DDF07}" type="presOf" srcId="{ECA1279D-1175-43AD-B99A-81305B580A5B}" destId="{E334ECE7-72F0-4B2D-9CA8-2FD785360530}" srcOrd="0" destOrd="0" presId="urn:microsoft.com/office/officeart/2005/8/layout/equation1"/>
    <dgm:cxn modelId="{84F90034-D32E-4FFC-99A4-523E250F4E10}" type="presOf" srcId="{E082249E-5376-4E65-9AD0-A855D1F35188}" destId="{9F379CAA-2BCA-4C9E-8647-A1E8E05B117D}" srcOrd="0" destOrd="0" presId="urn:microsoft.com/office/officeart/2005/8/layout/equation1"/>
    <dgm:cxn modelId="{234C5637-ED3A-435C-9635-B0931BC27CC3}" srcId="{ECA1279D-1175-43AD-B99A-81305B580A5B}" destId="{F1725958-D06D-46FF-BB81-888D156D158A}" srcOrd="2" destOrd="0" parTransId="{678ACBD7-49C4-459A-BCBE-0F29022C767C}" sibTransId="{CABA54DF-85EF-422C-BB34-F0C8595F66BF}"/>
    <dgm:cxn modelId="{DC63D360-BB8E-442B-B31E-1FAAB72C8E9A}" type="presOf" srcId="{B14C99E0-946A-46A2-8A75-A2AF385A3824}" destId="{662AAB1A-B4C0-4C9A-B936-7B5D4E886325}" srcOrd="0" destOrd="0" presId="urn:microsoft.com/office/officeart/2005/8/layout/equation1"/>
    <dgm:cxn modelId="{882E906F-BC45-4930-9193-167A067A3FCE}" type="presOf" srcId="{F09D4A46-29C9-46D3-9491-3C3ACD9239E2}" destId="{A57B775A-24EC-43F2-9563-E02EAA2C4536}" srcOrd="0" destOrd="0" presId="urn:microsoft.com/office/officeart/2005/8/layout/equation1"/>
    <dgm:cxn modelId="{E7268258-0982-4D2A-996E-A17A49BF834C}" type="presOf" srcId="{98D77872-64E9-43A7-8BC1-208BFDC575FE}" destId="{F10FAFEB-3ED3-48FE-ACA2-DA4C5F87DDB4}" srcOrd="0" destOrd="0" presId="urn:microsoft.com/office/officeart/2005/8/layout/equation1"/>
    <dgm:cxn modelId="{4B3A4C79-079E-4E2E-B4AD-306F5E2904C0}" srcId="{ECA1279D-1175-43AD-B99A-81305B580A5B}" destId="{B14C99E0-946A-46A2-8A75-A2AF385A3824}" srcOrd="1" destOrd="0" parTransId="{E525004F-CF0D-43D7-BF3A-D08F402BEE55}" sibTransId="{98D77872-64E9-43A7-8BC1-208BFDC575FE}"/>
    <dgm:cxn modelId="{51BA0492-37B3-4779-8F3C-53A37D9F4E80}" srcId="{ECA1279D-1175-43AD-B99A-81305B580A5B}" destId="{F09D4A46-29C9-46D3-9491-3C3ACD9239E2}" srcOrd="0" destOrd="0" parTransId="{21E1C7E8-B692-4306-AF7A-925D871CF7DF}" sibTransId="{F051561C-F0FC-4D17-84BA-6463F5E931B1}"/>
    <dgm:cxn modelId="{9FE1F9C8-C926-4FAD-9581-99939D37792A}" type="presOf" srcId="{F051561C-F0FC-4D17-84BA-6463F5E931B1}" destId="{5C0726FD-C683-4E70-80F9-EF5460D45712}" srcOrd="0" destOrd="0" presId="urn:microsoft.com/office/officeart/2005/8/layout/equation1"/>
    <dgm:cxn modelId="{924FEBC9-FD89-4C9F-93ED-E05773EC394D}" type="presOf" srcId="{F1725958-D06D-46FF-BB81-888D156D158A}" destId="{B308C4D8-38BC-4299-A39F-9B763B113D48}" srcOrd="0" destOrd="0" presId="urn:microsoft.com/office/officeart/2005/8/layout/equation1"/>
    <dgm:cxn modelId="{549EF0DA-CBE2-4A1D-9BDA-812AD9144E31}" srcId="{ECA1279D-1175-43AD-B99A-81305B580A5B}" destId="{E082249E-5376-4E65-9AD0-A855D1F35188}" srcOrd="3" destOrd="0" parTransId="{D327FD13-6132-4F08-BC6C-72A33140DD1D}" sibTransId="{8075C23F-436D-4F25-9780-541557C0F23D}"/>
    <dgm:cxn modelId="{1AA345E9-B76D-43E1-B93B-B22C410BE620}" type="presOf" srcId="{CABA54DF-85EF-422C-BB34-F0C8595F66BF}" destId="{78FE942A-D046-49B2-A67A-0E1F409025D9}" srcOrd="0" destOrd="0" presId="urn:microsoft.com/office/officeart/2005/8/layout/equation1"/>
    <dgm:cxn modelId="{DFE5DED2-A68F-45F8-AAFC-20049EB974A8}" type="presParOf" srcId="{E334ECE7-72F0-4B2D-9CA8-2FD785360530}" destId="{A57B775A-24EC-43F2-9563-E02EAA2C4536}" srcOrd="0" destOrd="0" presId="urn:microsoft.com/office/officeart/2005/8/layout/equation1"/>
    <dgm:cxn modelId="{AFFFD6B7-3BB1-42F7-9D83-EAF5A115D651}" type="presParOf" srcId="{E334ECE7-72F0-4B2D-9CA8-2FD785360530}" destId="{CF7AB5D4-CE3E-40B3-948D-568610F64CF7}" srcOrd="1" destOrd="0" presId="urn:microsoft.com/office/officeart/2005/8/layout/equation1"/>
    <dgm:cxn modelId="{F8F442D0-1C5F-4F54-A5B2-77A981EB90C5}" type="presParOf" srcId="{E334ECE7-72F0-4B2D-9CA8-2FD785360530}" destId="{5C0726FD-C683-4E70-80F9-EF5460D45712}" srcOrd="2" destOrd="0" presId="urn:microsoft.com/office/officeart/2005/8/layout/equation1"/>
    <dgm:cxn modelId="{8799FF29-ADAF-465B-BB82-DE35EF026C83}" type="presParOf" srcId="{E334ECE7-72F0-4B2D-9CA8-2FD785360530}" destId="{BA737C0C-EA81-491A-BD90-68C920472F5F}" srcOrd="3" destOrd="0" presId="urn:microsoft.com/office/officeart/2005/8/layout/equation1"/>
    <dgm:cxn modelId="{7B183808-8C91-4E70-8FBC-15B31EF095AF}" type="presParOf" srcId="{E334ECE7-72F0-4B2D-9CA8-2FD785360530}" destId="{662AAB1A-B4C0-4C9A-B936-7B5D4E886325}" srcOrd="4" destOrd="0" presId="urn:microsoft.com/office/officeart/2005/8/layout/equation1"/>
    <dgm:cxn modelId="{3DC8FDA1-38DD-408F-AD72-EFD618697793}" type="presParOf" srcId="{E334ECE7-72F0-4B2D-9CA8-2FD785360530}" destId="{34EDA031-5CF0-493F-9812-6C648D3BA877}" srcOrd="5" destOrd="0" presId="urn:microsoft.com/office/officeart/2005/8/layout/equation1"/>
    <dgm:cxn modelId="{38EF9B91-B772-4525-88D4-1444B28C76FA}" type="presParOf" srcId="{E334ECE7-72F0-4B2D-9CA8-2FD785360530}" destId="{F10FAFEB-3ED3-48FE-ACA2-DA4C5F87DDB4}" srcOrd="6" destOrd="0" presId="urn:microsoft.com/office/officeart/2005/8/layout/equation1"/>
    <dgm:cxn modelId="{50214700-BFC9-41FE-9750-5DE1765E307A}" type="presParOf" srcId="{E334ECE7-72F0-4B2D-9CA8-2FD785360530}" destId="{69293C4A-CF79-4A28-927D-C0A2969523DB}" srcOrd="7" destOrd="0" presId="urn:microsoft.com/office/officeart/2005/8/layout/equation1"/>
    <dgm:cxn modelId="{A686C21D-1874-4EB5-B9F9-100F61A7FD7F}" type="presParOf" srcId="{E334ECE7-72F0-4B2D-9CA8-2FD785360530}" destId="{B308C4D8-38BC-4299-A39F-9B763B113D48}" srcOrd="8" destOrd="0" presId="urn:microsoft.com/office/officeart/2005/8/layout/equation1"/>
    <dgm:cxn modelId="{8EE68401-8AD5-425D-A11E-7BBA2959EE34}" type="presParOf" srcId="{E334ECE7-72F0-4B2D-9CA8-2FD785360530}" destId="{E4138175-6F12-43BF-98E7-ACC31476087D}" srcOrd="9" destOrd="0" presId="urn:microsoft.com/office/officeart/2005/8/layout/equation1"/>
    <dgm:cxn modelId="{B6FBED14-88E9-4A9A-84AA-74AF5665F947}" type="presParOf" srcId="{E334ECE7-72F0-4B2D-9CA8-2FD785360530}" destId="{78FE942A-D046-49B2-A67A-0E1F409025D9}" srcOrd="10" destOrd="0" presId="urn:microsoft.com/office/officeart/2005/8/layout/equation1"/>
    <dgm:cxn modelId="{0DF890E4-9C81-4938-A9D0-6AB4B6B82754}" type="presParOf" srcId="{E334ECE7-72F0-4B2D-9CA8-2FD785360530}" destId="{3EE5619F-67B0-49CA-B8B2-3189D0E0C40E}" srcOrd="11" destOrd="0" presId="urn:microsoft.com/office/officeart/2005/8/layout/equation1"/>
    <dgm:cxn modelId="{DF728689-0F3B-4C7E-8356-2BDD1DB42486}" type="presParOf" srcId="{E334ECE7-72F0-4B2D-9CA8-2FD785360530}" destId="{9F379CAA-2BCA-4C9E-8647-A1E8E05B117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775A-24EC-43F2-9563-E02EAA2C4536}">
      <dsp:nvSpPr>
        <dsp:cNvPr id="0" name=""/>
        <dsp:cNvSpPr/>
      </dsp:nvSpPr>
      <dsp:spPr>
        <a:xfrm>
          <a:off x="3409" y="695239"/>
          <a:ext cx="947109" cy="94710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HTML</a:t>
          </a:r>
          <a:endParaRPr lang="en-IN" sz="2000" b="1" kern="1200" dirty="0"/>
        </a:p>
      </dsp:txBody>
      <dsp:txXfrm>
        <a:off x="142110" y="833940"/>
        <a:ext cx="669707" cy="669707"/>
      </dsp:txXfrm>
    </dsp:sp>
    <dsp:sp modelId="{5C0726FD-C683-4E70-80F9-EF5460D45712}">
      <dsp:nvSpPr>
        <dsp:cNvPr id="0" name=""/>
        <dsp:cNvSpPr/>
      </dsp:nvSpPr>
      <dsp:spPr>
        <a:xfrm>
          <a:off x="1027423" y="894132"/>
          <a:ext cx="549323" cy="549323"/>
        </a:xfrm>
        <a:prstGeom prst="mathPlus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1" kern="1200">
            <a:solidFill>
              <a:schemeClr val="tx1"/>
            </a:solidFill>
          </a:endParaRPr>
        </a:p>
      </dsp:txBody>
      <dsp:txXfrm>
        <a:off x="1100236" y="1104193"/>
        <a:ext cx="403697" cy="129201"/>
      </dsp:txXfrm>
    </dsp:sp>
    <dsp:sp modelId="{662AAB1A-B4C0-4C9A-B936-7B5D4E886325}">
      <dsp:nvSpPr>
        <dsp:cNvPr id="0" name=""/>
        <dsp:cNvSpPr/>
      </dsp:nvSpPr>
      <dsp:spPr>
        <a:xfrm>
          <a:off x="1653651" y="695239"/>
          <a:ext cx="947109" cy="947109"/>
        </a:xfrm>
        <a:prstGeom prst="ellipse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CSS</a:t>
          </a:r>
          <a:endParaRPr lang="en-IN" sz="2000" b="1" kern="1200" dirty="0"/>
        </a:p>
      </dsp:txBody>
      <dsp:txXfrm>
        <a:off x="1792352" y="833940"/>
        <a:ext cx="669707" cy="669707"/>
      </dsp:txXfrm>
    </dsp:sp>
    <dsp:sp modelId="{F10FAFEB-3ED3-48FE-ACA2-DA4C5F87DDB4}">
      <dsp:nvSpPr>
        <dsp:cNvPr id="0" name=""/>
        <dsp:cNvSpPr/>
      </dsp:nvSpPr>
      <dsp:spPr>
        <a:xfrm>
          <a:off x="2677666" y="894132"/>
          <a:ext cx="549323" cy="549323"/>
        </a:xfrm>
        <a:prstGeom prst="mathPlus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1" kern="1200">
            <a:solidFill>
              <a:schemeClr val="tx1"/>
            </a:solidFill>
          </a:endParaRPr>
        </a:p>
      </dsp:txBody>
      <dsp:txXfrm>
        <a:off x="2750479" y="1104193"/>
        <a:ext cx="403697" cy="129201"/>
      </dsp:txXfrm>
    </dsp:sp>
    <dsp:sp modelId="{B308C4D8-38BC-4299-A39F-9B763B113D48}">
      <dsp:nvSpPr>
        <dsp:cNvPr id="0" name=""/>
        <dsp:cNvSpPr/>
      </dsp:nvSpPr>
      <dsp:spPr>
        <a:xfrm>
          <a:off x="3303894" y="695239"/>
          <a:ext cx="947109" cy="947109"/>
        </a:xfrm>
        <a:prstGeom prst="ellipse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JS</a:t>
          </a:r>
          <a:endParaRPr lang="en-IN" sz="2000" b="1" kern="1200" dirty="0"/>
        </a:p>
      </dsp:txBody>
      <dsp:txXfrm>
        <a:off x="3442595" y="833940"/>
        <a:ext cx="669707" cy="669707"/>
      </dsp:txXfrm>
    </dsp:sp>
    <dsp:sp modelId="{78FE942A-D046-49B2-A67A-0E1F409025D9}">
      <dsp:nvSpPr>
        <dsp:cNvPr id="0" name=""/>
        <dsp:cNvSpPr/>
      </dsp:nvSpPr>
      <dsp:spPr>
        <a:xfrm>
          <a:off x="4327909" y="894132"/>
          <a:ext cx="549323" cy="549323"/>
        </a:xfrm>
        <a:prstGeom prst="mathEqual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4400722" y="1007293"/>
        <a:ext cx="403697" cy="323001"/>
      </dsp:txXfrm>
    </dsp:sp>
    <dsp:sp modelId="{9F379CAA-2BCA-4C9E-8647-A1E8E05B117D}">
      <dsp:nvSpPr>
        <dsp:cNvPr id="0" name=""/>
        <dsp:cNvSpPr/>
      </dsp:nvSpPr>
      <dsp:spPr>
        <a:xfrm>
          <a:off x="4954137" y="695239"/>
          <a:ext cx="947109" cy="947109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Client Side</a:t>
          </a:r>
          <a:endParaRPr lang="en-IN" sz="2000" b="1" kern="1200" dirty="0"/>
        </a:p>
      </dsp:txBody>
      <dsp:txXfrm>
        <a:off x="5092838" y="833940"/>
        <a:ext cx="669707" cy="669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FC882-8844-4CAD-BA48-F4F97BCF7744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A813-9BB9-41E4-ADE5-7ABDA7EFA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0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3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8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0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0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1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0"/>
            <a:ext cx="5943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5715001" y="0"/>
            <a:ext cx="57150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1828800"/>
            <a:ext cx="7315200" cy="2743200"/>
          </a:xfrm>
          <a:noFill/>
        </p:spPr>
        <p:txBody>
          <a:bodyPr lIns="228600" tIns="45720" rIns="45720" bIns="45720"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4572000"/>
            <a:ext cx="7315200" cy="457200"/>
          </a:xfrm>
        </p:spPr>
        <p:txBody>
          <a:bodyPr lIns="228600" tIns="45720" rIns="45720" bIns="45720"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0" y="6197569"/>
            <a:ext cx="1983563" cy="203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47" y="5658722"/>
            <a:ext cx="210312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0" y="1371600"/>
            <a:ext cx="45720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#1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5486400" cy="5029200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486400" cy="5029200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nip Single Corner Rectangle 3"/>
          <p:cNvSpPr/>
          <p:nvPr userDrawn="1"/>
        </p:nvSpPr>
        <p:spPr>
          <a:xfrm rot="10800000">
            <a:off x="914400" y="1371598"/>
            <a:ext cx="5257800" cy="4572001"/>
          </a:xfrm>
          <a:prstGeom prst="snip1Rect">
            <a:avLst>
              <a:gd name="adj" fmla="val 12789"/>
            </a:avLst>
          </a:prstGeom>
          <a:solidFill>
            <a:srgbClr val="F8AE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914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71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858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1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-13716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971800" y="2286000"/>
            <a:ext cx="8915400" cy="18288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62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nip Single Corner Rectangle 3"/>
          <p:cNvSpPr/>
          <p:nvPr userDrawn="1"/>
        </p:nvSpPr>
        <p:spPr>
          <a:xfrm rot="10800000">
            <a:off x="914400" y="3657600"/>
            <a:ext cx="2286000" cy="2286000"/>
          </a:xfrm>
          <a:prstGeom prst="snip1Rect">
            <a:avLst>
              <a:gd name="adj" fmla="val 24984"/>
            </a:avLst>
          </a:prstGeom>
          <a:solidFill>
            <a:srgbClr val="73A9D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511297" y="3657600"/>
            <a:ext cx="2286000" cy="2286000"/>
          </a:xfrm>
          <a:solidFill>
            <a:srgbClr val="F8AE3C">
              <a:alpha val="50196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23545" y="1371600"/>
            <a:ext cx="2286000" cy="2057400"/>
          </a:xfrm>
          <a:solidFill>
            <a:srgbClr val="F8AE3C">
              <a:alpha val="50196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11297" y="1417320"/>
            <a:ext cx="2286000" cy="2057400"/>
          </a:xfrm>
          <a:solidFill>
            <a:srgbClr val="73A9D7">
              <a:alpha val="50000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913063" y="3657599"/>
            <a:ext cx="2286000" cy="2286000"/>
          </a:xfrm>
          <a:noFill/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06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/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76" y="1600200"/>
            <a:ext cx="8229600" cy="36576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rIns="228600" anchor="ctr">
            <a:noAutofit/>
          </a:bodyPr>
          <a:lstStyle>
            <a:lvl1pPr marL="0" indent="0" algn="ctr">
              <a:buFontTx/>
              <a:buNone/>
              <a:defRPr sz="40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note</a:t>
            </a:r>
          </a:p>
        </p:txBody>
      </p:sp>
    </p:spTree>
    <p:extLst>
      <p:ext uri="{BB962C8B-B14F-4D97-AF65-F5344CB8AC3E}">
        <p14:creationId xmlns:p14="http://schemas.microsoft.com/office/powerpoint/2010/main" val="62614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331" y="0"/>
            <a:ext cx="2514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28600"/>
            <a:ext cx="9144000" cy="6172200"/>
          </a:xfrm>
        </p:spPr>
        <p:txBody>
          <a:bodyPr t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28600"/>
            <a:ext cx="2514600" cy="914400"/>
          </a:xfrm>
        </p:spPr>
        <p:txBody>
          <a:bodyPr lIns="182880" tIns="0" rIns="182880" bIns="0">
            <a:noAutofit/>
          </a:bodyPr>
          <a:lstStyle>
            <a:lvl1pPr marL="0" indent="0" algn="r">
              <a:buNone/>
              <a:defRPr sz="3200" baseline="0">
                <a:solidFill>
                  <a:srgbClr val="387BBA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-1820" y="2276707"/>
            <a:ext cx="2514600" cy="914400"/>
          </a:xfrm>
        </p:spPr>
        <p:txBody>
          <a:bodyPr lIns="182880" tIns="0" rIns="182880" bIns="0">
            <a:noAutofit/>
          </a:bodyPr>
          <a:lstStyle>
            <a:lvl1pPr marL="0" indent="0" algn="r">
              <a:buNone/>
              <a:defRPr sz="3200" baseline="0">
                <a:solidFill>
                  <a:srgbClr val="387BBA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524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0"/>
            <a:ext cx="320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2971801" y="0"/>
            <a:ext cx="84582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1828800"/>
            <a:ext cx="7315200" cy="2743200"/>
          </a:xfrm>
          <a:noFill/>
        </p:spPr>
        <p:txBody>
          <a:bodyPr lIns="228600" tIns="45720" rIns="45720" bIns="45720"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4572000"/>
            <a:ext cx="7315200" cy="457200"/>
          </a:xfrm>
        </p:spPr>
        <p:txBody>
          <a:bodyPr lIns="228600" tIns="45720" rIns="45720" bIns="45720"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1168368"/>
            <a:ext cx="1983563" cy="203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7" y="667277"/>
            <a:ext cx="210312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14400" y="3200400"/>
            <a:ext cx="4572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90500" dir="189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14400" y="5714735"/>
            <a:ext cx="4572000" cy="2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914400" y="5714735"/>
            <a:ext cx="4572000" cy="228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1000" spc="-70" dirty="0">
                <a:solidFill>
                  <a:srgbClr val="707173"/>
                </a:solidFill>
              </a:rPr>
              <a:t>AN ALLGEIER DIVISION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38862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2062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4572000"/>
            <a:ext cx="3657600" cy="91440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rgbClr val="707173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Contact Info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0" y="3345757"/>
            <a:ext cx="1645920" cy="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14400" y="2286000"/>
            <a:ext cx="4572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90500" dir="189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14400" y="5714735"/>
            <a:ext cx="4572000" cy="2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914400" y="5714735"/>
            <a:ext cx="4572000" cy="228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1000" spc="-70" dirty="0">
                <a:solidFill>
                  <a:srgbClr val="707173"/>
                </a:solidFill>
              </a:rPr>
              <a:t>AN ALLGEIER DIVISION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3434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634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29718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2918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6576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39776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50292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53492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0" y="2432304"/>
            <a:ext cx="1645920" cy="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1371600" y="0"/>
            <a:ext cx="32004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dir="108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029200" y="457200"/>
            <a:ext cx="6172200" cy="1371600"/>
          </a:xfrm>
          <a:noFill/>
        </p:spPr>
        <p:txBody>
          <a:bodyPr lIns="228600"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/>
          </p:nvPr>
        </p:nvSpPr>
        <p:spPr>
          <a:xfrm>
            <a:off x="5029200" y="2057400"/>
            <a:ext cx="6172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3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1371600" y="0"/>
            <a:ext cx="32004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dir="108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029200" y="2286000"/>
            <a:ext cx="6172200" cy="2743200"/>
          </a:xfrm>
          <a:noFill/>
        </p:spPr>
        <p:txBody>
          <a:bodyPr lIns="2286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972800" cy="4572000"/>
          </a:xfrm>
        </p:spPr>
        <p:txBody>
          <a:bodyPr l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972800" cy="4572000"/>
          </a:xfrm>
        </p:spPr>
        <p:txBody>
          <a:bodyPr l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14400" y="822960"/>
            <a:ext cx="10972800" cy="365760"/>
          </a:xfrm>
        </p:spPr>
        <p:txBody>
          <a:bodyPr lIns="228600" tIns="0" rIns="301752" bIns="0" anchor="t">
            <a:noAutofit/>
          </a:bodyPr>
          <a:lstStyle>
            <a:lvl1pPr marL="0" indent="0">
              <a:buFontTx/>
              <a:buNone/>
              <a:defRPr sz="2400" b="1">
                <a:solidFill>
                  <a:srgbClr val="F8AE3C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8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3200400" cy="4572000"/>
          </a:xfrm>
          <a:noFill/>
        </p:spPr>
        <p:txBody>
          <a:bodyPr lIns="228600" tIns="457200" rIns="228600" anchor="t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914400"/>
            <a:ext cx="8458200" cy="5486400"/>
          </a:xfrm>
        </p:spPr>
        <p:txBody>
          <a:bodyPr t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200400" y="0"/>
            <a:ext cx="0" cy="685800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743200"/>
            <a:ext cx="3200400" cy="1828800"/>
          </a:xfrm>
        </p:spPr>
        <p:txBody>
          <a:bodyPr lIns="228600" tIns="45720" rIns="228600" bIns="45720" anchor="t">
            <a:noAutofit/>
          </a:bodyPr>
          <a:lstStyle>
            <a:lvl1pPr marL="0" indent="0" algn="r">
              <a:buFontTx/>
              <a:buNone/>
              <a:defRPr sz="2400" b="0">
                <a:solidFill>
                  <a:srgbClr val="707173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2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7315200" cy="5029200"/>
          </a:xfrm>
        </p:spPr>
        <p:txBody>
          <a:bodyPr vert="horz" lIns="228600" tIns="45720" rIns="4572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>
              <a:spcBef>
                <a:spcPts val="18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8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800"/>
              </a:spcBef>
            </a:pPr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1371600"/>
            <a:ext cx="3657600" cy="6858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tIns="45720" rIns="45720" bIns="45720"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2057400"/>
            <a:ext cx="3657600" cy="4343400"/>
          </a:xfrm>
          <a:ln>
            <a:solidFill>
              <a:schemeClr val="bg1">
                <a:lumMod val="85000"/>
              </a:schemeClr>
            </a:solidFill>
          </a:ln>
        </p:spPr>
        <p:txBody>
          <a:bodyPr tIns="228600" rIns="45720" bIns="45720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320040" rIns="301752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11658600" cy="5029200"/>
          </a:xfrm>
          <a:prstGeom prst="rect">
            <a:avLst/>
          </a:prstGeom>
        </p:spPr>
        <p:txBody>
          <a:bodyPr vert="horz" lIns="22860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629400"/>
            <a:ext cx="533095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62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387BB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4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2400" kern="1200">
          <a:solidFill>
            <a:srgbClr val="3E3D40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9C9E9F"/>
        </a:buClr>
        <a:buSzPct val="80000"/>
        <a:buFont typeface="Wingdings" panose="05000000000000000000" pitchFamily="2" charset="2"/>
        <a:buChar char="§"/>
        <a:defRPr sz="2000" kern="1200">
          <a:solidFill>
            <a:srgbClr val="9C9E9F"/>
          </a:solidFill>
          <a:latin typeface="+mn-lt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600" kern="1200">
          <a:solidFill>
            <a:srgbClr val="3E3D40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slint.net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iel/pen/OPPKMr" TargetMode="External"/><Relationship Id="rId7" Type="http://schemas.openxmlformats.org/officeDocument/2006/relationships/hyperlink" Target="https://codepen.io/yemon/pen/YrPmQr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ss-tricks.com/examples/MovingHighlight/" TargetMode="External"/><Relationship Id="rId5" Type="http://schemas.openxmlformats.org/officeDocument/2006/relationships/hyperlink" Target="https://codepen.io/zitrusfrisch/pen/fjbal" TargetMode="External"/><Relationship Id="rId4" Type="http://schemas.openxmlformats.org/officeDocument/2006/relationships/hyperlink" Target="https://codepen.io/bosworthco/pen/YWBLp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78" y="1725105"/>
            <a:ext cx="7315200" cy="2743200"/>
          </a:xfrm>
        </p:spPr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HTML, CSS and JS</a:t>
            </a:r>
            <a:br>
              <a:rPr lang="en-US" sz="1200" dirty="0"/>
            </a:b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72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07FE4-9D13-450E-BBDC-2D0B0F10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79" y="1143000"/>
            <a:ext cx="10956588" cy="4878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0A7F4-9718-47AE-94D1-DD6449D12A78}"/>
              </a:ext>
            </a:extLst>
          </p:cNvPr>
          <p:cNvSpPr/>
          <p:nvPr/>
        </p:nvSpPr>
        <p:spPr>
          <a:xfrm>
            <a:off x="537981" y="6216134"/>
            <a:ext cx="716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Complete reference: </a:t>
            </a:r>
            <a:r>
              <a:rPr lang="en-IN" dirty="0">
                <a:hlinkClick r:id="rId3"/>
              </a:rPr>
              <a:t>https://www.w3schools.com/cssref/css_selectors.asp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7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Specificity and Cascade</a:t>
            </a:r>
            <a:endParaRPr lang="en-IN" dirty="0"/>
          </a:p>
        </p:txBody>
      </p:sp>
      <p:pic>
        <p:nvPicPr>
          <p:cNvPr id="12290" name="Picture 2" descr="https://css-tricks.com/wp-content/csstricks-uploads/specificity-calculationbase.png">
            <a:extLst>
              <a:ext uri="{FF2B5EF4-FFF2-40B4-BE49-F238E27FC236}">
                <a16:creationId xmlns:a16="http://schemas.microsoft.com/office/drawing/2014/main" id="{A211DE59-D966-4325-92B9-9E99B30A1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3" y="1675701"/>
            <a:ext cx="5776765" cy="350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roximity">
            <a:extLst>
              <a:ext uri="{FF2B5EF4-FFF2-40B4-BE49-F238E27FC236}">
                <a16:creationId xmlns:a16="http://schemas.microsoft.com/office/drawing/2014/main" id="{EDACA3EB-B90F-4934-ACB5-C022E921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24" y="1516814"/>
            <a:ext cx="5324213" cy="39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Units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C9246-9EAE-4907-9E43-5E0CDF9F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3" y="2571123"/>
            <a:ext cx="3521112" cy="2383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94505-0C63-4D63-A46E-0F6D1E03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18" y="2571123"/>
            <a:ext cx="7467817" cy="32677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B443A0-BAB4-4D85-9C13-BAC06AC069F5}"/>
              </a:ext>
            </a:extLst>
          </p:cNvPr>
          <p:cNvSpPr/>
          <p:nvPr/>
        </p:nvSpPr>
        <p:spPr>
          <a:xfrm>
            <a:off x="4837413" y="1639829"/>
            <a:ext cx="123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Segoe UI" panose="020B0502040204020203" pitchFamily="34" charset="0"/>
              </a:rPr>
              <a:t>Relative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27C291-8E99-4C4F-A6E0-22D447014C94}"/>
              </a:ext>
            </a:extLst>
          </p:cNvPr>
          <p:cNvSpPr/>
          <p:nvPr/>
        </p:nvSpPr>
        <p:spPr>
          <a:xfrm>
            <a:off x="1086737" y="1639829"/>
            <a:ext cx="138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Segoe UI" panose="020B0502040204020203" pitchFamily="34" charset="0"/>
              </a:rPr>
              <a:t>Absolute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Layout – Display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95D96-30EF-4907-9CAB-96B3074A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40" y="1448353"/>
            <a:ext cx="5246260" cy="2318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CA8F30-9A96-442F-9E22-99BD663D8060}"/>
              </a:ext>
            </a:extLst>
          </p:cNvPr>
          <p:cNvSpPr/>
          <p:nvPr/>
        </p:nvSpPr>
        <p:spPr>
          <a:xfrm>
            <a:off x="737886" y="4179625"/>
            <a:ext cx="63256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Open Sans"/>
              </a:rPr>
              <a:t>block</a:t>
            </a:r>
            <a:r>
              <a:rPr lang="en-US" sz="2400" dirty="0">
                <a:solidFill>
                  <a:srgbClr val="333333"/>
                </a:solidFill>
                <a:latin typeface="Open Sans"/>
              </a:rPr>
              <a:t> makes a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Open Sans"/>
              </a:rPr>
              <a:t>inline</a:t>
            </a:r>
            <a:r>
              <a:rPr lang="en-US" sz="2400" dirty="0">
                <a:solidFill>
                  <a:srgbClr val="333333"/>
                </a:solidFill>
                <a:latin typeface="Open Sans"/>
              </a:rPr>
              <a:t> runs like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ns"/>
              </a:rPr>
              <a:t>display: none</a:t>
            </a:r>
            <a:r>
              <a:rPr lang="en-US" sz="2400" dirty="0">
                <a:latin typeface="Open Sans"/>
              </a:rPr>
              <a:t> removes from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ns"/>
              </a:rPr>
              <a:t>visibility: hidden</a:t>
            </a:r>
            <a:r>
              <a:rPr lang="en-US" sz="2400" dirty="0">
                <a:latin typeface="Open Sans"/>
              </a:rPr>
              <a:t> renders only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ns"/>
              </a:rPr>
              <a:t>opacity: 0</a:t>
            </a:r>
            <a:r>
              <a:rPr lang="en-US" sz="2400" dirty="0">
                <a:latin typeface="Open Sans"/>
              </a:rPr>
              <a:t> just makes it transparent.</a:t>
            </a:r>
            <a:endParaRPr lang="en-IN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42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CSS3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Translate</a:t>
            </a:r>
          </a:p>
          <a:p>
            <a:pPr lvl="1"/>
            <a:r>
              <a:rPr lang="en-US" dirty="0"/>
              <a:t>Rotate</a:t>
            </a:r>
          </a:p>
          <a:p>
            <a:pPr lvl="1"/>
            <a:r>
              <a:rPr lang="en-US" dirty="0"/>
              <a:t>Skew</a:t>
            </a:r>
          </a:p>
          <a:p>
            <a:r>
              <a:rPr lang="en-US" dirty="0"/>
              <a:t>Transitions</a:t>
            </a:r>
          </a:p>
          <a:p>
            <a:r>
              <a:rPr lang="en-US" dirty="0"/>
              <a:t>Animations</a:t>
            </a:r>
          </a:p>
          <a:p>
            <a:r>
              <a:rPr lang="en-US" dirty="0"/>
              <a:t>Responsiveness</a:t>
            </a:r>
          </a:p>
          <a:p>
            <a:pPr lvl="1"/>
            <a:r>
              <a:rPr lang="en-US" dirty="0"/>
              <a:t>Media Queries</a:t>
            </a:r>
          </a:p>
          <a:p>
            <a:pPr lvl="1"/>
            <a:r>
              <a:rPr lang="en-US" dirty="0"/>
              <a:t>Multi Column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-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classes selector over id selectors.</a:t>
            </a:r>
          </a:p>
          <a:p>
            <a:r>
              <a:rPr lang="en-US" dirty="0"/>
              <a:t>Avoid attaching classes to element type selectors.</a:t>
            </a:r>
          </a:p>
          <a:p>
            <a:r>
              <a:rPr lang="en-US" dirty="0"/>
              <a:t>Avoid </a:t>
            </a:r>
            <a:r>
              <a:rPr lang="en-US" sz="2800" b="1" dirty="0"/>
              <a:t>!important</a:t>
            </a:r>
            <a:r>
              <a:rPr lang="en-US" dirty="0"/>
              <a:t>.</a:t>
            </a:r>
          </a:p>
          <a:p>
            <a:r>
              <a:rPr lang="en-US" dirty="0"/>
              <a:t>Always use vendor prefixes. </a:t>
            </a:r>
            <a:r>
              <a:rPr lang="en-IN" dirty="0"/>
              <a:t>Put plain property last.</a:t>
            </a:r>
            <a:endParaRPr lang="en-US" dirty="0"/>
          </a:p>
          <a:p>
            <a:r>
              <a:rPr lang="en-US" dirty="0"/>
              <a:t>Provide for a fallback experience.</a:t>
            </a:r>
          </a:p>
          <a:p>
            <a:r>
              <a:rPr lang="en-US" dirty="0"/>
              <a:t>Use CSS Lint (</a:t>
            </a:r>
            <a:r>
              <a:rPr lang="en-US" dirty="0">
                <a:hlinkClick r:id="rId2"/>
              </a:rPr>
              <a:t>http://csslint.net/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2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Quick History</a:t>
            </a:r>
          </a:p>
          <a:p>
            <a:r>
              <a:rPr lang="en-US" dirty="0"/>
              <a:t>Created in 1995 by Brendan </a:t>
            </a:r>
            <a:r>
              <a:rPr lang="en-US" dirty="0" err="1"/>
              <a:t>Eich</a:t>
            </a:r>
            <a:r>
              <a:rPr lang="en-US" dirty="0"/>
              <a:t> for Netscape in just 10 days.</a:t>
            </a:r>
          </a:p>
          <a:p>
            <a:r>
              <a:rPr lang="en-US" dirty="0"/>
              <a:t>Formal spec name: ECMAScript</a:t>
            </a:r>
          </a:p>
          <a:p>
            <a:r>
              <a:rPr lang="en-US" dirty="0"/>
              <a:t>ES3 supported across all browsers</a:t>
            </a:r>
          </a:p>
          <a:p>
            <a:r>
              <a:rPr lang="en-US" dirty="0"/>
              <a:t>ES4 was a mess, never got implemented</a:t>
            </a:r>
          </a:p>
          <a:p>
            <a:r>
              <a:rPr lang="en-US" dirty="0"/>
              <a:t>ES5 is the latest edition, supported by all modern browsers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333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– Variables and Scope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1CDEA3-CA8D-4EB7-B393-7D27630B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00" y="1518494"/>
            <a:ext cx="5090045" cy="49116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7BD97D-D5C6-4EC8-BE2E-D7FA577435F0}"/>
              </a:ext>
            </a:extLst>
          </p:cNvPr>
          <p:cNvSpPr/>
          <p:nvPr/>
        </p:nvSpPr>
        <p:spPr>
          <a:xfrm>
            <a:off x="6358851" y="1485025"/>
            <a:ext cx="57632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Default value for unassigned variable is </a:t>
            </a:r>
            <a:r>
              <a:rPr lang="en-US" i="1" dirty="0">
                <a:solidFill>
                  <a:srgbClr val="333333"/>
                </a:solidFill>
                <a:latin typeface="Open Sans"/>
              </a:rPr>
              <a:t>undefined.</a:t>
            </a:r>
          </a:p>
          <a:p>
            <a:pPr marL="342900" indent="-342900">
              <a:buAutoNum type="arabicPeriod"/>
            </a:pPr>
            <a:endParaRPr lang="en-US" i="1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AutoNum type="arabicPeriod"/>
            </a:pPr>
            <a:r>
              <a:rPr lang="en-US" dirty="0"/>
              <a:t>Variable scope is simply the function scope,</a:t>
            </a:r>
            <a:br>
              <a:rPr lang="en-US" dirty="0"/>
            </a:br>
            <a:r>
              <a:rPr lang="en-US" dirty="0"/>
              <a:t>not block scope.</a:t>
            </a:r>
            <a:endParaRPr lang="en-US" i="1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Datatypes can be changed at runtime.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5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– Equality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Never use </a:t>
            </a:r>
            <a:r>
              <a:rPr lang="en-IN" b="1" dirty="0"/>
              <a:t>==</a:t>
            </a:r>
            <a:r>
              <a:rPr lang="en-IN" dirty="0"/>
              <a:t>, or </a:t>
            </a:r>
            <a:r>
              <a:rPr lang="en-IN" b="1" dirty="0"/>
              <a:t>!=, </a:t>
            </a:r>
            <a:r>
              <a:rPr lang="en-IN" dirty="0"/>
              <a:t>Always use </a:t>
            </a:r>
            <a:r>
              <a:rPr lang="en-IN" b="1" dirty="0"/>
              <a:t>===</a:t>
            </a:r>
            <a:r>
              <a:rPr lang="en-IN" dirty="0"/>
              <a:t>, or </a:t>
            </a:r>
            <a:r>
              <a:rPr lang="en-IN" b="1" dirty="0"/>
              <a:t>!==</a:t>
            </a:r>
          </a:p>
          <a:p>
            <a:pPr marL="0" indent="0">
              <a:buNone/>
            </a:pP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D285-3DE1-489A-8AD4-E1C0DF53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12" y="2046695"/>
            <a:ext cx="5257188" cy="43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0"/>
            <a:ext cx="12188952" cy="1143000"/>
          </a:xfrm>
        </p:spPr>
        <p:txBody>
          <a:bodyPr/>
          <a:lstStyle/>
          <a:p>
            <a:r>
              <a:rPr lang="en-IN" dirty="0"/>
              <a:t>JavaScript – Arrays and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B4BD8-C9A6-4F58-B79F-E28981783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02" y="1369808"/>
            <a:ext cx="4600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143000"/>
          </a:xfrm>
        </p:spPr>
        <p:txBody>
          <a:bodyPr/>
          <a:lstStyle/>
          <a:p>
            <a:r>
              <a:rPr lang="en-US" dirty="0"/>
              <a:t>Introduction to client side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HTML 	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2000" dirty="0"/>
              <a:t> Structure and Content</a:t>
            </a: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>CSS 	</a:t>
            </a:r>
            <a:r>
              <a:rPr lang="en-IN" sz="2000" dirty="0">
                <a:sym typeface="Wingdings" panose="05000000000000000000" pitchFamily="2" charset="2"/>
              </a:rPr>
              <a:t> Presentation</a:t>
            </a:r>
            <a:br>
              <a:rPr lang="en-IN" sz="2000" dirty="0"/>
            </a:br>
            <a:endParaRPr lang="en-US" sz="2000" dirty="0"/>
          </a:p>
          <a:p>
            <a:r>
              <a:rPr lang="en-US" sz="2000" dirty="0"/>
              <a:t>JavaScript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sym typeface="Wingdings" panose="05000000000000000000" pitchFamily="2" charset="2"/>
              </a:rPr>
              <a:t>B</a:t>
            </a:r>
            <a:r>
              <a:rPr lang="en-IN" sz="2000" dirty="0"/>
              <a:t>ehaviour </a:t>
            </a:r>
            <a:r>
              <a:rPr lang="en-IN" sz="2000" i="1" dirty="0"/>
              <a:t>(dynamic stuff)</a:t>
            </a:r>
            <a:endParaRPr lang="en-US" sz="20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54182DA-0069-4345-BB89-017CA0CD8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62052"/>
              </p:ext>
            </p:extLst>
          </p:nvPr>
        </p:nvGraphicFramePr>
        <p:xfrm>
          <a:off x="2111826" y="1143000"/>
          <a:ext cx="5904656" cy="233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945"/>
            <a:ext cx="12188952" cy="1143000"/>
          </a:xfrm>
        </p:spPr>
        <p:txBody>
          <a:bodyPr/>
          <a:lstStyle/>
          <a:p>
            <a:r>
              <a:rPr lang="en-IN" dirty="0"/>
              <a:t>JavaScript –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55" y="1367406"/>
            <a:ext cx="6490982" cy="5029200"/>
          </a:xfrm>
        </p:spPr>
        <p:txBody>
          <a:bodyPr>
            <a:normAutofit/>
          </a:bodyPr>
          <a:lstStyle/>
          <a:p>
            <a:r>
              <a:rPr lang="en-US" i="1" dirty="0"/>
              <a:t>Functions are First-Class citizens. Functions can be passed as parameters to and returned as result from other functions just like variable.</a:t>
            </a:r>
          </a:p>
          <a:p>
            <a:r>
              <a:rPr lang="en-US" i="1" dirty="0"/>
              <a:t>IIFE (</a:t>
            </a:r>
            <a:r>
              <a:rPr lang="en-IN" dirty="0"/>
              <a:t>Immediately Invoked Function Expression)</a:t>
            </a:r>
          </a:p>
          <a:p>
            <a:pPr lvl="1"/>
            <a:r>
              <a:rPr lang="en-US" i="1" dirty="0"/>
              <a:t>S</a:t>
            </a:r>
            <a:r>
              <a:rPr lang="en-IN" i="1" dirty="0"/>
              <a:t>elf-executing anonymous function</a:t>
            </a:r>
          </a:p>
          <a:p>
            <a:pPr lvl="1"/>
            <a:r>
              <a:rPr lang="en-US" i="1" dirty="0"/>
              <a:t>Protect against polluting the global environment </a:t>
            </a:r>
          </a:p>
          <a:p>
            <a:pPr lvl="1"/>
            <a:r>
              <a:rPr lang="en-US" i="1" dirty="0"/>
              <a:t>Retaining privacy for variables defined within  function</a:t>
            </a:r>
          </a:p>
          <a:p>
            <a:r>
              <a:rPr lang="en-US" dirty="0"/>
              <a:t>All functions return a value (</a:t>
            </a:r>
            <a:r>
              <a:rPr lang="en-US" b="1" dirty="0"/>
              <a:t>undefined</a:t>
            </a:r>
            <a:r>
              <a:rPr lang="en-US" dirty="0"/>
              <a:t> by default)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DDE4D-8B0D-455B-B345-36315B01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" y="1379988"/>
            <a:ext cx="5238210" cy="40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– Functions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declarations get </a:t>
            </a:r>
            <a:r>
              <a:rPr lang="en-US" i="1" dirty="0"/>
              <a:t>hoisted</a:t>
            </a:r>
            <a:r>
              <a:rPr lang="en-US" dirty="0"/>
              <a:t>, at the top of scope.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44CA9-7C1A-48D3-B86E-17F3FE69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7" y="2191492"/>
            <a:ext cx="5514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9D6-1F81-4331-899B-F8CC54B4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945"/>
            <a:ext cx="12188952" cy="1143000"/>
          </a:xfrm>
        </p:spPr>
        <p:txBody>
          <a:bodyPr/>
          <a:lstStyle/>
          <a:p>
            <a:r>
              <a:rPr lang="en-IN" dirty="0"/>
              <a:t>JavaScript – “this”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26E-FAF3-444E-ABC4-6227CB64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1342239"/>
            <a:ext cx="5299745" cy="5029200"/>
          </a:xfrm>
        </p:spPr>
        <p:txBody>
          <a:bodyPr>
            <a:normAutofit/>
          </a:bodyPr>
          <a:lstStyle/>
          <a:p>
            <a:r>
              <a:rPr lang="en-US" dirty="0"/>
              <a:t>In a constructor, </a:t>
            </a:r>
            <a:r>
              <a:rPr lang="en-US" b="1" dirty="0"/>
              <a:t>this</a:t>
            </a:r>
            <a:r>
              <a:rPr lang="en-US" dirty="0"/>
              <a:t> is the object being created.</a:t>
            </a:r>
          </a:p>
          <a:p>
            <a:r>
              <a:rPr lang="en-US" dirty="0"/>
              <a:t>In a function called as method on an object, </a:t>
            </a:r>
            <a:r>
              <a:rPr lang="en-US" b="1" dirty="0"/>
              <a:t>this</a:t>
            </a:r>
            <a:r>
              <a:rPr lang="en-US" dirty="0"/>
              <a:t> is the object itself.</a:t>
            </a:r>
          </a:p>
          <a:p>
            <a:r>
              <a:rPr lang="en-US" dirty="0"/>
              <a:t>Without strict mode, function call has </a:t>
            </a:r>
            <a:r>
              <a:rPr lang="en-US" b="1" dirty="0"/>
              <a:t>this</a:t>
            </a:r>
            <a:r>
              <a:rPr lang="en-US" dirty="0"/>
              <a:t> set to </a:t>
            </a:r>
            <a:r>
              <a:rPr lang="en-US" b="1" dirty="0"/>
              <a:t>window</a:t>
            </a:r>
            <a:r>
              <a:rPr lang="en-US" dirty="0"/>
              <a:t>.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89FBD-6D95-4837-A19E-E10CBF1A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43" y="1385101"/>
            <a:ext cx="4267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Developer handbook for best practices.</a:t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6B71785-57AB-4DE1-B24F-2425ABD4E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789847"/>
              </p:ext>
            </p:extLst>
          </p:nvPr>
        </p:nvGraphicFramePr>
        <p:xfrm>
          <a:off x="1381125" y="1177925"/>
          <a:ext cx="4333875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Document" r:id="rId4" imgW="9046035" imgH="11228803" progId="Word.Document.12">
                  <p:embed/>
                </p:oleObj>
              </mc:Choice>
              <mc:Fallback>
                <p:oleObj name="Document" r:id="rId4" imgW="9046035" imgH="112288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1125" y="1177925"/>
                        <a:ext cx="4333875" cy="538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4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Thank you!!</a:t>
            </a: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4" name="Picture 4" descr="https://byteway.files.wordpress.com/2012/03/html5tags1.png">
            <a:extLst>
              <a:ext uri="{FF2B5EF4-FFF2-40B4-BE49-F238E27FC236}">
                <a16:creationId xmlns:a16="http://schemas.microsoft.com/office/drawing/2014/main" id="{B9BE1D60-B686-44DD-8BE1-FE8E7ACA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34" y="0"/>
            <a:ext cx="3895159" cy="25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0.gstatic.com/images?q=tbn:ANd9GcTWC3XDuJB3kXc4l_ojUXhUx6NMmtZ0LZYmnraeL9358pZJNaqG">
            <a:extLst>
              <a:ext uri="{FF2B5EF4-FFF2-40B4-BE49-F238E27FC236}">
                <a16:creationId xmlns:a16="http://schemas.microsoft.com/office/drawing/2014/main" id="{B63C282A-6AC5-4E97-8D1B-2C9D5324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617" y="3305869"/>
            <a:ext cx="2037918" cy="20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143000"/>
          </a:xfrm>
        </p:spPr>
        <p:txBody>
          <a:bodyPr/>
          <a:lstStyle/>
          <a:p>
            <a:r>
              <a:rPr lang="en-IN" dirty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HTML is a mark-up language for structuring and presenting content for the World Wide Web.</a:t>
            </a:r>
          </a:p>
          <a:p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 descr="http://www.alistapart.com/d/previewofhtml5/structure-html5.gif">
            <a:extLst>
              <a:ext uri="{FF2B5EF4-FFF2-40B4-BE49-F238E27FC236}">
                <a16:creationId xmlns:a16="http://schemas.microsoft.com/office/drawing/2014/main" id="{8B7876BE-E2B9-421B-83E0-A9A46F91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23" y="1927975"/>
            <a:ext cx="5143500" cy="25717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507F77-0451-4F05-A2D7-E6116EAE5C25}"/>
              </a:ext>
            </a:extLst>
          </p:cNvPr>
          <p:cNvSpPr/>
          <p:nvPr/>
        </p:nvSpPr>
        <p:spPr>
          <a:xfrm>
            <a:off x="606804" y="4930025"/>
            <a:ext cx="11280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q_serif"/>
              </a:rPr>
              <a:t>HTML5</a:t>
            </a:r>
            <a:r>
              <a:rPr lang="en-US" dirty="0">
                <a:solidFill>
                  <a:srgbClr val="333333"/>
                </a:solidFill>
                <a:latin typeface="q_serif"/>
              </a:rPr>
              <a:t> is the fifth version of HTML standard of the W3C (World Wide Web Consortium).</a:t>
            </a:r>
          </a:p>
          <a:p>
            <a:endParaRPr lang="en-US" dirty="0">
              <a:solidFill>
                <a:srgbClr val="333333"/>
              </a:solidFill>
              <a:latin typeface="q_serif"/>
            </a:endParaRPr>
          </a:p>
          <a:p>
            <a:r>
              <a:rPr lang="en-US" dirty="0">
                <a:solidFill>
                  <a:srgbClr val="333333"/>
                </a:solidFill>
                <a:latin typeface="q_serif"/>
              </a:rPr>
              <a:t>The aim of HTML5 is to improve the language by supporting latest multimedia while keeping it user friendly and easily readable by humans and understood by bots and parsers.</a:t>
            </a:r>
            <a:endParaRPr lang="en-US" b="0" i="0" dirty="0">
              <a:solidFill>
                <a:srgbClr val="333333"/>
              </a:solidFill>
              <a:effectLst/>
              <a:latin typeface="q_serif"/>
            </a:endParaRPr>
          </a:p>
        </p:txBody>
      </p:sp>
    </p:spTree>
    <p:extLst>
      <p:ext uri="{BB962C8B-B14F-4D97-AF65-F5344CB8AC3E}">
        <p14:creationId xmlns:p14="http://schemas.microsoft.com/office/powerpoint/2010/main" val="3667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331-953F-4136-A9BC-45437BF6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HTML5 trending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8125-FE61-4A21-9691-303B7C35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Legacy/Cross Browser Support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 for Mobile/tablet sites and apps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Better Interactions / Dynamic websites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Cleaner Code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Video/Audio support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Accessibility</a:t>
            </a:r>
          </a:p>
          <a:p>
            <a:r>
              <a:rPr lang="en-US" dirty="0"/>
              <a:t>A simpler way to DOCTYPE declaration: </a:t>
            </a:r>
            <a:r>
              <a:rPr lang="en-US" b="1" dirty="0"/>
              <a:t>&lt;!DOCTYPE html&gt;</a:t>
            </a:r>
            <a:endParaRPr lang="en-US" dirty="0"/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EA8-656E-41E3-B46D-B42D343E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945"/>
            <a:ext cx="12188952" cy="1143000"/>
          </a:xfrm>
        </p:spPr>
        <p:txBody>
          <a:bodyPr/>
          <a:lstStyle/>
          <a:p>
            <a:r>
              <a:rPr lang="en-US" dirty="0"/>
              <a:t>HTML5 Semantic Tags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F3052-A418-4229-810E-FFEEB1E1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423708" cy="2727993"/>
          </a:xfrm>
        </p:spPr>
        <p:txBody>
          <a:bodyPr/>
          <a:lstStyle/>
          <a:p>
            <a:r>
              <a:rPr lang="en-US" dirty="0"/>
              <a:t>A semantic tag clearly describes its meaning to both the browser and the developer.</a:t>
            </a:r>
          </a:p>
          <a:p>
            <a:endParaRPr lang="en-IN" dirty="0"/>
          </a:p>
        </p:txBody>
      </p:sp>
      <p:pic>
        <p:nvPicPr>
          <p:cNvPr id="10" name="Picture 9" descr="http://www.alistapart.com/d/previewofhtml5/structure-div.gif">
            <a:extLst>
              <a:ext uri="{FF2B5EF4-FFF2-40B4-BE49-F238E27FC236}">
                <a16:creationId xmlns:a16="http://schemas.microsoft.com/office/drawing/2014/main" id="{890BBFA2-998C-4896-B7E5-882FAAF5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4099593"/>
            <a:ext cx="5143500" cy="25717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alistapart.com/d/previewofhtml5/structure-html5.gif">
            <a:extLst>
              <a:ext uri="{FF2B5EF4-FFF2-40B4-BE49-F238E27FC236}">
                <a16:creationId xmlns:a16="http://schemas.microsoft.com/office/drawing/2014/main" id="{D6995D24-59F8-41D0-8BA8-377BB161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099594"/>
            <a:ext cx="5143500" cy="25717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3C8F72-AC50-43E1-AF7F-3C0F89BC2D0C}"/>
              </a:ext>
            </a:extLst>
          </p:cNvPr>
          <p:cNvSpPr/>
          <p:nvPr/>
        </p:nvSpPr>
        <p:spPr>
          <a:xfrm>
            <a:off x="984746" y="1891989"/>
            <a:ext cx="23125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&lt;header&gt;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&lt;article&gt;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&lt;nav&gt;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&lt;section&gt;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&lt;aside&gt;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&lt;footer&gt;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18A71-1AEA-4FF4-98DE-65F07317F850}"/>
              </a:ext>
            </a:extLst>
          </p:cNvPr>
          <p:cNvSpPr/>
          <p:nvPr/>
        </p:nvSpPr>
        <p:spPr>
          <a:xfrm>
            <a:off x="3516735" y="1612107"/>
            <a:ext cx="1884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&lt;main&gt;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&lt;mark&gt;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figcaption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&lt;figure&gt;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&lt;details&gt;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&lt;summary&gt;</a:t>
            </a:r>
          </a:p>
        </p:txBody>
      </p:sp>
    </p:spTree>
    <p:extLst>
      <p:ext uri="{BB962C8B-B14F-4D97-AF65-F5344CB8AC3E}">
        <p14:creationId xmlns:p14="http://schemas.microsoft.com/office/powerpoint/2010/main" val="24232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EA8-656E-41E3-B46D-B42D343E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945"/>
            <a:ext cx="12188952" cy="1143000"/>
          </a:xfrm>
        </p:spPr>
        <p:txBody>
          <a:bodyPr/>
          <a:lstStyle/>
          <a:p>
            <a:r>
              <a:rPr lang="en-US" dirty="0"/>
              <a:t>HTML5 Form Inputs and attributes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F3052-A418-4229-810E-FFEEB1E1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11633433" cy="5054367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Email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Date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Range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Search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Tel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Color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Number</a:t>
            </a:r>
          </a:p>
          <a:p>
            <a:pPr lvl="1"/>
            <a:r>
              <a:rPr lang="en-IN" sz="2800" b="1" dirty="0">
                <a:solidFill>
                  <a:schemeClr val="tx1">
                    <a:lumMod val="50000"/>
                  </a:schemeClr>
                </a:solidFill>
              </a:rPr>
              <a:t>x-</a:t>
            </a:r>
            <a:r>
              <a:rPr lang="en-IN" sz="2800" b="1" dirty="0" err="1">
                <a:solidFill>
                  <a:schemeClr val="tx1">
                    <a:lumMod val="50000"/>
                  </a:schemeClr>
                </a:solidFill>
              </a:rPr>
              <a:t>webkit</a:t>
            </a:r>
            <a:r>
              <a:rPr lang="en-IN" sz="2800" b="1" dirty="0">
                <a:solidFill>
                  <a:schemeClr val="tx1">
                    <a:lumMod val="50000"/>
                  </a:schemeClr>
                </a:solidFill>
              </a:rPr>
              <a:t>-speech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Example: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4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EA8-656E-41E3-B46D-B42D343E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945"/>
            <a:ext cx="12188952" cy="1143000"/>
          </a:xfrm>
        </p:spPr>
        <p:txBody>
          <a:bodyPr/>
          <a:lstStyle/>
          <a:p>
            <a:r>
              <a:rPr lang="en-US" dirty="0"/>
              <a:t>HTML5 Multimedia elements (Audio/Video)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F3052-A418-4229-810E-FFEEB1E1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423708" cy="5062756"/>
          </a:xfrm>
        </p:spPr>
        <p:txBody>
          <a:bodyPr>
            <a:normAutofit/>
          </a:bodyPr>
          <a:lstStyle/>
          <a:p>
            <a:r>
              <a:rPr lang="en-US" dirty="0"/>
              <a:t>&lt;video&gt; tag</a:t>
            </a:r>
          </a:p>
          <a:p>
            <a:pPr lvl="1"/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Autoplay</a:t>
            </a:r>
            <a:endParaRPr lang="en-US" dirty="0"/>
          </a:p>
          <a:p>
            <a:pPr lvl="1"/>
            <a:r>
              <a:rPr lang="en-US" dirty="0"/>
              <a:t>Controls</a:t>
            </a:r>
          </a:p>
          <a:p>
            <a:pPr lvl="1"/>
            <a:r>
              <a:rPr lang="en-US" dirty="0"/>
              <a:t>Loop</a:t>
            </a:r>
          </a:p>
          <a:p>
            <a:r>
              <a:rPr lang="en-US" dirty="0"/>
              <a:t>&lt;audio&gt; tag</a:t>
            </a:r>
          </a:p>
          <a:p>
            <a:pPr lvl="1"/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Autoplay</a:t>
            </a:r>
            <a:endParaRPr lang="en-US" dirty="0"/>
          </a:p>
          <a:p>
            <a:pPr lvl="1"/>
            <a:r>
              <a:rPr lang="en-US" dirty="0"/>
              <a:t>Controls</a:t>
            </a:r>
          </a:p>
          <a:p>
            <a:pPr lvl="1"/>
            <a:r>
              <a:rPr lang="en-US" dirty="0"/>
              <a:t>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EA8-656E-41E3-B46D-B42D343E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945"/>
            <a:ext cx="12188952" cy="1143000"/>
          </a:xfrm>
        </p:spPr>
        <p:txBody>
          <a:bodyPr/>
          <a:lstStyle/>
          <a:p>
            <a:r>
              <a:rPr lang="en-US" dirty="0"/>
              <a:t>HTML5 scripting API’s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F3052-A418-4229-810E-FFEEB1E1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490820" cy="501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HTML5 also defines several scripting APIs that you can use with CSS3 and JavaScript. Below are just a few of them:</a:t>
            </a:r>
          </a:p>
          <a:p>
            <a:r>
              <a:rPr lang="en-US" b="1" dirty="0"/>
              <a:t>Geolocation</a:t>
            </a:r>
            <a:endParaRPr lang="en-US" dirty="0"/>
          </a:p>
          <a:p>
            <a:r>
              <a:rPr lang="en-US" b="1" dirty="0"/>
              <a:t>Drag and Drop</a:t>
            </a:r>
            <a:endParaRPr lang="en-US" dirty="0"/>
          </a:p>
          <a:p>
            <a:r>
              <a:rPr lang="en-US" b="1" dirty="0"/>
              <a:t>Offline capabilities </a:t>
            </a:r>
            <a:r>
              <a:rPr lang="en-US" sz="1600" b="1" dirty="0"/>
              <a:t>(Local Storage, Session Storage, </a:t>
            </a:r>
            <a:r>
              <a:rPr lang="en-US" sz="1600" b="1" dirty="0" err="1"/>
              <a:t>IndexedDB</a:t>
            </a:r>
            <a:r>
              <a:rPr lang="en-US" sz="1600" b="1" dirty="0"/>
              <a:t>)</a:t>
            </a:r>
            <a:endParaRPr lang="en-US" sz="1600" dirty="0"/>
          </a:p>
          <a:p>
            <a:r>
              <a:rPr lang="en-US" b="1" dirty="0"/>
              <a:t>Canvas and SVG</a:t>
            </a:r>
            <a:endParaRPr lang="en-US" dirty="0"/>
          </a:p>
          <a:p>
            <a:r>
              <a:rPr lang="en-US" b="1" dirty="0"/>
              <a:t>User Media </a:t>
            </a:r>
            <a:r>
              <a:rPr lang="en-US" sz="1600" b="1" dirty="0"/>
              <a:t>(Camera and microphone)</a:t>
            </a:r>
          </a:p>
          <a:p>
            <a:r>
              <a:rPr lang="en-US" b="1" dirty="0"/>
              <a:t>Web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EA8-656E-41E3-B46D-B42D343E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945"/>
            <a:ext cx="12188952" cy="1143000"/>
          </a:xfrm>
        </p:spPr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F3052-A418-4229-810E-FFEEB1E1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490820" cy="501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Cascading Style Sheet (CSS) are set of rules that describe how HTML elements should be displayed. </a:t>
            </a:r>
          </a:p>
        </p:txBody>
      </p:sp>
      <p:pic>
        <p:nvPicPr>
          <p:cNvPr id="2050" name="Picture 2" descr="CSS selector">
            <a:extLst>
              <a:ext uri="{FF2B5EF4-FFF2-40B4-BE49-F238E27FC236}">
                <a16:creationId xmlns:a16="http://schemas.microsoft.com/office/drawing/2014/main" id="{7ABCF4CF-1F5E-4EA4-B85E-B36D2E5C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36" y="2526704"/>
            <a:ext cx="54197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E924AE-2B6D-4F2B-A306-6A78DCADC647}"/>
              </a:ext>
            </a:extLst>
          </p:cNvPr>
          <p:cNvSpPr/>
          <p:nvPr/>
        </p:nvSpPr>
        <p:spPr>
          <a:xfrm>
            <a:off x="472579" y="4251013"/>
            <a:ext cx="110874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Few Examples: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3"/>
              </a:rPr>
              <a:t>https://codepen.io/Michiel/pen/OPPKMr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4"/>
              </a:rPr>
              <a:t>https://codepen.io/bosworthco/pen/YWBLpR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5"/>
              </a:rPr>
              <a:t>https://codepen.io/zitrusfrisch/pen/fjbal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6"/>
              </a:rPr>
              <a:t>https://css-tricks.com/examples/MovingHighlight/</a:t>
            </a:r>
            <a:endParaRPr lang="en-IN" dirty="0">
              <a:hlinkClick r:id="rId7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hlinkClick r:id="rId7"/>
              </a:rPr>
              <a:t>https://codepen.io/yemon/pen/YrPmQr</a:t>
            </a: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9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 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-Template" id="{9D76C8E6-9649-432A-9F55-B0BFAA22EE28}" vid="{DFCC52BE-F38D-43F0-BF42-C31309CAF9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3668E2D240141A7F1EEA934532210" ma:contentTypeVersion="0" ma:contentTypeDescription="Create a new document." ma:contentTypeScope="" ma:versionID="00ee8ef5012fcecce42dc2c3b5da06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BE8AA-487F-4154-BCFA-72B37E80033A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060B8F9-6575-4B83-A04A-2B9D6322C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C50E78-8C87-41A7-B6A1-63F7C6F638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549</Words>
  <Application>Microsoft Office PowerPoint</Application>
  <PresentationFormat>Widescreen</PresentationFormat>
  <Paragraphs>146</Paragraphs>
  <Slides>24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Open Sans</vt:lpstr>
      <vt:lpstr>q_serif</vt:lpstr>
      <vt:lpstr>Segoe UI</vt:lpstr>
      <vt:lpstr>Segoe UI Semilight</vt:lpstr>
      <vt:lpstr>Verdana</vt:lpstr>
      <vt:lpstr>Wingdings</vt:lpstr>
      <vt:lpstr>PPT -Template</vt:lpstr>
      <vt:lpstr>Microsoft Word Document</vt:lpstr>
      <vt:lpstr>Overview  HTML, CSS and JS  </vt:lpstr>
      <vt:lpstr>Introduction to client side programming</vt:lpstr>
      <vt:lpstr>HTML</vt:lpstr>
      <vt:lpstr>Why is HTML5 trending ?</vt:lpstr>
      <vt:lpstr>HTML5 Semantic Tags</vt:lpstr>
      <vt:lpstr>HTML5 Form Inputs and attributes</vt:lpstr>
      <vt:lpstr>HTML5 Multimedia elements (Audio/Video)</vt:lpstr>
      <vt:lpstr>HTML5 scripting API’s</vt:lpstr>
      <vt:lpstr>CSS</vt:lpstr>
      <vt:lpstr>CSS - Selectors</vt:lpstr>
      <vt:lpstr>CSS – Specificity and Cascade</vt:lpstr>
      <vt:lpstr>CSS – Units</vt:lpstr>
      <vt:lpstr>CSS – Layout – Display Type</vt:lpstr>
      <vt:lpstr>What’s new in CSS3 </vt:lpstr>
      <vt:lpstr>CSS - Best Practices</vt:lpstr>
      <vt:lpstr>JavaScript</vt:lpstr>
      <vt:lpstr>JavaScript – Variables and Scope</vt:lpstr>
      <vt:lpstr>JavaScript – Equality Checking</vt:lpstr>
      <vt:lpstr>JavaScript – Arrays and Objects</vt:lpstr>
      <vt:lpstr>JavaScript – Functions</vt:lpstr>
      <vt:lpstr>JavaScript – Functions Hoisting</vt:lpstr>
      <vt:lpstr>JavaScript – “this” keyword</vt:lpstr>
      <vt:lpstr>Developer handbook for best practices. </vt:lpstr>
      <vt:lpstr>Thank you!!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Mohit Jain</dc:creator>
  <cp:lastModifiedBy>Ankit Arora</cp:lastModifiedBy>
  <cp:revision>542</cp:revision>
  <dcterms:created xsi:type="dcterms:W3CDTF">2015-01-07T09:49:44Z</dcterms:created>
  <dcterms:modified xsi:type="dcterms:W3CDTF">2018-08-14T03:52:55Z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0x0101005B63668E2D240141A7F1EEA934532210</vt:lpwstr>
  </property>
</Properties>
</file>