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8" r:id="rId2"/>
    <p:sldId id="271" r:id="rId3"/>
    <p:sldId id="272" r:id="rId4"/>
    <p:sldId id="257" r:id="rId5"/>
    <p:sldId id="273" r:id="rId6"/>
    <p:sldId id="274" r:id="rId7"/>
    <p:sldId id="262" r:id="rId8"/>
    <p:sldId id="275" r:id="rId9"/>
    <p:sldId id="264" r:id="rId10"/>
    <p:sldId id="263" r:id="rId11"/>
    <p:sldId id="278" r:id="rId12"/>
    <p:sldId id="279" r:id="rId13"/>
    <p:sldId id="280" r:id="rId14"/>
    <p:sldId id="281" r:id="rId15"/>
    <p:sldId id="282" r:id="rId16"/>
    <p:sldId id="283" r:id="rId17"/>
    <p:sldId id="276" r:id="rId18"/>
    <p:sldId id="277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handoutMaster" Target="handoutMasters/handoutMaster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085FCE-06B2-4164-B39B-B1D73153E61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B783B44-7C25-4A6E-8134-FCB401529E25}">
      <dgm:prSet phldrT="[Text]"/>
      <dgm:spPr/>
      <dgm:t>
        <a:bodyPr/>
        <a:lstStyle/>
        <a:p>
          <a:r>
            <a:rPr lang="en-US">
              <a:ea typeface="+mn-lt"/>
              <a:cs typeface="+mn-lt"/>
            </a:rPr>
            <a:t>I</a:t>
          </a:r>
          <a:r>
            <a:rPr lang="en-US">
              <a:latin typeface="Times New Roman"/>
              <a:ea typeface="+mn-lt"/>
              <a:cs typeface="+mn-lt"/>
            </a:rPr>
            <a:t>mage Processing Module</a:t>
          </a:r>
          <a:endParaRPr lang="en-IN"/>
        </a:p>
      </dgm:t>
    </dgm:pt>
    <dgm:pt modelId="{AA1E166A-D9CD-4954-956A-DA475C34EC3B}" type="parTrans" cxnId="{23F94D1C-31DE-4DCF-BFE3-1705DF64119B}">
      <dgm:prSet/>
      <dgm:spPr/>
      <dgm:t>
        <a:bodyPr/>
        <a:lstStyle/>
        <a:p>
          <a:endParaRPr lang="en-IN"/>
        </a:p>
      </dgm:t>
    </dgm:pt>
    <dgm:pt modelId="{E879A06E-F4FE-4090-BC61-100EE7A4E713}" type="sibTrans" cxnId="{23F94D1C-31DE-4DCF-BFE3-1705DF64119B}">
      <dgm:prSet/>
      <dgm:spPr/>
      <dgm:t>
        <a:bodyPr/>
        <a:lstStyle/>
        <a:p>
          <a:endParaRPr lang="en-IN"/>
        </a:p>
      </dgm:t>
    </dgm:pt>
    <dgm:pt modelId="{A6180805-6929-4EE6-947E-94D45AE18F1F}">
      <dgm:prSet phldrT="[Text]"/>
      <dgm:spPr/>
      <dgm:t>
        <a:bodyPr/>
        <a:lstStyle/>
        <a:p>
          <a:r>
            <a:rPr lang="en-IN">
              <a:latin typeface="Times New Roman"/>
              <a:cs typeface="Times New Roman"/>
            </a:rPr>
            <a:t>Drowsiness Detection Module</a:t>
          </a:r>
          <a:endParaRPr lang="en-IN"/>
        </a:p>
      </dgm:t>
    </dgm:pt>
    <dgm:pt modelId="{44C5D134-057D-4FCF-B973-2E5D8738B278}" type="parTrans" cxnId="{D003ADD8-8837-4E1C-B420-563A68EF721B}">
      <dgm:prSet/>
      <dgm:spPr/>
      <dgm:t>
        <a:bodyPr/>
        <a:lstStyle/>
        <a:p>
          <a:endParaRPr lang="en-IN"/>
        </a:p>
      </dgm:t>
    </dgm:pt>
    <dgm:pt modelId="{CA9D785E-3293-4213-B8CD-EA4636FE9FC3}" type="sibTrans" cxnId="{D003ADD8-8837-4E1C-B420-563A68EF721B}">
      <dgm:prSet/>
      <dgm:spPr/>
      <dgm:t>
        <a:bodyPr/>
        <a:lstStyle/>
        <a:p>
          <a:endParaRPr lang="en-IN"/>
        </a:p>
      </dgm:t>
    </dgm:pt>
    <dgm:pt modelId="{A8CFE8C5-C720-4D1D-BAFA-72E71F1CA44B}">
      <dgm:prSet phldrT="[Text]"/>
      <dgm:spPr/>
      <dgm:t>
        <a:bodyPr/>
        <a:lstStyle/>
        <a:p>
          <a:r>
            <a:rPr lang="en-IN">
              <a:latin typeface="Times New Roman"/>
              <a:cs typeface="Times New Roman"/>
            </a:rPr>
            <a:t>Alerting Module</a:t>
          </a:r>
          <a:endParaRPr lang="en-IN"/>
        </a:p>
      </dgm:t>
    </dgm:pt>
    <dgm:pt modelId="{05D6DDAF-B8DF-44BC-BB58-672D21D64128}" type="parTrans" cxnId="{863F6EA9-7221-4AC4-977D-13F5980EC026}">
      <dgm:prSet/>
      <dgm:spPr/>
      <dgm:t>
        <a:bodyPr/>
        <a:lstStyle/>
        <a:p>
          <a:endParaRPr lang="en-IN"/>
        </a:p>
      </dgm:t>
    </dgm:pt>
    <dgm:pt modelId="{3655CF04-5A5D-4752-89C3-1C5A1364144C}" type="sibTrans" cxnId="{863F6EA9-7221-4AC4-977D-13F5980EC026}">
      <dgm:prSet/>
      <dgm:spPr/>
      <dgm:t>
        <a:bodyPr/>
        <a:lstStyle/>
        <a:p>
          <a:endParaRPr lang="en-IN"/>
        </a:p>
      </dgm:t>
    </dgm:pt>
    <dgm:pt modelId="{5F2D4053-E30A-4C7C-9543-22485993583D}">
      <dgm:prSet phldrT="[Text]"/>
      <dgm:spPr/>
      <dgm:t>
        <a:bodyPr/>
        <a:lstStyle/>
        <a:p>
          <a:r>
            <a:rPr lang="en-IN">
              <a:latin typeface="Times New Roman"/>
              <a:cs typeface="Times New Roman"/>
            </a:rPr>
            <a:t>Vehicle Control Module</a:t>
          </a:r>
          <a:endParaRPr lang="en-IN"/>
        </a:p>
      </dgm:t>
    </dgm:pt>
    <dgm:pt modelId="{0DFE9935-DA57-48B9-8BE2-38135359F5D0}" type="parTrans" cxnId="{678AC466-85DB-410C-91F5-757785FEEFDC}">
      <dgm:prSet/>
      <dgm:spPr/>
      <dgm:t>
        <a:bodyPr/>
        <a:lstStyle/>
        <a:p>
          <a:endParaRPr lang="en-IN"/>
        </a:p>
      </dgm:t>
    </dgm:pt>
    <dgm:pt modelId="{1E8F3FD0-088D-45C9-A665-5C19B45673D7}" type="sibTrans" cxnId="{678AC466-85DB-410C-91F5-757785FEEFDC}">
      <dgm:prSet/>
      <dgm:spPr/>
      <dgm:t>
        <a:bodyPr/>
        <a:lstStyle/>
        <a:p>
          <a:endParaRPr lang="en-IN"/>
        </a:p>
      </dgm:t>
    </dgm:pt>
    <dgm:pt modelId="{9F89AE8A-AD8A-4181-A4F0-F12CB66ACF2E}">
      <dgm:prSet phldrT="[Text]"/>
      <dgm:spPr/>
      <dgm:t>
        <a:bodyPr/>
        <a:lstStyle/>
        <a:p>
          <a:r>
            <a:rPr lang="en-IN">
              <a:latin typeface="Times New Roman"/>
              <a:cs typeface="Times New Roman"/>
            </a:rPr>
            <a:t>Decision-Making Module</a:t>
          </a:r>
          <a:endParaRPr lang="en-IN"/>
        </a:p>
      </dgm:t>
    </dgm:pt>
    <dgm:pt modelId="{EC85AAF3-042A-48EC-838E-E73554F07BD2}" type="sibTrans" cxnId="{C91DD533-5D70-432F-9489-2B4312D33E80}">
      <dgm:prSet/>
      <dgm:spPr/>
      <dgm:t>
        <a:bodyPr/>
        <a:lstStyle/>
        <a:p>
          <a:endParaRPr lang="en-IN"/>
        </a:p>
      </dgm:t>
    </dgm:pt>
    <dgm:pt modelId="{8E2020E1-4F3E-4774-BBFA-3A156DA908B7}" type="parTrans" cxnId="{C91DD533-5D70-432F-9489-2B4312D33E80}">
      <dgm:prSet/>
      <dgm:spPr/>
      <dgm:t>
        <a:bodyPr/>
        <a:lstStyle/>
        <a:p>
          <a:endParaRPr lang="en-IN"/>
        </a:p>
      </dgm:t>
    </dgm:pt>
    <dgm:pt modelId="{471F9DC5-B5FC-45F0-A349-2FCCF7008A6B}" type="pres">
      <dgm:prSet presAssocID="{5A085FCE-06B2-4164-B39B-B1D73153E61F}" presName="diagram" presStyleCnt="0">
        <dgm:presLayoutVars>
          <dgm:dir/>
          <dgm:resizeHandles val="exact"/>
        </dgm:presLayoutVars>
      </dgm:prSet>
      <dgm:spPr/>
    </dgm:pt>
    <dgm:pt modelId="{CEC3CFB2-95BA-4A23-81D3-B8A4D2420E43}" type="pres">
      <dgm:prSet presAssocID="{3B783B44-7C25-4A6E-8134-FCB401529E25}" presName="node" presStyleLbl="node1" presStyleIdx="0" presStyleCnt="5">
        <dgm:presLayoutVars>
          <dgm:bulletEnabled val="1"/>
        </dgm:presLayoutVars>
      </dgm:prSet>
      <dgm:spPr/>
    </dgm:pt>
    <dgm:pt modelId="{0154D3B1-FEDC-455B-8789-FFC3000DC105}" type="pres">
      <dgm:prSet presAssocID="{E879A06E-F4FE-4090-BC61-100EE7A4E713}" presName="sibTrans" presStyleCnt="0"/>
      <dgm:spPr/>
    </dgm:pt>
    <dgm:pt modelId="{25168CBB-B885-4970-B33A-96F793BC2D2B}" type="pres">
      <dgm:prSet presAssocID="{A6180805-6929-4EE6-947E-94D45AE18F1F}" presName="node" presStyleLbl="node1" presStyleIdx="1" presStyleCnt="5">
        <dgm:presLayoutVars>
          <dgm:bulletEnabled val="1"/>
        </dgm:presLayoutVars>
      </dgm:prSet>
      <dgm:spPr/>
    </dgm:pt>
    <dgm:pt modelId="{F126FA50-1D97-43EF-BC01-529F3B0F9F1A}" type="pres">
      <dgm:prSet presAssocID="{CA9D785E-3293-4213-B8CD-EA4636FE9FC3}" presName="sibTrans" presStyleCnt="0"/>
      <dgm:spPr/>
    </dgm:pt>
    <dgm:pt modelId="{26F81AE6-AAE3-46A7-9934-F379BB03038E}" type="pres">
      <dgm:prSet presAssocID="{9F89AE8A-AD8A-4181-A4F0-F12CB66ACF2E}" presName="node" presStyleLbl="node1" presStyleIdx="2" presStyleCnt="5">
        <dgm:presLayoutVars>
          <dgm:bulletEnabled val="1"/>
        </dgm:presLayoutVars>
      </dgm:prSet>
      <dgm:spPr/>
    </dgm:pt>
    <dgm:pt modelId="{7CC723B2-5823-459D-9817-36938C742E29}" type="pres">
      <dgm:prSet presAssocID="{EC85AAF3-042A-48EC-838E-E73554F07BD2}" presName="sibTrans" presStyleCnt="0"/>
      <dgm:spPr/>
    </dgm:pt>
    <dgm:pt modelId="{31250442-E045-4D67-9130-F339FF11BC15}" type="pres">
      <dgm:prSet presAssocID="{A8CFE8C5-C720-4D1D-BAFA-72E71F1CA44B}" presName="node" presStyleLbl="node1" presStyleIdx="3" presStyleCnt="5">
        <dgm:presLayoutVars>
          <dgm:bulletEnabled val="1"/>
        </dgm:presLayoutVars>
      </dgm:prSet>
      <dgm:spPr/>
    </dgm:pt>
    <dgm:pt modelId="{6FFE33DF-0B30-425D-BDA1-F6C2EB90E159}" type="pres">
      <dgm:prSet presAssocID="{3655CF04-5A5D-4752-89C3-1C5A1364144C}" presName="sibTrans" presStyleCnt="0"/>
      <dgm:spPr/>
    </dgm:pt>
    <dgm:pt modelId="{85F39F13-E2FB-4511-8075-1D6D78AF75DA}" type="pres">
      <dgm:prSet presAssocID="{5F2D4053-E30A-4C7C-9543-22485993583D}" presName="node" presStyleLbl="node1" presStyleIdx="4" presStyleCnt="5">
        <dgm:presLayoutVars>
          <dgm:bulletEnabled val="1"/>
        </dgm:presLayoutVars>
      </dgm:prSet>
      <dgm:spPr/>
    </dgm:pt>
  </dgm:ptLst>
  <dgm:cxnLst>
    <dgm:cxn modelId="{9BACD610-13DA-4B2E-9851-9118D3DB9A1C}" type="presOf" srcId="{A8CFE8C5-C720-4D1D-BAFA-72E71F1CA44B}" destId="{31250442-E045-4D67-9130-F339FF11BC15}" srcOrd="0" destOrd="0" presId="urn:microsoft.com/office/officeart/2005/8/layout/default"/>
    <dgm:cxn modelId="{77A51E18-F71A-4A7E-AD48-AB30BACEFE76}" type="presOf" srcId="{9F89AE8A-AD8A-4181-A4F0-F12CB66ACF2E}" destId="{26F81AE6-AAE3-46A7-9934-F379BB03038E}" srcOrd="0" destOrd="0" presId="urn:microsoft.com/office/officeart/2005/8/layout/default"/>
    <dgm:cxn modelId="{23F94D1C-31DE-4DCF-BFE3-1705DF64119B}" srcId="{5A085FCE-06B2-4164-B39B-B1D73153E61F}" destId="{3B783B44-7C25-4A6E-8134-FCB401529E25}" srcOrd="0" destOrd="0" parTransId="{AA1E166A-D9CD-4954-956A-DA475C34EC3B}" sibTransId="{E879A06E-F4FE-4090-BC61-100EE7A4E713}"/>
    <dgm:cxn modelId="{C91DD533-5D70-432F-9489-2B4312D33E80}" srcId="{5A085FCE-06B2-4164-B39B-B1D73153E61F}" destId="{9F89AE8A-AD8A-4181-A4F0-F12CB66ACF2E}" srcOrd="2" destOrd="0" parTransId="{8E2020E1-4F3E-4774-BBFA-3A156DA908B7}" sibTransId="{EC85AAF3-042A-48EC-838E-E73554F07BD2}"/>
    <dgm:cxn modelId="{88925D39-07FF-4A86-A8E3-ED3BA05ED71A}" type="presOf" srcId="{5F2D4053-E30A-4C7C-9543-22485993583D}" destId="{85F39F13-E2FB-4511-8075-1D6D78AF75DA}" srcOrd="0" destOrd="0" presId="urn:microsoft.com/office/officeart/2005/8/layout/default"/>
    <dgm:cxn modelId="{678AC466-85DB-410C-91F5-757785FEEFDC}" srcId="{5A085FCE-06B2-4164-B39B-B1D73153E61F}" destId="{5F2D4053-E30A-4C7C-9543-22485993583D}" srcOrd="4" destOrd="0" parTransId="{0DFE9935-DA57-48B9-8BE2-38135359F5D0}" sibTransId="{1E8F3FD0-088D-45C9-A665-5C19B45673D7}"/>
    <dgm:cxn modelId="{CE534E54-ED01-4757-A8D5-1E8CD865E292}" type="presOf" srcId="{3B783B44-7C25-4A6E-8134-FCB401529E25}" destId="{CEC3CFB2-95BA-4A23-81D3-B8A4D2420E43}" srcOrd="0" destOrd="0" presId="urn:microsoft.com/office/officeart/2005/8/layout/default"/>
    <dgm:cxn modelId="{863F6EA9-7221-4AC4-977D-13F5980EC026}" srcId="{5A085FCE-06B2-4164-B39B-B1D73153E61F}" destId="{A8CFE8C5-C720-4D1D-BAFA-72E71F1CA44B}" srcOrd="3" destOrd="0" parTransId="{05D6DDAF-B8DF-44BC-BB58-672D21D64128}" sibTransId="{3655CF04-5A5D-4752-89C3-1C5A1364144C}"/>
    <dgm:cxn modelId="{B7F075B9-2BEE-4A4D-AC3D-484071807B39}" type="presOf" srcId="{A6180805-6929-4EE6-947E-94D45AE18F1F}" destId="{25168CBB-B885-4970-B33A-96F793BC2D2B}" srcOrd="0" destOrd="0" presId="urn:microsoft.com/office/officeart/2005/8/layout/default"/>
    <dgm:cxn modelId="{1B06D5C1-01AE-4ABF-BD86-C8BE42A5FA06}" type="presOf" srcId="{5A085FCE-06B2-4164-B39B-B1D73153E61F}" destId="{471F9DC5-B5FC-45F0-A349-2FCCF7008A6B}" srcOrd="0" destOrd="0" presId="urn:microsoft.com/office/officeart/2005/8/layout/default"/>
    <dgm:cxn modelId="{D003ADD8-8837-4E1C-B420-563A68EF721B}" srcId="{5A085FCE-06B2-4164-B39B-B1D73153E61F}" destId="{A6180805-6929-4EE6-947E-94D45AE18F1F}" srcOrd="1" destOrd="0" parTransId="{44C5D134-057D-4FCF-B973-2E5D8738B278}" sibTransId="{CA9D785E-3293-4213-B8CD-EA4636FE9FC3}"/>
    <dgm:cxn modelId="{CB57E2B6-7238-4FA5-AC0A-249484F632D3}" type="presParOf" srcId="{471F9DC5-B5FC-45F0-A349-2FCCF7008A6B}" destId="{CEC3CFB2-95BA-4A23-81D3-B8A4D2420E43}" srcOrd="0" destOrd="0" presId="urn:microsoft.com/office/officeart/2005/8/layout/default"/>
    <dgm:cxn modelId="{DCEA906E-455D-4BBA-852D-143DA5621D18}" type="presParOf" srcId="{471F9DC5-B5FC-45F0-A349-2FCCF7008A6B}" destId="{0154D3B1-FEDC-455B-8789-FFC3000DC105}" srcOrd="1" destOrd="0" presId="urn:microsoft.com/office/officeart/2005/8/layout/default"/>
    <dgm:cxn modelId="{F20A44E3-79CC-46B2-B50B-FA66E09C6EBD}" type="presParOf" srcId="{471F9DC5-B5FC-45F0-A349-2FCCF7008A6B}" destId="{25168CBB-B885-4970-B33A-96F793BC2D2B}" srcOrd="2" destOrd="0" presId="urn:microsoft.com/office/officeart/2005/8/layout/default"/>
    <dgm:cxn modelId="{BC3B23B1-9864-4E49-BA9C-3A95F71D84A5}" type="presParOf" srcId="{471F9DC5-B5FC-45F0-A349-2FCCF7008A6B}" destId="{F126FA50-1D97-43EF-BC01-529F3B0F9F1A}" srcOrd="3" destOrd="0" presId="urn:microsoft.com/office/officeart/2005/8/layout/default"/>
    <dgm:cxn modelId="{23B607AA-E932-4C0F-9915-4CC99985B780}" type="presParOf" srcId="{471F9DC5-B5FC-45F0-A349-2FCCF7008A6B}" destId="{26F81AE6-AAE3-46A7-9934-F379BB03038E}" srcOrd="4" destOrd="0" presId="urn:microsoft.com/office/officeart/2005/8/layout/default"/>
    <dgm:cxn modelId="{1C4AFA2C-5971-4FFC-AB0C-B8AA196B5B26}" type="presParOf" srcId="{471F9DC5-B5FC-45F0-A349-2FCCF7008A6B}" destId="{7CC723B2-5823-459D-9817-36938C742E29}" srcOrd="5" destOrd="0" presId="urn:microsoft.com/office/officeart/2005/8/layout/default"/>
    <dgm:cxn modelId="{7AF408BA-FDFB-4BBC-8AD3-C4B2EC2C478E}" type="presParOf" srcId="{471F9DC5-B5FC-45F0-A349-2FCCF7008A6B}" destId="{31250442-E045-4D67-9130-F339FF11BC15}" srcOrd="6" destOrd="0" presId="urn:microsoft.com/office/officeart/2005/8/layout/default"/>
    <dgm:cxn modelId="{F8AAB781-BEA1-4C90-83C2-5A74AE13D0B3}" type="presParOf" srcId="{471F9DC5-B5FC-45F0-A349-2FCCF7008A6B}" destId="{6FFE33DF-0B30-425D-BDA1-F6C2EB90E159}" srcOrd="7" destOrd="0" presId="urn:microsoft.com/office/officeart/2005/8/layout/default"/>
    <dgm:cxn modelId="{DB1B7580-5BE2-4335-8E40-3954C6777878}" type="presParOf" srcId="{471F9DC5-B5FC-45F0-A349-2FCCF7008A6B}" destId="{85F39F13-E2FB-4511-8075-1D6D78AF75D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3CFB2-95BA-4A23-81D3-B8A4D2420E43}">
      <dsp:nvSpPr>
        <dsp:cNvPr id="0" name=""/>
        <dsp:cNvSpPr/>
      </dsp:nvSpPr>
      <dsp:spPr>
        <a:xfrm>
          <a:off x="112514" y="465"/>
          <a:ext cx="2930053" cy="175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ea typeface="+mn-lt"/>
              <a:cs typeface="+mn-lt"/>
            </a:rPr>
            <a:t>I</a:t>
          </a:r>
          <a:r>
            <a:rPr lang="en-US" sz="3800" kern="1200">
              <a:latin typeface="Times New Roman"/>
              <a:ea typeface="+mn-lt"/>
              <a:cs typeface="+mn-lt"/>
            </a:rPr>
            <a:t>mage Processing Module</a:t>
          </a:r>
          <a:endParaRPr lang="en-IN" sz="3800" kern="1200"/>
        </a:p>
      </dsp:txBody>
      <dsp:txXfrm>
        <a:off x="112514" y="465"/>
        <a:ext cx="2930053" cy="1758032"/>
      </dsp:txXfrm>
    </dsp:sp>
    <dsp:sp modelId="{25168CBB-B885-4970-B33A-96F793BC2D2B}">
      <dsp:nvSpPr>
        <dsp:cNvPr id="0" name=""/>
        <dsp:cNvSpPr/>
      </dsp:nvSpPr>
      <dsp:spPr>
        <a:xfrm>
          <a:off x="3335573" y="465"/>
          <a:ext cx="2930053" cy="175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>
              <a:latin typeface="Times New Roman"/>
              <a:cs typeface="Times New Roman"/>
            </a:rPr>
            <a:t>Drowsiness Detection Module</a:t>
          </a:r>
          <a:endParaRPr lang="en-IN" sz="3800" kern="1200"/>
        </a:p>
      </dsp:txBody>
      <dsp:txXfrm>
        <a:off x="3335573" y="465"/>
        <a:ext cx="2930053" cy="1758032"/>
      </dsp:txXfrm>
    </dsp:sp>
    <dsp:sp modelId="{26F81AE6-AAE3-46A7-9934-F379BB03038E}">
      <dsp:nvSpPr>
        <dsp:cNvPr id="0" name=""/>
        <dsp:cNvSpPr/>
      </dsp:nvSpPr>
      <dsp:spPr>
        <a:xfrm>
          <a:off x="6558632" y="465"/>
          <a:ext cx="2930053" cy="175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>
              <a:latin typeface="Times New Roman"/>
              <a:cs typeface="Times New Roman"/>
            </a:rPr>
            <a:t>Decision-Making Module</a:t>
          </a:r>
          <a:endParaRPr lang="en-IN" sz="3800" kern="1200"/>
        </a:p>
      </dsp:txBody>
      <dsp:txXfrm>
        <a:off x="6558632" y="465"/>
        <a:ext cx="2930053" cy="1758032"/>
      </dsp:txXfrm>
    </dsp:sp>
    <dsp:sp modelId="{31250442-E045-4D67-9130-F339FF11BC15}">
      <dsp:nvSpPr>
        <dsp:cNvPr id="0" name=""/>
        <dsp:cNvSpPr/>
      </dsp:nvSpPr>
      <dsp:spPr>
        <a:xfrm>
          <a:off x="1724043" y="2051502"/>
          <a:ext cx="2930053" cy="175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>
              <a:latin typeface="Times New Roman"/>
              <a:cs typeface="Times New Roman"/>
            </a:rPr>
            <a:t>Alerting Module</a:t>
          </a:r>
          <a:endParaRPr lang="en-IN" sz="3800" kern="1200"/>
        </a:p>
      </dsp:txBody>
      <dsp:txXfrm>
        <a:off x="1724043" y="2051502"/>
        <a:ext cx="2930053" cy="1758032"/>
      </dsp:txXfrm>
    </dsp:sp>
    <dsp:sp modelId="{85F39F13-E2FB-4511-8075-1D6D78AF75DA}">
      <dsp:nvSpPr>
        <dsp:cNvPr id="0" name=""/>
        <dsp:cNvSpPr/>
      </dsp:nvSpPr>
      <dsp:spPr>
        <a:xfrm>
          <a:off x="4947102" y="2051502"/>
          <a:ext cx="2930053" cy="175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>
              <a:latin typeface="Times New Roman"/>
              <a:cs typeface="Times New Roman"/>
            </a:rPr>
            <a:t>Vehicle Control Module</a:t>
          </a:r>
          <a:endParaRPr lang="en-IN" sz="3800" kern="1200"/>
        </a:p>
      </dsp:txBody>
      <dsp:txXfrm>
        <a:off x="4947102" y="2051502"/>
        <a:ext cx="2930053" cy="1758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8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6/5/2024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6/5/2024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DB29E41-2389-F678-E910-CADFD10EE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18"/>
          <a:stretch/>
        </p:blipFill>
        <p:spPr bwMode="auto">
          <a:xfrm>
            <a:off x="2592933" y="163546"/>
            <a:ext cx="7006133" cy="132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D7D8AB5C-58C8-09A9-033A-8288D7EC753B}"/>
              </a:ext>
            </a:extLst>
          </p:cNvPr>
          <p:cNvSpPr txBox="1">
            <a:spLocks/>
          </p:cNvSpPr>
          <p:nvPr/>
        </p:nvSpPr>
        <p:spPr>
          <a:xfrm>
            <a:off x="1185953" y="2560097"/>
            <a:ext cx="12503679" cy="13292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76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 DRIVER DROWSINESS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endParaRPr lang="en-US" sz="3600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C2AA7CE-4C91-D9F3-0496-BB6501DCF754}"/>
              </a:ext>
            </a:extLst>
          </p:cNvPr>
          <p:cNvSpPr txBox="1">
            <a:spLocks/>
          </p:cNvSpPr>
          <p:nvPr/>
        </p:nvSpPr>
        <p:spPr>
          <a:xfrm>
            <a:off x="8146610" y="4152368"/>
            <a:ext cx="3816790" cy="2305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US" sz="2000" b="1" u="sng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1.Divya C -         811721243015</a:t>
            </a:r>
          </a:p>
          <a:p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2.Mirdula S -     811721243028</a:t>
            </a:r>
          </a:p>
          <a:p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3.Swetha S -       811721243056</a:t>
            </a:r>
          </a:p>
          <a:p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4.SriAshika M-  811721243304</a:t>
            </a:r>
          </a:p>
          <a:p>
            <a:endParaRPr lang="en-US">
              <a:solidFill>
                <a:schemeClr val="tx2"/>
              </a:solidFill>
              <a:latin typeface="Abadi"/>
            </a:endParaRP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4C424CD9-32D2-0AF1-2CA1-710C94445A68}"/>
              </a:ext>
            </a:extLst>
          </p:cNvPr>
          <p:cNvSpPr txBox="1">
            <a:spLocks/>
          </p:cNvSpPr>
          <p:nvPr/>
        </p:nvSpPr>
        <p:spPr>
          <a:xfrm>
            <a:off x="349758" y="5461733"/>
            <a:ext cx="6189964" cy="996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  </a:t>
            </a:r>
          </a:p>
          <a:p>
            <a:r>
              <a:rPr 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Joshua Isaac </a:t>
            </a:r>
            <a:r>
              <a:rPr lang="en-IN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r>
              <a:rPr 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(AI)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A130E31-F152-2F1C-3076-853A0865AC69}"/>
              </a:ext>
            </a:extLst>
          </p:cNvPr>
          <p:cNvSpPr txBox="1">
            <a:spLocks/>
          </p:cNvSpPr>
          <p:nvPr/>
        </p:nvSpPr>
        <p:spPr>
          <a:xfrm>
            <a:off x="2592933" y="1932528"/>
            <a:ext cx="7231091" cy="9703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:DEEP LEARNING</a:t>
            </a:r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25" y="-251520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MODULE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3BE3-1F3E-101F-89B9-86A4EC93C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0547" y="1065793"/>
            <a:ext cx="9601200" cy="4900335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sz="8000" b="1">
                <a:latin typeface="Times New Roman"/>
                <a:ea typeface="+mn-lt"/>
                <a:cs typeface="+mn-lt"/>
              </a:rPr>
              <a:t>Face Detection</a:t>
            </a:r>
            <a:r>
              <a:rPr lang="en-IN" sz="8000" b="1">
                <a:solidFill>
                  <a:srgbClr val="ECECEC"/>
                </a:solidFill>
                <a:latin typeface="Times New Roman"/>
                <a:ea typeface="+mn-lt"/>
                <a:cs typeface="+mn-lt"/>
              </a:rPr>
              <a:t>: </a:t>
            </a:r>
            <a:r>
              <a:rPr lang="en-IN" sz="80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The module first identifies and locates the face within the image or video frame. It uses techniques like  deep learning-based methods such as CNNs.</a:t>
            </a:r>
            <a:endParaRPr lang="en-IN" sz="8000">
              <a:solidFill>
                <a:schemeClr val="tx2"/>
              </a:solidFill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70000"/>
              </a:lnSpc>
            </a:pPr>
            <a:r>
              <a:rPr lang="en-IN" sz="8000" b="1">
                <a:latin typeface="Times New Roman"/>
                <a:ea typeface="+mn-lt"/>
                <a:cs typeface="+mn-lt"/>
              </a:rPr>
              <a:t>Facial Landmark Detection</a:t>
            </a:r>
            <a:r>
              <a:rPr lang="en-IN" sz="8000" b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: </a:t>
            </a:r>
            <a:r>
              <a:rPr lang="en-IN" sz="80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Once the face is detected, the system locates key facial landmarks like eyes, nose, and mouth. These landmarks serve as reference points for further analysis.</a:t>
            </a:r>
            <a:endParaRPr lang="en-IN" sz="80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70000"/>
              </a:lnSpc>
            </a:pPr>
            <a:r>
              <a:rPr lang="en-IN" sz="8000" b="1">
                <a:latin typeface="Times New Roman"/>
                <a:ea typeface="+mn-lt"/>
                <a:cs typeface="+mn-lt"/>
              </a:rPr>
              <a:t>Eye State Analysis</a:t>
            </a:r>
            <a:r>
              <a:rPr lang="en-IN" sz="8000">
                <a:solidFill>
                  <a:srgbClr val="ECECEC"/>
                </a:solidFill>
                <a:latin typeface="Times New Roman"/>
                <a:ea typeface="+mn-lt"/>
                <a:cs typeface="+mn-lt"/>
              </a:rPr>
              <a:t>: </a:t>
            </a:r>
            <a:r>
              <a:rPr lang="en-IN" sz="80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The module </a:t>
            </a:r>
            <a:r>
              <a:rPr lang="en-IN" sz="80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analyzes</a:t>
            </a:r>
            <a:r>
              <a:rPr lang="en-IN" sz="80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the state of the eyes, looking for indicators of drowsiness such as eyelid closure or slow blinking. </a:t>
            </a:r>
            <a:endParaRPr lang="en-IN" sz="80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70000"/>
              </a:lnSpc>
            </a:pPr>
            <a:r>
              <a:rPr lang="en-IN" sz="8000" b="1">
                <a:latin typeface="Times New Roman"/>
                <a:ea typeface="+mn-lt"/>
                <a:cs typeface="+mn-lt"/>
              </a:rPr>
              <a:t>Head Pose Estimation</a:t>
            </a:r>
            <a:r>
              <a:rPr lang="en-IN" sz="8000">
                <a:solidFill>
                  <a:srgbClr val="ECECEC"/>
                </a:solidFill>
                <a:latin typeface="Times New Roman"/>
                <a:ea typeface="+mn-lt"/>
                <a:cs typeface="+mn-lt"/>
              </a:rPr>
              <a:t>: </a:t>
            </a:r>
            <a:r>
              <a:rPr lang="en-IN" sz="80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Determining the orientation of the head can provide additional context for assessing drowsiness. </a:t>
            </a:r>
            <a:endParaRPr lang="en-IN" sz="8000">
              <a:solidFill>
                <a:schemeClr val="tx2"/>
              </a:solidFill>
              <a:latin typeface="Times New Roman"/>
              <a:ea typeface="+mn-lt"/>
              <a:cs typeface="Times New Roman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25" y="-251520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DROWSINESS DETECTION MODULE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3BE3-1F3E-101F-89B9-86A4EC93C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153" y="1065793"/>
            <a:ext cx="9601199" cy="49003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Sensor Integration: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Utilizes cameras and sensors to monitor driver's eye movements, blink rate, and head position.</a:t>
            </a:r>
          </a:p>
          <a:p>
            <a:pPr algn="just">
              <a:lnSpc>
                <a:spcPct val="150000"/>
              </a:lnSpc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Employs algorithms to analyze sensor data and identify signs of drowsiness, such as prolonged eye closure or erratic driving patterns.</a:t>
            </a: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tracks the driver's alertness levels, updating the system with real-time information.</a:t>
            </a: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Threshold-Based Alerts: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Triggers alerts when specific drowsiness thresholds are met, indicating potential driver fatigue.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51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25" y="-251520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MODULE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3BE3-1F3E-101F-89B9-86A4EC93C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153" y="1065793"/>
            <a:ext cx="9601199" cy="49003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Aggregates input from the drowsiness detection module and other vehicle sensors.</a:t>
            </a: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Evaluates the severity of detected drowsiness and potential risks to driving safety.</a:t>
            </a: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Response Strategy: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most appropriate response, such as issuing warnings or taking control of the vehicle.</a:t>
            </a: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Adaptive Learning: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Utilizes machine learning to improve decision-making accuracy based on past incidents and driver behavior.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25" y="-251520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ALERTING MODULE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3BE3-1F3E-101F-89B9-86A4EC93C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153" y="1065793"/>
            <a:ext cx="9601199" cy="49003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Auditory Alerts: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Generates sounds or verbal warnings to alert the driver of detected drowsiness.</a:t>
            </a: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 Alerts: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Displays warnings on the dashboard or heads-up display to catch the driver's attention.</a:t>
            </a: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Tactile Feedback: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Activates vibrations in the steering wheel or seat to physically alert the driver.</a:t>
            </a: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Escalation Protocol: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intensity of alerts if the driver does not respond to initial warnings.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25" y="-251520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VEHICLE CONTROL  MODULE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3BE3-1F3E-101F-89B9-86A4EC93C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153" y="1065793"/>
            <a:ext cx="9601199" cy="49003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Intervention: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Takes control of the vehicle if the driver fails to respond to alerts, ensuring safety.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Lane Keeping Assist: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Steers the vehicle back into the lane if it detects unintentional lane departure.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Speed Regulation: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vehicle speed to a safer level if drowsiness is detected.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Emergency Stop: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Safely brings the vehicle to a stop if the driver remains unresponsive and drowsiness poses a significant risk.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1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25" y="-251520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3BE3-1F3E-101F-89B9-86A4EC93C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153" y="1065793"/>
            <a:ext cx="9601199" cy="490033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Enhanced Road Safety</a:t>
            </a:r>
          </a:p>
          <a:p>
            <a:pPr algn="just">
              <a:lnSpc>
                <a:spcPct val="200000"/>
              </a:lnSpc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Reduced Insurance Costs</a:t>
            </a:r>
          </a:p>
          <a:p>
            <a:pPr algn="just">
              <a:lnSpc>
                <a:spcPct val="200000"/>
              </a:lnSpc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Improved Fleet Management</a:t>
            </a:r>
          </a:p>
          <a:p>
            <a:pPr algn="just">
              <a:lnSpc>
                <a:spcPct val="200000"/>
              </a:lnSpc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Public Health Benefits</a:t>
            </a:r>
          </a:p>
          <a:p>
            <a:pPr algn="just">
              <a:lnSpc>
                <a:spcPct val="200000"/>
              </a:lnSpc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Real Time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9581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25" y="-251520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3BE3-1F3E-101F-89B9-86A4EC93C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153" y="1065793"/>
            <a:ext cx="9601199" cy="4900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>
                <a:latin typeface="Times New Roman"/>
                <a:cs typeface="Times New Roman"/>
              </a:rPr>
              <a:t>Commercial Vehicles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Clr>
                <a:srgbClr val="A43F27"/>
              </a:buClr>
            </a:pPr>
            <a:r>
              <a:rPr lang="en-IN">
                <a:latin typeface="Times New Roman"/>
                <a:cs typeface="Times New Roman"/>
              </a:rPr>
              <a:t>Passenger Vehicles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Clr>
                <a:srgbClr val="A43F27"/>
              </a:buClr>
            </a:pPr>
            <a:r>
              <a:rPr lang="en-IN">
                <a:latin typeface="Times New Roman"/>
                <a:cs typeface="Times New Roman"/>
              </a:rPr>
              <a:t>Public Transportation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Clr>
                <a:srgbClr val="A43F27"/>
              </a:buClr>
            </a:pPr>
            <a:r>
              <a:rPr lang="en-IN">
                <a:latin typeface="Times New Roman"/>
                <a:cs typeface="Times New Roman"/>
              </a:rPr>
              <a:t>Import And Export Transportation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Clr>
                <a:srgbClr val="A43F27"/>
              </a:buClr>
            </a:pPr>
            <a:r>
              <a:rPr lang="en-IN">
                <a:latin typeface="Times New Roman"/>
                <a:cs typeface="Times New Roman"/>
              </a:rPr>
              <a:t>Emergency Vehicles</a:t>
            </a:r>
          </a:p>
        </p:txBody>
      </p:sp>
    </p:spTree>
    <p:extLst>
      <p:ext uri="{BB962C8B-B14F-4D97-AF65-F5344CB8AC3E}">
        <p14:creationId xmlns:p14="http://schemas.microsoft.com/office/powerpoint/2010/main" val="384472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838" y="225559"/>
            <a:ext cx="9601200" cy="1173871"/>
          </a:xfrm>
        </p:spPr>
        <p:txBody>
          <a:bodyPr>
            <a:noAutofit/>
          </a:bodyPr>
          <a:lstStyle/>
          <a:p>
            <a:pPr algn="ctr"/>
            <a:r>
              <a:rPr lang="en-IN" sz="4000">
                <a:latin typeface="Times New Roman"/>
                <a:ea typeface="+mj-lt"/>
                <a:cs typeface="+mj-lt"/>
              </a:rPr>
              <a:t>CONCLUSION</a:t>
            </a:r>
            <a:br>
              <a:rPr lang="en-US" sz="4000">
                <a:latin typeface="Times New Roman"/>
                <a:cs typeface="Times New Roman"/>
              </a:rPr>
            </a:b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3BE3-1F3E-101F-89B9-86A4EC93C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3251" y="1121453"/>
            <a:ext cx="10790582" cy="5104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The drivers state of alertness monitoring through the identification of the fight against to fall asleep has been proposed</a:t>
            </a:r>
          </a:p>
          <a:p>
            <a:pPr>
              <a:lnSpc>
                <a:spcPct val="150000"/>
              </a:lnSpc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The obtained quality signal level has been combined with the drowsiness detection algorithm</a:t>
            </a:r>
          </a:p>
          <a:p>
            <a:pPr>
              <a:lnSpc>
                <a:spcPct val="150000"/>
              </a:lnSpc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The obtained results are similar for </a:t>
            </a:r>
            <a:r>
              <a:rPr lang="en-US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ferent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training criteria but </a:t>
            </a:r>
            <a:r>
              <a:rPr lang="en-US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cant results improvement have been found with respiratory signal quality combination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73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838" y="225559"/>
            <a:ext cx="9601200" cy="1173871"/>
          </a:xfrm>
        </p:spPr>
        <p:txBody>
          <a:bodyPr>
            <a:noAutofit/>
          </a:bodyPr>
          <a:lstStyle/>
          <a:p>
            <a:pPr algn="ctr"/>
            <a:r>
              <a:rPr lang="en-IN" sz="4000">
                <a:latin typeface="Times New Roman"/>
                <a:ea typeface="+mj-lt"/>
                <a:cs typeface="+mj-lt"/>
              </a:rPr>
              <a:t>REFERENCE </a:t>
            </a:r>
            <a:br>
              <a:rPr lang="en-US" sz="4000">
                <a:latin typeface="Times New Roman"/>
                <a:cs typeface="Times New Roman"/>
              </a:rPr>
            </a:b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3BE3-1F3E-101F-89B9-86A4EC93C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3251" y="1121453"/>
            <a:ext cx="10790582" cy="5104419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The obtained results are similar for different training criteria but </a:t>
            </a:r>
            <a:r>
              <a:rPr lang="en-US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 cant results improvement have been found with respiratory signal quality combination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500">
                <a:latin typeface="Times New Roman" panose="02020603050405020304" pitchFamily="18" charset="0"/>
                <a:cs typeface="Times New Roman" panose="02020603050405020304" pitchFamily="18" charset="0"/>
              </a:rPr>
              <a:t>Drowsy driving and automobile crashes, Nat. </a:t>
            </a:r>
            <a:r>
              <a:rPr lang="en-I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2500">
                <a:latin typeface="Times New Roman" panose="02020603050405020304" pitchFamily="18" charset="0"/>
                <a:cs typeface="Times New Roman" panose="02020603050405020304" pitchFamily="18" charset="0"/>
              </a:rPr>
              <a:t> Sleep Disorders Res./Nat. Highway Traffic </a:t>
            </a:r>
            <a:r>
              <a:rPr lang="en-I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Saf.Admin.Expert</a:t>
            </a:r>
            <a:r>
              <a:rPr lang="en-IN" sz="2500">
                <a:latin typeface="Times New Roman" panose="02020603050405020304" pitchFamily="18" charset="0"/>
                <a:cs typeface="Times New Roman" panose="02020603050405020304" pitchFamily="18" charset="0"/>
              </a:rPr>
              <a:t> Panel </a:t>
            </a:r>
            <a:r>
              <a:rPr lang="en-IN" sz="250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DriverFatigueSleepiness</a:t>
            </a:r>
            <a:r>
              <a:rPr lang="en-IN" sz="2500">
                <a:latin typeface="Times New Roman" panose="02020603050405020304" pitchFamily="18" charset="0"/>
                <a:cs typeface="Times New Roman" panose="02020603050405020304" pitchFamily="18" charset="0"/>
              </a:rPr>
              <a:t>, Tech. Rep. DOT-HS-808-707, 1998, vol. 808, p. 707.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P. Jackson, C. Hilditch, A. Holmes, N. Reed, N. Merat, and L. Smith, Fatigue and Road Safety: A Critical Analysis of Recent Evidence. London, U.K.: Department of Transport, 2011, no. 21.</a:t>
            </a:r>
            <a:endParaRPr lang="en-IN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6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131" y="1165996"/>
            <a:ext cx="9601200" cy="2743200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3D3593-B95A-4D57-5BDA-10103832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532"/>
            <a:ext cx="9601200" cy="1142385"/>
          </a:xfrm>
        </p:spPr>
        <p:txBody>
          <a:bodyPr>
            <a:normAutofit/>
          </a:bodyPr>
          <a:lstStyle/>
          <a:p>
            <a:r>
              <a:rPr lang="en-IN" sz="4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FC9A38-341A-5F4B-7DBF-9546A31D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69432"/>
            <a:ext cx="9601200" cy="40746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Times New Roman"/>
                <a:ea typeface="+mn-lt"/>
                <a:cs typeface="+mn-lt"/>
              </a:rPr>
              <a:t>Ensure driver’s safety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Times New Roman"/>
                <a:ea typeface="+mn-lt"/>
                <a:cs typeface="+mn-lt"/>
              </a:rPr>
              <a:t>Prevents accidents due to drowsiness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latin typeface="Times New Roman"/>
                <a:ea typeface="+mn-lt"/>
                <a:cs typeface="+mn-lt"/>
              </a:rPr>
              <a:t>Efficient prototype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83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3D3593-B95A-4D57-5BDA-10103832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437" y="0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en-IN" sz="4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FC9A38-341A-5F4B-7DBF-9546A31D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960" y="1630017"/>
            <a:ext cx="11047849" cy="53035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</a:p>
          <a:p>
            <a:r>
              <a:rPr lang="en-US" sz="5100">
                <a:latin typeface="Times New Roman" panose="02020603050405020304" pitchFamily="18" charset="0"/>
                <a:cs typeface="Times New Roman" panose="02020603050405020304" pitchFamily="18" charset="0"/>
              </a:rPr>
              <a:t>Detects drowsiness but doesn’t alert others </a:t>
            </a:r>
            <a:endParaRPr lang="en-US" sz="5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5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1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</a:p>
          <a:p>
            <a:r>
              <a:rPr lang="en-US" sz="5100">
                <a:latin typeface="Times New Roman" panose="02020603050405020304" pitchFamily="18" charset="0"/>
                <a:cs typeface="Times New Roman" panose="02020603050405020304" pitchFamily="18" charset="0"/>
              </a:rPr>
              <a:t>Real time drowsiness of driver’s causing accidents and deaths </a:t>
            </a:r>
          </a:p>
          <a:p>
            <a:r>
              <a:rPr lang="en-US" sz="510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in distance travelling  </a:t>
            </a:r>
          </a:p>
          <a:p>
            <a:r>
              <a:rPr lang="en-US" sz="5100">
                <a:latin typeface="Times New Roman" panose="02020603050405020304" pitchFamily="18" charset="0"/>
                <a:cs typeface="Times New Roman" panose="02020603050405020304" pitchFamily="18" charset="0"/>
              </a:rPr>
              <a:t>Detects heart attacks</a:t>
            </a:r>
            <a:br>
              <a:rPr lang="en-US" sz="51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1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91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838" y="-262393"/>
            <a:ext cx="9601200" cy="93030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BD7922-7B27-5E17-A1EE-6938E4D71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11709"/>
              </p:ext>
            </p:extLst>
          </p:nvPr>
        </p:nvGraphicFramePr>
        <p:xfrm>
          <a:off x="542014" y="667910"/>
          <a:ext cx="11107972" cy="6078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844">
                  <a:extLst>
                    <a:ext uri="{9D8B030D-6E8A-4147-A177-3AD203B41FA5}">
                      <a16:colId xmlns:a16="http://schemas.microsoft.com/office/drawing/2014/main" val="3492402767"/>
                    </a:ext>
                  </a:extLst>
                </a:gridCol>
                <a:gridCol w="3475910">
                  <a:extLst>
                    <a:ext uri="{9D8B030D-6E8A-4147-A177-3AD203B41FA5}">
                      <a16:colId xmlns:a16="http://schemas.microsoft.com/office/drawing/2014/main" val="204653151"/>
                    </a:ext>
                  </a:extLst>
                </a:gridCol>
                <a:gridCol w="1893056">
                  <a:extLst>
                    <a:ext uri="{9D8B030D-6E8A-4147-A177-3AD203B41FA5}">
                      <a16:colId xmlns:a16="http://schemas.microsoft.com/office/drawing/2014/main" val="1736018912"/>
                    </a:ext>
                  </a:extLst>
                </a:gridCol>
                <a:gridCol w="2181886">
                  <a:extLst>
                    <a:ext uri="{9D8B030D-6E8A-4147-A177-3AD203B41FA5}">
                      <a16:colId xmlns:a16="http://schemas.microsoft.com/office/drawing/2014/main" val="2633863383"/>
                    </a:ext>
                  </a:extLst>
                </a:gridCol>
                <a:gridCol w="2410276">
                  <a:extLst>
                    <a:ext uri="{9D8B030D-6E8A-4147-A177-3AD203B41FA5}">
                      <a16:colId xmlns:a16="http://schemas.microsoft.com/office/drawing/2014/main" val="323449047"/>
                    </a:ext>
                  </a:extLst>
                </a:gridCol>
              </a:tblGrid>
              <a:tr h="1243965">
                <a:tc>
                  <a:txBody>
                    <a:bodyPr/>
                    <a:lstStyle/>
                    <a:p>
                      <a:r>
                        <a:rPr lang="en-IN" sz="2400">
                          <a:latin typeface="Times New Roman"/>
                          <a:cs typeface="Times New Roman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imes New Roman"/>
                          <a:cs typeface="Times New Roman"/>
                        </a:rPr>
                        <a:t>  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Author &amp; Year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latin typeface="Times New Roman"/>
                          <a:cs typeface="Times New Roman"/>
                        </a:rPr>
                        <a:t>Technique</a:t>
                      </a:r>
                    </a:p>
                    <a:p>
                      <a:r>
                        <a:rPr lang="en-IN" sz="2800" b="1">
                          <a:latin typeface="Times New Roman"/>
                          <a:cs typeface="Times New Roman"/>
                        </a:rPr>
                        <a:t>   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/>
                          <a:cs typeface="Times New Roman"/>
                        </a:rPr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63319"/>
                  </a:ext>
                </a:extLst>
              </a:tr>
              <a:tr h="2262441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/>
                          <a:cs typeface="Times New Roman"/>
                        </a:rPr>
                        <a:t>Privacy Preserving Federated Transfer Learning for Driver Drowsiness Detection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Linlin</a:t>
                      </a: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Zhang, (20 July 2022)</a:t>
                      </a:r>
                      <a:endParaRPr lang="en-I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learning, federated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 Overhead , Security Concerns, Heterogeneous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20408"/>
                  </a:ext>
                </a:extLst>
              </a:tr>
              <a:tr h="2572365">
                <a:tc>
                  <a:txBody>
                    <a:bodyPr/>
                    <a:lstStyle/>
                    <a:p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Driver Drowsiness Detection Using Multi-Channel Second Order Blind Identifications</a:t>
                      </a:r>
                      <a:endParaRPr lang="en-IN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Chao Zhang,</a:t>
                      </a:r>
                    </a:p>
                    <a:p>
                      <a:r>
                        <a:rPr lang="en-IN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 10,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 volume pulse (BVP), Drowsiness detection, Second-order Blind identification (SOBI).</a:t>
                      </a:r>
                      <a:endParaRPr lang="en-I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Collection Challenges, Generalization, Ethical 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40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DBA5CB-C657-7C7F-4EB1-2763E7259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7490"/>
              </p:ext>
            </p:extLst>
          </p:nvPr>
        </p:nvGraphicFramePr>
        <p:xfrm>
          <a:off x="628154" y="277210"/>
          <a:ext cx="10956897" cy="630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403">
                  <a:extLst>
                    <a:ext uri="{9D8B030D-6E8A-4147-A177-3AD203B41FA5}">
                      <a16:colId xmlns:a16="http://schemas.microsoft.com/office/drawing/2014/main" val="3492402767"/>
                    </a:ext>
                  </a:extLst>
                </a:gridCol>
                <a:gridCol w="3553379">
                  <a:extLst>
                    <a:ext uri="{9D8B030D-6E8A-4147-A177-3AD203B41FA5}">
                      <a16:colId xmlns:a16="http://schemas.microsoft.com/office/drawing/2014/main" val="204653151"/>
                    </a:ext>
                  </a:extLst>
                </a:gridCol>
                <a:gridCol w="2000531">
                  <a:extLst>
                    <a:ext uri="{9D8B030D-6E8A-4147-A177-3AD203B41FA5}">
                      <a16:colId xmlns:a16="http://schemas.microsoft.com/office/drawing/2014/main" val="1736018912"/>
                    </a:ext>
                  </a:extLst>
                </a:gridCol>
                <a:gridCol w="2165231">
                  <a:extLst>
                    <a:ext uri="{9D8B030D-6E8A-4147-A177-3AD203B41FA5}">
                      <a16:colId xmlns:a16="http://schemas.microsoft.com/office/drawing/2014/main" val="2633863383"/>
                    </a:ext>
                  </a:extLst>
                </a:gridCol>
                <a:gridCol w="2065353">
                  <a:extLst>
                    <a:ext uri="{9D8B030D-6E8A-4147-A177-3AD203B41FA5}">
                      <a16:colId xmlns:a16="http://schemas.microsoft.com/office/drawing/2014/main" val="323449047"/>
                    </a:ext>
                  </a:extLst>
                </a:gridCol>
              </a:tblGrid>
              <a:tr h="1661301">
                <a:tc>
                  <a:txBody>
                    <a:bodyPr/>
                    <a:lstStyle/>
                    <a:p>
                      <a:r>
                        <a:rPr lang="en-IN" sz="2400">
                          <a:latin typeface="Times New Roman"/>
                          <a:cs typeface="Times New Roman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imes New Roman"/>
                          <a:cs typeface="Times New Roman"/>
                        </a:rPr>
                        <a:t>  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Author &amp; Year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latin typeface="Times New Roman"/>
                          <a:cs typeface="Times New Roman"/>
                        </a:rPr>
                        <a:t>Technique</a:t>
                      </a:r>
                    </a:p>
                    <a:p>
                      <a:r>
                        <a:rPr lang="en-IN" sz="2800" b="1">
                          <a:latin typeface="Times New Roman"/>
                          <a:cs typeface="Times New Roman"/>
                        </a:rPr>
                        <a:t>   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/>
                          <a:cs typeface="Times New Roman"/>
                        </a:rPr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63319"/>
                  </a:ext>
                </a:extLst>
              </a:tr>
              <a:tr h="2485805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/>
                          <a:cs typeface="Times New Roman"/>
                        </a:rPr>
                        <a:t>Early Identification and Detection of Driver Drowsiness by Hybrid Machine Learning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Ayman </a:t>
                      </a:r>
                      <a:r>
                        <a:rPr lang="en-IN" sz="2000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Altameem</a:t>
                      </a:r>
                      <a:r>
                        <a:rPr lang="en-IN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November 30,2021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 processing and Feature extraction, machine learning, facial recognition </a:t>
                      </a:r>
                      <a:endParaRPr lang="en-I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Complexity, False positives/</a:t>
                      </a:r>
                    </a:p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negatives ,Resource Intensive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20408"/>
                  </a:ext>
                </a:extLst>
              </a:tr>
              <a:tr h="2156474">
                <a:tc>
                  <a:txBody>
                    <a:bodyPr/>
                    <a:lstStyle/>
                    <a:p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Driver-Drowsiness Detection System Using Facial Features</a:t>
                      </a:r>
                      <a:endParaRPr lang="en-IN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Wanghua</a:t>
                      </a:r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Deng and </a:t>
                      </a:r>
                      <a:r>
                        <a:rPr lang="en-IN" sz="20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Rouxue</a:t>
                      </a:r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wu</a:t>
                      </a:r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August 21,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neural network, fatigue detection, feature location, face tracking.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Environmental Factors, Hardware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40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24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98F0FA-9F50-561B-EA48-37F8821E6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402224"/>
              </p:ext>
            </p:extLst>
          </p:nvPr>
        </p:nvGraphicFramePr>
        <p:xfrm>
          <a:off x="596347" y="280403"/>
          <a:ext cx="11092069" cy="6297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867">
                  <a:extLst>
                    <a:ext uri="{9D8B030D-6E8A-4147-A177-3AD203B41FA5}">
                      <a16:colId xmlns:a16="http://schemas.microsoft.com/office/drawing/2014/main" val="3492402767"/>
                    </a:ext>
                  </a:extLst>
                </a:gridCol>
                <a:gridCol w="3597216">
                  <a:extLst>
                    <a:ext uri="{9D8B030D-6E8A-4147-A177-3AD203B41FA5}">
                      <a16:colId xmlns:a16="http://schemas.microsoft.com/office/drawing/2014/main" val="204653151"/>
                    </a:ext>
                  </a:extLst>
                </a:gridCol>
                <a:gridCol w="2025212">
                  <a:extLst>
                    <a:ext uri="{9D8B030D-6E8A-4147-A177-3AD203B41FA5}">
                      <a16:colId xmlns:a16="http://schemas.microsoft.com/office/drawing/2014/main" val="1736018912"/>
                    </a:ext>
                  </a:extLst>
                </a:gridCol>
                <a:gridCol w="2191942">
                  <a:extLst>
                    <a:ext uri="{9D8B030D-6E8A-4147-A177-3AD203B41FA5}">
                      <a16:colId xmlns:a16="http://schemas.microsoft.com/office/drawing/2014/main" val="2633863383"/>
                    </a:ext>
                  </a:extLst>
                </a:gridCol>
                <a:gridCol w="2090832">
                  <a:extLst>
                    <a:ext uri="{9D8B030D-6E8A-4147-A177-3AD203B41FA5}">
                      <a16:colId xmlns:a16="http://schemas.microsoft.com/office/drawing/2014/main" val="323449047"/>
                    </a:ext>
                  </a:extLst>
                </a:gridCol>
              </a:tblGrid>
              <a:tr h="1147700">
                <a:tc>
                  <a:txBody>
                    <a:bodyPr/>
                    <a:lstStyle/>
                    <a:p>
                      <a:r>
                        <a:rPr lang="en-IN" sz="2400">
                          <a:latin typeface="Times New Roman"/>
                          <a:cs typeface="Times New Roman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imes New Roman"/>
                          <a:cs typeface="Times New Roman"/>
                        </a:rPr>
                        <a:t>  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Author &amp; Year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latin typeface="Times New Roman"/>
                          <a:cs typeface="Times New Roman"/>
                        </a:rPr>
                        <a:t>Technique</a:t>
                      </a:r>
                    </a:p>
                    <a:p>
                      <a:r>
                        <a:rPr lang="en-IN" sz="2800" b="1">
                          <a:latin typeface="Times New Roman"/>
                          <a:cs typeface="Times New Roman"/>
                        </a:rPr>
                        <a:t>   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/>
                          <a:cs typeface="Times New Roman"/>
                        </a:rPr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63319"/>
                  </a:ext>
                </a:extLst>
              </a:tr>
              <a:tr h="5149494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</a:t>
                      </a:r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/>
                          <a:cs typeface="Times New Roman"/>
                        </a:rPr>
                        <a:t>Detecting Human Driver Inattentive and Aggressive Driving Behavior Using Deep Learning: Recent Advances, Requirements and Open Challenges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Monagi</a:t>
                      </a:r>
                      <a:r>
                        <a:rPr lang="en-IN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 . </a:t>
                      </a:r>
                      <a:r>
                        <a:rPr lang="en-IN" sz="2000" b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Alkinani</a:t>
                      </a:r>
                      <a:r>
                        <a:rPr lang="en-IN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Wazir Zada Khan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learning, human inattentive driving behavior, abnormal behavior detection, </a:t>
                      </a:r>
                      <a:endParaRPr lang="en-IN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Resource Intensive, Generalization to Unseen Scenarios</a:t>
                      </a:r>
                      <a:endParaRPr lang="en-IN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20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80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055" y="-84544"/>
            <a:ext cx="9601200" cy="1142385"/>
          </a:xfrm>
        </p:spPr>
        <p:txBody>
          <a:bodyPr/>
          <a:lstStyle/>
          <a:p>
            <a:r>
              <a:rPr lang="en-IN"/>
              <a:t>             </a:t>
            </a: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art Placeholder 6">
            <a:extLst>
              <a:ext uri="{FF2B5EF4-FFF2-40B4-BE49-F238E27FC236}">
                <a16:creationId xmlns:a16="http://schemas.microsoft.com/office/drawing/2014/main" id="{5AB61DDC-E752-63C1-46AD-F588BC264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6" y="1256750"/>
            <a:ext cx="10942320" cy="50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280" y="161948"/>
            <a:ext cx="9601200" cy="11738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Times New Roman"/>
                <a:ea typeface="+mj-lt"/>
                <a:cs typeface="+mj-lt"/>
              </a:rPr>
              <a:t>SYSTEM  SPECIFICATIONS</a:t>
            </a:r>
            <a:br>
              <a:rPr lang="en-US" sz="4000" dirty="0">
                <a:latin typeface="Times New Roman"/>
                <a:cs typeface="Times New Roman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3BE3-1F3E-101F-89B9-86A4EC93C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494" y="1248674"/>
            <a:ext cx="10790582" cy="510441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2600" b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HARDWARE SYSTEM CONFIGURATION</a:t>
            </a:r>
            <a:r>
              <a:rPr lang="en-IN" sz="2600" b="1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:</a:t>
            </a:r>
            <a:endParaRPr lang="en-IN" sz="260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00000"/>
              </a:lnSpc>
            </a:pPr>
            <a:r>
              <a:rPr lang="en-IN" sz="2600">
                <a:latin typeface="Times New Roman"/>
                <a:ea typeface="+mn-lt"/>
                <a:cs typeface="Times New Roman"/>
              </a:rPr>
              <a:t>Computer - minimum of 4GB RAM &amp; dual-core processor.</a:t>
            </a:r>
            <a:endParaRPr lang="en-IN" sz="26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r>
              <a:rPr lang="en-IN" sz="2600">
                <a:latin typeface="Times New Roman"/>
                <a:ea typeface="+mn-lt"/>
                <a:cs typeface="Times New Roman"/>
              </a:rPr>
              <a:t>Webcam - at least 720p &amp; high frame rate of at least 30fps.</a:t>
            </a:r>
            <a:endParaRPr lang="en-IN" sz="26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r>
              <a:rPr lang="en-IN" sz="2600">
                <a:latin typeface="Times New Roman"/>
                <a:ea typeface="+mn-lt"/>
                <a:cs typeface="Times New Roman"/>
              </a:rPr>
              <a:t>Stable internet connection.</a:t>
            </a:r>
          </a:p>
          <a:p>
            <a:pPr algn="just">
              <a:lnSpc>
                <a:spcPct val="100000"/>
              </a:lnSpc>
            </a:pPr>
            <a:r>
              <a:rPr lang="en-IN" sz="2600">
                <a:latin typeface="Times New Roman"/>
                <a:ea typeface="+mn-lt"/>
                <a:cs typeface="Times New Roman"/>
              </a:rPr>
              <a:t>Storage</a:t>
            </a:r>
            <a:endParaRPr lang="en-IN" sz="2600">
              <a:latin typeface="Times New Roman"/>
              <a:cs typeface="Times New Roman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600" b="1">
                <a:latin typeface="Times New Roman"/>
                <a:cs typeface="Times New Roman"/>
              </a:rPr>
              <a:t>SOFTWARE SYSTEM CONFIGURATION:</a:t>
            </a:r>
          </a:p>
          <a:p>
            <a:pPr algn="just">
              <a:lnSpc>
                <a:spcPct val="100000"/>
              </a:lnSpc>
            </a:pPr>
            <a:r>
              <a:rPr lang="en-IN" sz="2600">
                <a:latin typeface="Times New Roman"/>
                <a:ea typeface="+mn-lt"/>
                <a:cs typeface="+mn-lt"/>
              </a:rPr>
              <a:t>Python programming language - Python serves as the primary programming language</a:t>
            </a:r>
          </a:p>
          <a:p>
            <a:pPr algn="just">
              <a:lnSpc>
                <a:spcPct val="100000"/>
              </a:lnSpc>
            </a:pPr>
            <a:r>
              <a:rPr lang="en-IN" sz="2600">
                <a:latin typeface="Times New Roman"/>
                <a:ea typeface="+mn-lt"/>
                <a:cs typeface="+mn-lt"/>
              </a:rPr>
              <a:t>Operating system - Windows, macOS, Linux distributions</a:t>
            </a:r>
          </a:p>
          <a:p>
            <a:pPr algn="just">
              <a:lnSpc>
                <a:spcPct val="100000"/>
              </a:lnSpc>
            </a:pPr>
            <a:r>
              <a:rPr lang="en-IN" sz="2600">
                <a:latin typeface="Times New Roman"/>
                <a:ea typeface="+mn-lt"/>
                <a:cs typeface="+mn-lt"/>
              </a:rPr>
              <a:t>Python libraries - </a:t>
            </a:r>
            <a:r>
              <a:rPr lang="en-IN" sz="26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OpenCV, D lib, TensorFlow </a:t>
            </a:r>
          </a:p>
          <a:p>
            <a:pPr algn="just">
              <a:lnSpc>
                <a:spcPct val="100000"/>
              </a:lnSpc>
            </a:pPr>
            <a:r>
              <a:rPr lang="en-IN" sz="26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HTML/CSS or JavaScript - for UI design.</a:t>
            </a:r>
            <a:endParaRPr lang="en-IN" sz="2600" b="1">
              <a:solidFill>
                <a:schemeClr val="tx2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>
              <a:latin typeface="Times New Roman"/>
              <a:cs typeface="Times New Roman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65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131" y="98336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53BB6FD-DC34-114A-7C80-EB1C4671E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983037"/>
              </p:ext>
            </p:extLst>
          </p:nvPr>
        </p:nvGraphicFramePr>
        <p:xfrm>
          <a:off x="1430572" y="1623392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Application>Microsoft Office PowerPoint</Application>
  <PresentationFormat>Widescreen</PresentationFormat>
  <Slides>19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Diamond Grid 16x9</vt:lpstr>
      <vt:lpstr>PowerPoint Presentation</vt:lpstr>
      <vt:lpstr>                 OBJECTIVE</vt:lpstr>
      <vt:lpstr>           PROBLEM DEFINITION</vt:lpstr>
      <vt:lpstr>LITERATURE SURVEY</vt:lpstr>
      <vt:lpstr>PowerPoint Presentation</vt:lpstr>
      <vt:lpstr>PowerPoint Presentation</vt:lpstr>
      <vt:lpstr>             ARCHITECTURE DIAGRAM</vt:lpstr>
      <vt:lpstr>SYSTEM  SPECIFICATIONS </vt:lpstr>
      <vt:lpstr>MODULES </vt:lpstr>
      <vt:lpstr>IMAGE PROCESSING MODULE</vt:lpstr>
      <vt:lpstr>DROWSINESS DETECTION MODULE</vt:lpstr>
      <vt:lpstr>DECISION MAKING MODULE</vt:lpstr>
      <vt:lpstr>ALERTING MODULE</vt:lpstr>
      <vt:lpstr>VEHICLE CONTROL  MODULE</vt:lpstr>
      <vt:lpstr>ADVANTAGES</vt:lpstr>
      <vt:lpstr>APPLICATIONS</vt:lpstr>
      <vt:lpstr>CONCLUSION </vt:lpstr>
      <vt:lpstr>REFERENCE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ashika</dc:creator>
  <cp:lastModifiedBy>DIV YA</cp:lastModifiedBy>
  <cp:revision>5</cp:revision>
  <dcterms:created xsi:type="dcterms:W3CDTF">2024-04-04T14:27:53Z</dcterms:created>
  <dcterms:modified xsi:type="dcterms:W3CDTF">2024-06-05T14:27:22Z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