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9" r:id="rId6"/>
    <p:sldId id="270" r:id="rId7"/>
    <p:sldId id="262" r:id="rId8"/>
    <p:sldId id="272" r:id="rId9"/>
    <p:sldId id="263" r:id="rId10"/>
    <p:sldId id="264" r:id="rId11"/>
    <p:sldId id="281" r:id="rId12"/>
    <p:sldId id="282" r:id="rId13"/>
    <p:sldId id="268" r:id="rId14"/>
    <p:sldId id="273" r:id="rId15"/>
    <p:sldId id="274" r:id="rId16"/>
    <p:sldId id="275" r:id="rId17"/>
    <p:sldId id="276" r:id="rId18"/>
    <p:sldId id="277" r:id="rId19"/>
    <p:sldId id="278" r:id="rId20"/>
    <p:sldId id="279" r:id="rId21"/>
    <p:sldId id="280" r:id="rId22"/>
    <p:sldId id="283" r:id="rId23"/>
    <p:sldId id="284" r:id="rId24"/>
    <p:sldId id="286" r:id="rId25"/>
    <p:sldId id="289" r:id="rId26"/>
    <p:sldId id="292" r:id="rId27"/>
    <p:sldId id="287" r:id="rId28"/>
    <p:sldId id="288" r:id="rId29"/>
    <p:sldId id="290" r:id="rId30"/>
    <p:sldId id="295" r:id="rId31"/>
    <p:sldId id="291" r:id="rId32"/>
    <p:sldId id="285" r:id="rId33"/>
    <p:sldId id="293" r:id="rId34"/>
    <p:sldId id="294"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9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F3D08D-2FCB-45FD-9BD1-4C459E6DECF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3D08D-2FCB-45FD-9BD1-4C459E6DECF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3D08D-2FCB-45FD-9BD1-4C459E6DECF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3D08D-2FCB-45FD-9BD1-4C459E6DECF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3D08D-2FCB-45FD-9BD1-4C459E6DECF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F3D08D-2FCB-45FD-9BD1-4C459E6DECF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F3D08D-2FCB-45FD-9BD1-4C459E6DECF9}" type="datetimeFigureOut">
              <a:rPr lang="en-US" smtClean="0"/>
              <a:pPr/>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F3D08D-2FCB-45FD-9BD1-4C459E6DECF9}" type="datetimeFigureOut">
              <a:rPr lang="en-US" smtClean="0"/>
              <a:pPr/>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3D08D-2FCB-45FD-9BD1-4C459E6DECF9}" type="datetimeFigureOut">
              <a:rPr lang="en-US" smtClean="0"/>
              <a:pPr/>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3D08D-2FCB-45FD-9BD1-4C459E6DECF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3D08D-2FCB-45FD-9BD1-4C459E6DECF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081A5-AFBB-418A-966A-6FAB2D5A2E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3D08D-2FCB-45FD-9BD1-4C459E6DECF9}" type="datetimeFigureOut">
              <a:rPr lang="en-US" smtClean="0"/>
              <a:pPr/>
              <a:t>3/29/2019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081A5-AFBB-418A-966A-6FAB2D5A2E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cis.upenn.edu/~bcpierce/courses/629/jdkdocs/api/java.awt.Scrollbar.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Abstract </a:t>
            </a:r>
            <a:r>
              <a:rPr lang="en-SG" dirty="0"/>
              <a:t>W</a:t>
            </a:r>
            <a:r>
              <a:rPr lang="en-SG" dirty="0" smtClean="0"/>
              <a:t>indow Toolkit(AWT)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Working with frame windows</a:t>
            </a:r>
            <a:endParaRPr lang="en-US" dirty="0"/>
          </a:p>
        </p:txBody>
      </p:sp>
      <p:sp>
        <p:nvSpPr>
          <p:cNvPr id="3" name="Content Placeholder 2"/>
          <p:cNvSpPr>
            <a:spLocks noGrp="1"/>
          </p:cNvSpPr>
          <p:nvPr>
            <p:ph idx="1"/>
          </p:nvPr>
        </p:nvSpPr>
        <p:spPr>
          <a:xfrm>
            <a:off x="457200" y="1268760"/>
            <a:ext cx="8229600" cy="5184576"/>
          </a:xfrm>
        </p:spPr>
        <p:txBody>
          <a:bodyPr>
            <a:noAutofit/>
          </a:bodyPr>
          <a:lstStyle/>
          <a:p>
            <a:r>
              <a:rPr lang="en-US" sz="2300" dirty="0" smtClean="0"/>
              <a:t>Here are two of </a:t>
            </a:r>
            <a:r>
              <a:rPr lang="en-US" sz="2300" b="1" dirty="0" smtClean="0"/>
              <a:t>Frame’s constructors:</a:t>
            </a:r>
          </a:p>
          <a:p>
            <a:r>
              <a:rPr lang="en-US" sz="2300" dirty="0" smtClean="0">
                <a:solidFill>
                  <a:srgbClr val="FF0000"/>
                </a:solidFill>
              </a:rPr>
              <a:t>Frame( )</a:t>
            </a:r>
          </a:p>
          <a:p>
            <a:r>
              <a:rPr lang="en-US" sz="2300" dirty="0" smtClean="0">
                <a:solidFill>
                  <a:srgbClr val="002060"/>
                </a:solidFill>
              </a:rPr>
              <a:t>Frame(String </a:t>
            </a:r>
            <a:r>
              <a:rPr lang="en-US" sz="2300" i="1" dirty="0" smtClean="0">
                <a:solidFill>
                  <a:srgbClr val="002060"/>
                </a:solidFill>
              </a:rPr>
              <a:t>title)</a:t>
            </a:r>
          </a:p>
          <a:p>
            <a:r>
              <a:rPr lang="en-US" sz="2300" dirty="0" smtClean="0"/>
              <a:t>The first form creates a standard window that does not contain a title. </a:t>
            </a:r>
          </a:p>
          <a:p>
            <a:r>
              <a:rPr lang="en-US" sz="2300" dirty="0" smtClean="0"/>
              <a:t>The second form creates a window with the title specified by </a:t>
            </a:r>
            <a:r>
              <a:rPr lang="en-US" sz="2300" i="1" dirty="0" smtClean="0"/>
              <a:t>title. </a:t>
            </a:r>
          </a:p>
          <a:p>
            <a:r>
              <a:rPr lang="en-US" sz="2300" i="1" dirty="0" smtClean="0"/>
              <a:t>Notice that you cannot specify the </a:t>
            </a:r>
            <a:r>
              <a:rPr lang="en-US" sz="2300" dirty="0" smtClean="0"/>
              <a:t>dimensions of the window. </a:t>
            </a:r>
          </a:p>
          <a:p>
            <a:r>
              <a:rPr lang="en-US" sz="2300" dirty="0" smtClean="0"/>
              <a:t>Instead, you /must set the size of the window after it has been created.</a:t>
            </a:r>
          </a:p>
          <a:p>
            <a:r>
              <a:rPr lang="en-US" sz="2300" dirty="0" smtClean="0"/>
              <a:t>We can create a GUI using Frame in two ways:</a:t>
            </a:r>
            <a:br>
              <a:rPr lang="en-US" sz="2300" dirty="0" smtClean="0"/>
            </a:br>
            <a:r>
              <a:rPr lang="en-US" sz="2300" dirty="0" smtClean="0"/>
              <a:t>1) By extending Frame class</a:t>
            </a:r>
            <a:br>
              <a:rPr lang="en-US" sz="2300" dirty="0" smtClean="0"/>
            </a:br>
            <a:r>
              <a:rPr lang="en-US" sz="2300" dirty="0" smtClean="0"/>
              <a:t>2) By creating the instance of Frame class</a:t>
            </a:r>
            <a:endParaRPr lang="en-US" sz="23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r>
              <a:rPr lang="en-SG" sz="3400" dirty="0" smtClean="0">
                <a:solidFill>
                  <a:srgbClr val="FF0000"/>
                </a:solidFill>
              </a:rPr>
              <a:t>Example program for creating a Frame by using Inheritance</a:t>
            </a:r>
          </a:p>
          <a:p>
            <a:pPr>
              <a:buNone/>
            </a:pPr>
            <a:r>
              <a:rPr lang="en-US" dirty="0" smtClean="0"/>
              <a:t>import java.awt.*;</a:t>
            </a:r>
          </a:p>
          <a:p>
            <a:pPr>
              <a:buNone/>
            </a:pPr>
            <a:r>
              <a:rPr lang="en-US" dirty="0" smtClean="0"/>
              <a:t>public class Simple extends Frame{</a:t>
            </a:r>
          </a:p>
          <a:p>
            <a:pPr>
              <a:buNone/>
            </a:pPr>
            <a:r>
              <a:rPr lang="en-US" dirty="0" smtClean="0"/>
              <a:t>    Simple()</a:t>
            </a:r>
          </a:p>
          <a:p>
            <a:pPr>
              <a:buNone/>
            </a:pPr>
            <a:r>
              <a:rPr lang="en-US" dirty="0" smtClean="0"/>
              <a:t>    {</a:t>
            </a:r>
          </a:p>
          <a:p>
            <a:pPr>
              <a:buNone/>
            </a:pPr>
            <a:r>
              <a:rPr lang="en-US" dirty="0" smtClean="0"/>
              <a:t>        </a:t>
            </a:r>
            <a:r>
              <a:rPr lang="en-US" dirty="0" err="1" smtClean="0"/>
              <a:t>setTitle</a:t>
            </a:r>
            <a:r>
              <a:rPr lang="en-US" dirty="0" smtClean="0"/>
              <a:t>("First Example");</a:t>
            </a:r>
          </a:p>
          <a:p>
            <a:pPr>
              <a:buNone/>
            </a:pPr>
            <a:r>
              <a:rPr lang="en-US" dirty="0" smtClean="0"/>
              <a:t>        </a:t>
            </a:r>
            <a:r>
              <a:rPr lang="en-US" dirty="0" err="1" smtClean="0"/>
              <a:t>setSize</a:t>
            </a:r>
            <a:r>
              <a:rPr lang="en-US" dirty="0" smtClean="0"/>
              <a:t>(300,300);//frame size 300 width and 300 height  </a:t>
            </a:r>
          </a:p>
          <a:p>
            <a:pPr>
              <a:buNone/>
            </a:pPr>
            <a:r>
              <a:rPr lang="en-US" dirty="0" smtClean="0"/>
              <a:t>        //</a:t>
            </a:r>
            <a:r>
              <a:rPr lang="en-US" dirty="0" err="1" smtClean="0"/>
              <a:t>setResizable</a:t>
            </a:r>
            <a:r>
              <a:rPr lang="en-US" dirty="0" smtClean="0"/>
              <a:t>(false);</a:t>
            </a:r>
          </a:p>
          <a:p>
            <a:pPr>
              <a:buNone/>
            </a:pPr>
            <a:r>
              <a:rPr lang="en-US" dirty="0" smtClean="0"/>
              <a:t>        </a:t>
            </a:r>
            <a:r>
              <a:rPr lang="en-US" dirty="0" err="1" smtClean="0"/>
              <a:t>setLayout</a:t>
            </a:r>
            <a:r>
              <a:rPr lang="en-US" dirty="0" smtClean="0"/>
              <a:t>(null);//no layout manager  </a:t>
            </a:r>
          </a:p>
          <a:p>
            <a:pPr>
              <a:buNone/>
            </a:pPr>
            <a:r>
              <a:rPr lang="en-US" dirty="0" smtClean="0"/>
              <a:t>        </a:t>
            </a:r>
            <a:r>
              <a:rPr lang="en-US" dirty="0" err="1" smtClean="0"/>
              <a:t>setVisible</a:t>
            </a:r>
            <a:r>
              <a:rPr lang="en-US" dirty="0" smtClean="0"/>
              <a:t>(true);//now frame will be visible, by default not visible  </a:t>
            </a:r>
          </a:p>
          <a:p>
            <a:pPr>
              <a:buNone/>
            </a:pPr>
            <a:r>
              <a:rPr lang="en-US" dirty="0" smtClean="0"/>
              <a:t>    }</a:t>
            </a:r>
          </a:p>
          <a:p>
            <a:pPr>
              <a:buNone/>
            </a:pPr>
            <a:r>
              <a:rPr lang="en-US" dirty="0" smtClean="0"/>
              <a:t>    public static void main(String [] </a:t>
            </a:r>
            <a:r>
              <a:rPr lang="en-US" dirty="0" err="1" smtClean="0"/>
              <a:t>args</a:t>
            </a:r>
            <a:r>
              <a:rPr lang="en-US" dirty="0" smtClean="0"/>
              <a:t>)</a:t>
            </a:r>
          </a:p>
          <a:p>
            <a:pPr>
              <a:buNone/>
            </a:pPr>
            <a:r>
              <a:rPr lang="en-US" dirty="0" smtClean="0"/>
              <a:t>   {</a:t>
            </a:r>
          </a:p>
          <a:p>
            <a:pPr>
              <a:buNone/>
            </a:pPr>
            <a:r>
              <a:rPr lang="en-US" dirty="0" smtClean="0"/>
              <a:t>       Simple s=new Simple();</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pPr>
              <a:buNone/>
            </a:pPr>
            <a:r>
              <a:rPr lang="en-SG" sz="3400" dirty="0" smtClean="0">
                <a:solidFill>
                  <a:srgbClr val="FF0000"/>
                </a:solidFill>
              </a:rPr>
              <a:t>Example program for creating a Frame by using Inheritance</a:t>
            </a:r>
          </a:p>
          <a:p>
            <a:pPr>
              <a:buNone/>
            </a:pPr>
            <a:r>
              <a:rPr lang="en-US" dirty="0" smtClean="0"/>
              <a:t>import java.awt.*;</a:t>
            </a:r>
          </a:p>
          <a:p>
            <a:pPr>
              <a:buNone/>
            </a:pPr>
            <a:r>
              <a:rPr lang="en-US" dirty="0" smtClean="0"/>
              <a:t>public class Simple{</a:t>
            </a:r>
          </a:p>
          <a:p>
            <a:pPr>
              <a:buNone/>
            </a:pPr>
            <a:r>
              <a:rPr lang="en-US" dirty="0" smtClean="0"/>
              <a:t>    Simple()</a:t>
            </a:r>
          </a:p>
          <a:p>
            <a:pPr>
              <a:buNone/>
            </a:pPr>
            <a:r>
              <a:rPr lang="en-US" dirty="0" smtClean="0"/>
              <a:t>    {</a:t>
            </a:r>
          </a:p>
          <a:p>
            <a:pPr>
              <a:buNone/>
            </a:pPr>
            <a:r>
              <a:rPr lang="en-US" dirty="0" smtClean="0"/>
              <a:t>        Frame f=new Frame();</a:t>
            </a:r>
          </a:p>
          <a:p>
            <a:pPr>
              <a:buNone/>
            </a:pPr>
            <a:r>
              <a:rPr lang="en-US" dirty="0" smtClean="0"/>
              <a:t>        </a:t>
            </a:r>
            <a:r>
              <a:rPr lang="en-US" dirty="0" err="1" smtClean="0"/>
              <a:t>f.setTitle</a:t>
            </a:r>
            <a:r>
              <a:rPr lang="en-US" dirty="0" smtClean="0"/>
              <a:t>("First Example");</a:t>
            </a:r>
          </a:p>
          <a:p>
            <a:pPr>
              <a:buNone/>
            </a:pPr>
            <a:r>
              <a:rPr lang="en-US" dirty="0" smtClean="0"/>
              <a:t>        </a:t>
            </a:r>
            <a:r>
              <a:rPr lang="en-US" dirty="0" err="1" smtClean="0"/>
              <a:t>f.setSize</a:t>
            </a:r>
            <a:r>
              <a:rPr lang="en-US" dirty="0" smtClean="0"/>
              <a:t>(300,300);//frame size 300 width and 300 height  </a:t>
            </a:r>
          </a:p>
          <a:p>
            <a:pPr>
              <a:buNone/>
            </a:pPr>
            <a:r>
              <a:rPr lang="en-US" dirty="0" smtClean="0"/>
              <a:t>        //</a:t>
            </a:r>
            <a:r>
              <a:rPr lang="en-US" dirty="0" err="1" smtClean="0"/>
              <a:t>setResizable</a:t>
            </a:r>
            <a:r>
              <a:rPr lang="en-US" dirty="0" smtClean="0"/>
              <a:t>(false);</a:t>
            </a:r>
          </a:p>
          <a:p>
            <a:pPr>
              <a:buNone/>
            </a:pPr>
            <a:r>
              <a:rPr lang="en-US" dirty="0" smtClean="0"/>
              <a:t>        </a:t>
            </a:r>
            <a:r>
              <a:rPr lang="en-US" dirty="0" err="1" smtClean="0"/>
              <a:t>f.setLayout</a:t>
            </a:r>
            <a:r>
              <a:rPr lang="en-US" dirty="0" smtClean="0"/>
              <a:t>(null);//no layout manager  </a:t>
            </a:r>
          </a:p>
          <a:p>
            <a:pPr>
              <a:buNone/>
            </a:pPr>
            <a:r>
              <a:rPr lang="en-US" dirty="0" smtClean="0"/>
              <a:t>        </a:t>
            </a:r>
            <a:r>
              <a:rPr lang="en-US" dirty="0" err="1" smtClean="0"/>
              <a:t>f.setVisible</a:t>
            </a:r>
            <a:r>
              <a:rPr lang="en-US" dirty="0" smtClean="0"/>
              <a:t>(true);//now frame will be visible, by default not visible  </a:t>
            </a:r>
          </a:p>
          <a:p>
            <a:pPr>
              <a:buNone/>
            </a:pPr>
            <a:r>
              <a:rPr lang="en-US" dirty="0" smtClean="0"/>
              <a:t>    }</a:t>
            </a:r>
          </a:p>
          <a:p>
            <a:pPr>
              <a:buNone/>
            </a:pPr>
            <a:r>
              <a:rPr lang="en-US" dirty="0" smtClean="0"/>
              <a:t>    public static void main(String [] </a:t>
            </a:r>
            <a:r>
              <a:rPr lang="en-US" dirty="0" err="1" smtClean="0"/>
              <a:t>args</a:t>
            </a:r>
            <a:r>
              <a:rPr lang="en-US" dirty="0" smtClean="0"/>
              <a:t>)</a:t>
            </a:r>
          </a:p>
          <a:p>
            <a:pPr>
              <a:buNone/>
            </a:pPr>
            <a:r>
              <a:rPr lang="en-US" dirty="0" smtClean="0"/>
              <a:t>   {</a:t>
            </a:r>
          </a:p>
          <a:p>
            <a:pPr>
              <a:buNone/>
            </a:pPr>
            <a:r>
              <a:rPr lang="en-US" dirty="0" smtClean="0"/>
              <a:t>       Simple s=new Simple();</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The Layout Manager</a:t>
            </a:r>
            <a:endParaRPr lang="en-US" dirty="0"/>
          </a:p>
        </p:txBody>
      </p:sp>
      <p:sp>
        <p:nvSpPr>
          <p:cNvPr id="3" name="Content Placeholder 2"/>
          <p:cNvSpPr>
            <a:spLocks noGrp="1"/>
          </p:cNvSpPr>
          <p:nvPr>
            <p:ph idx="1"/>
          </p:nvPr>
        </p:nvSpPr>
        <p:spPr/>
        <p:txBody>
          <a:bodyPr>
            <a:normAutofit lnSpcReduction="10000"/>
          </a:bodyPr>
          <a:lstStyle/>
          <a:p>
            <a:r>
              <a:rPr lang="en-SG" dirty="0" smtClean="0"/>
              <a:t>Layout manager is the technique used by the AWT to assign the locations of components within a container.</a:t>
            </a:r>
          </a:p>
          <a:p>
            <a:r>
              <a:rPr lang="en-SG" dirty="0" smtClean="0"/>
              <a:t>There are variety of standard layout managers, each of which will place components in slightly different ways.</a:t>
            </a:r>
          </a:p>
          <a:p>
            <a:r>
              <a:rPr lang="en-SG" dirty="0" smtClean="0"/>
              <a:t>The programmer developing a graphical user interface creates an instance of a layout manager and hands it to a container.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3768" y="1772816"/>
            <a:ext cx="1584176"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Container</a:t>
            </a:r>
            <a:endParaRPr lang="en-US" dirty="0"/>
          </a:p>
        </p:txBody>
      </p:sp>
      <p:sp>
        <p:nvSpPr>
          <p:cNvPr id="7" name="Content Placeholder 6"/>
          <p:cNvSpPr>
            <a:spLocks noGrp="1"/>
          </p:cNvSpPr>
          <p:nvPr>
            <p:ph idx="1"/>
          </p:nvPr>
        </p:nvSpPr>
        <p:spPr>
          <a:xfrm>
            <a:off x="457200" y="332656"/>
            <a:ext cx="8229600" cy="5793507"/>
          </a:xfrm>
        </p:spPr>
        <p:txBody>
          <a:bodyPr/>
          <a:lstStyle/>
          <a:p>
            <a:pPr lvl="4">
              <a:buNone/>
            </a:pPr>
            <a:r>
              <a:rPr lang="en-SG" sz="2500" dirty="0" smtClean="0">
                <a:solidFill>
                  <a:srgbClr val="002060"/>
                </a:solidFill>
              </a:rPr>
              <a:t>Relationships between Layout Manager Components</a:t>
            </a:r>
          </a:p>
          <a:p>
            <a:pPr lvl="8">
              <a:buNone/>
            </a:pPr>
            <a:endParaRPr lang="en-SG" dirty="0" smtClean="0"/>
          </a:p>
          <a:p>
            <a:pPr lvl="8">
              <a:buNone/>
            </a:pPr>
            <a:endParaRPr lang="en-SG" dirty="0" smtClean="0"/>
          </a:p>
          <a:p>
            <a:pPr lvl="8">
              <a:buNone/>
            </a:pPr>
            <a:r>
              <a:rPr lang="en-SG" dirty="0" smtClean="0"/>
              <a:t>Holds</a:t>
            </a:r>
          </a:p>
          <a:p>
            <a:pPr lvl="8">
              <a:buNone/>
            </a:pPr>
            <a:endParaRPr lang="en-SG" dirty="0" smtClean="0"/>
          </a:p>
          <a:p>
            <a:pPr lvl="8">
              <a:buNone/>
            </a:pPr>
            <a:endParaRPr lang="en-SG" dirty="0" smtClean="0"/>
          </a:p>
          <a:p>
            <a:pPr lvl="8">
              <a:buNone/>
            </a:pPr>
            <a:endParaRPr lang="en-SG" dirty="0" smtClean="0"/>
          </a:p>
          <a:p>
            <a:pPr lvl="8">
              <a:buNone/>
            </a:pPr>
            <a:r>
              <a:rPr lang="en-SG" dirty="0" smtClean="0"/>
              <a:t>Inherits			implements</a:t>
            </a:r>
          </a:p>
          <a:p>
            <a:pPr lvl="8">
              <a:buNone/>
            </a:pPr>
            <a:endParaRPr lang="en-SG" dirty="0" smtClean="0"/>
          </a:p>
        </p:txBody>
      </p:sp>
      <p:sp>
        <p:nvSpPr>
          <p:cNvPr id="8" name="Rectangle 7"/>
          <p:cNvSpPr/>
          <p:nvPr/>
        </p:nvSpPr>
        <p:spPr>
          <a:xfrm>
            <a:off x="5580112" y="1916832"/>
            <a:ext cx="1656184"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err="1" smtClean="0"/>
              <a:t>LayoutManger</a:t>
            </a:r>
            <a:endParaRPr lang="en-US" dirty="0"/>
          </a:p>
        </p:txBody>
      </p:sp>
      <p:sp>
        <p:nvSpPr>
          <p:cNvPr id="9" name="Rectangle 8"/>
          <p:cNvSpPr/>
          <p:nvPr/>
        </p:nvSpPr>
        <p:spPr>
          <a:xfrm>
            <a:off x="2483768" y="4293096"/>
            <a:ext cx="1728192"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Application</a:t>
            </a:r>
            <a:endParaRPr lang="en-US" dirty="0"/>
          </a:p>
        </p:txBody>
      </p:sp>
      <p:cxnSp>
        <p:nvCxnSpPr>
          <p:cNvPr id="11" name="Straight Connector 10"/>
          <p:cNvCxnSpPr>
            <a:stCxn id="9" idx="0"/>
          </p:cNvCxnSpPr>
          <p:nvPr/>
        </p:nvCxnSpPr>
        <p:spPr>
          <a:xfrm flipV="1">
            <a:off x="3347864" y="270892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8" idx="1"/>
          </p:cNvCxnSpPr>
          <p:nvPr/>
        </p:nvCxnSpPr>
        <p:spPr>
          <a:xfrm>
            <a:off x="4067944" y="2348880"/>
            <a:ext cx="1512168" cy="25152"/>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52120" y="4293096"/>
            <a:ext cx="144016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err="1" smtClean="0"/>
              <a:t>GridLayout</a:t>
            </a:r>
            <a:endParaRPr lang="en-US" dirty="0"/>
          </a:p>
        </p:txBody>
      </p:sp>
      <p:cxnSp>
        <p:nvCxnSpPr>
          <p:cNvPr id="16" name="Straight Connector 15"/>
          <p:cNvCxnSpPr/>
          <p:nvPr/>
        </p:nvCxnSpPr>
        <p:spPr>
          <a:xfrm flipV="1">
            <a:off x="6228184" y="2852936"/>
            <a:ext cx="0" cy="14401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20000"/>
          </a:bodyPr>
          <a:lstStyle/>
          <a:p>
            <a:r>
              <a:rPr lang="en-SG" dirty="0" smtClean="0"/>
              <a:t>There are different mechanisms at work here: inheritance, composition, and implementation of an interface.</a:t>
            </a:r>
          </a:p>
          <a:p>
            <a:r>
              <a:rPr lang="en-SG" dirty="0" smtClean="0"/>
              <a:t>Each is serving a slightly different purpose.</a:t>
            </a:r>
          </a:p>
          <a:p>
            <a:r>
              <a:rPr lang="en-SG" dirty="0" smtClean="0"/>
              <a:t>Inheritance is the </a:t>
            </a:r>
            <a:r>
              <a:rPr lang="en-SG" i="1" dirty="0" smtClean="0"/>
              <a:t>is-a</a:t>
            </a:r>
            <a:r>
              <a:rPr lang="en-SG" dirty="0" smtClean="0"/>
              <a:t> relation that links the application class to the parent window class.</a:t>
            </a:r>
          </a:p>
          <a:p>
            <a:r>
              <a:rPr lang="en-SG" dirty="0" smtClean="0"/>
              <a:t>This allows the code written in the AWT class Window to perform application-specific actions, by invoking methods in the application class that override methods in the parent class.</a:t>
            </a:r>
          </a:p>
          <a:p>
            <a:r>
              <a:rPr lang="en-SG" dirty="0" smtClean="0"/>
              <a:t>Composition is used to link the container with the layout manager makes the link between these two items very dynamic-the programmer can easily change the type of layout manager being employed by a container.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Layout Manager Types</a:t>
            </a:r>
            <a:endParaRPr lang="en-US" dirty="0"/>
          </a:p>
        </p:txBody>
      </p:sp>
      <p:sp>
        <p:nvSpPr>
          <p:cNvPr id="3" name="Content Placeholder 2"/>
          <p:cNvSpPr>
            <a:spLocks noGrp="1"/>
          </p:cNvSpPr>
          <p:nvPr>
            <p:ph idx="1"/>
          </p:nvPr>
        </p:nvSpPr>
        <p:spPr/>
        <p:txBody>
          <a:bodyPr>
            <a:noAutofit/>
          </a:bodyPr>
          <a:lstStyle/>
          <a:p>
            <a:r>
              <a:rPr lang="en-SG" sz="2600" dirty="0" smtClean="0"/>
              <a:t>There are five standard types of layout managers: </a:t>
            </a:r>
            <a:r>
              <a:rPr lang="en-SG" sz="2600" dirty="0" err="1" smtClean="0"/>
              <a:t>BorderLayout</a:t>
            </a:r>
            <a:r>
              <a:rPr lang="en-SG" sz="2600" dirty="0" smtClean="0"/>
              <a:t>, </a:t>
            </a:r>
            <a:r>
              <a:rPr lang="en-SG" sz="2600" dirty="0" err="1" smtClean="0"/>
              <a:t>GridLayout</a:t>
            </a:r>
            <a:r>
              <a:rPr lang="en-SG" sz="2600" dirty="0" smtClean="0"/>
              <a:t>, </a:t>
            </a:r>
            <a:r>
              <a:rPr lang="en-SG" sz="2600" dirty="0" err="1" smtClean="0"/>
              <a:t>CardLayout</a:t>
            </a:r>
            <a:r>
              <a:rPr lang="en-SG" sz="2600" dirty="0" smtClean="0"/>
              <a:t>, </a:t>
            </a:r>
            <a:r>
              <a:rPr lang="en-SG" sz="2600" dirty="0" err="1" smtClean="0"/>
              <a:t>FlowLayout</a:t>
            </a:r>
            <a:r>
              <a:rPr lang="en-SG" sz="2600" dirty="0" smtClean="0"/>
              <a:t>, and </a:t>
            </a:r>
            <a:r>
              <a:rPr lang="en-SG" sz="2600" dirty="0" err="1" smtClean="0"/>
              <a:t>GridBagLayout</a:t>
            </a:r>
            <a:r>
              <a:rPr lang="en-SG" sz="2600" dirty="0" smtClean="0"/>
              <a:t>.</a:t>
            </a:r>
          </a:p>
          <a:p>
            <a:r>
              <a:rPr lang="en-SG" sz="2600" dirty="0" smtClean="0">
                <a:solidFill>
                  <a:srgbClr val="FF0000"/>
                </a:solidFill>
              </a:rPr>
              <a:t>Border Layout manager:</a:t>
            </a:r>
          </a:p>
          <a:p>
            <a:r>
              <a:rPr lang="en-SG" sz="2600" dirty="0" smtClean="0"/>
              <a:t>The border layout manager can manage no more than five different components.</a:t>
            </a:r>
          </a:p>
          <a:p>
            <a:r>
              <a:rPr lang="en-SG" sz="2600" dirty="0" smtClean="0"/>
              <a:t>This is the default layout manager for application constructed by sub classing from Frame.</a:t>
            </a:r>
          </a:p>
          <a:p>
            <a:r>
              <a:rPr lang="en-SG" sz="2600" dirty="0" smtClean="0"/>
              <a:t>Not all five locations need be filled.</a:t>
            </a:r>
          </a:p>
          <a:p>
            <a:r>
              <a:rPr lang="en-SG" sz="2600" dirty="0" smtClean="0"/>
              <a:t>If a location is not used, the space is allocated to the remaining components.</a:t>
            </a:r>
            <a:endParaRPr lang="en-US"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lvl="3">
              <a:buNone/>
            </a:pPr>
            <a:endParaRPr lang="en-SG" dirty="0" smtClean="0"/>
          </a:p>
          <a:p>
            <a:pPr lvl="3">
              <a:buNone/>
            </a:pPr>
            <a:endParaRPr lang="en-SG" dirty="0" smtClean="0"/>
          </a:p>
          <a:p>
            <a:pPr lvl="3">
              <a:buNone/>
            </a:pPr>
            <a:endParaRPr lang="en-SG" dirty="0" smtClean="0"/>
          </a:p>
          <a:p>
            <a:pPr lvl="3">
              <a:buNone/>
            </a:pPr>
            <a:endParaRPr lang="en-SG" dirty="0" smtClean="0"/>
          </a:p>
          <a:p>
            <a:pPr lvl="3">
              <a:buNone/>
            </a:pPr>
            <a:endParaRPr lang="en-SG" dirty="0" smtClean="0"/>
          </a:p>
          <a:p>
            <a:pPr lvl="3">
              <a:buNone/>
            </a:pPr>
            <a:endParaRPr lang="en-SG" dirty="0" smtClean="0"/>
          </a:p>
          <a:p>
            <a:pPr lvl="3">
              <a:buNone/>
            </a:pPr>
            <a:endParaRPr lang="en-SG" dirty="0" smtClean="0"/>
          </a:p>
          <a:p>
            <a:pPr lvl="3">
              <a:buNone/>
            </a:pPr>
            <a:endParaRPr lang="en-SG" dirty="0" smtClean="0"/>
          </a:p>
          <a:p>
            <a:pPr lvl="3">
              <a:buNone/>
            </a:pPr>
            <a:endParaRPr lang="en-SG" dirty="0" smtClean="0"/>
          </a:p>
          <a:p>
            <a:pPr lvl="3">
              <a:buNone/>
            </a:pPr>
            <a:endParaRPr lang="en-SG" dirty="0" smtClean="0"/>
          </a:p>
          <a:p>
            <a:pPr lvl="3">
              <a:buNone/>
            </a:pPr>
            <a:endParaRPr lang="en-SG" dirty="0" smtClean="0"/>
          </a:p>
          <a:p>
            <a:pPr lvl="3">
              <a:buNone/>
            </a:pPr>
            <a:r>
              <a:rPr lang="en-SG" dirty="0" smtClean="0"/>
              <a:t>fig:  Locations recognized by Border Layout Manager.</a:t>
            </a:r>
            <a:endParaRPr lang="en-US" dirty="0" smtClean="0"/>
          </a:p>
          <a:p>
            <a:pPr lvl="3">
              <a:buNone/>
            </a:pPr>
            <a:endParaRPr lang="en-SG" dirty="0" smtClean="0"/>
          </a:p>
        </p:txBody>
      </p:sp>
      <p:sp>
        <p:nvSpPr>
          <p:cNvPr id="4" name="Rectangle 3"/>
          <p:cNvSpPr/>
          <p:nvPr/>
        </p:nvSpPr>
        <p:spPr>
          <a:xfrm>
            <a:off x="3779912" y="404664"/>
            <a:ext cx="1296144"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North</a:t>
            </a:r>
            <a:endParaRPr lang="en-US" dirty="0"/>
          </a:p>
        </p:txBody>
      </p:sp>
      <p:sp>
        <p:nvSpPr>
          <p:cNvPr id="5" name="Rectangle 4"/>
          <p:cNvSpPr/>
          <p:nvPr/>
        </p:nvSpPr>
        <p:spPr>
          <a:xfrm>
            <a:off x="6948264" y="1628800"/>
            <a:ext cx="1368152"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East</a:t>
            </a:r>
            <a:endParaRPr lang="en-US" dirty="0"/>
          </a:p>
        </p:txBody>
      </p:sp>
      <p:sp>
        <p:nvSpPr>
          <p:cNvPr id="6" name="Rectangle 5"/>
          <p:cNvSpPr/>
          <p:nvPr/>
        </p:nvSpPr>
        <p:spPr>
          <a:xfrm>
            <a:off x="3923928" y="1844824"/>
            <a:ext cx="1202432"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err="1" smtClean="0"/>
              <a:t>Center</a:t>
            </a:r>
            <a:endParaRPr lang="en-US" dirty="0"/>
          </a:p>
        </p:txBody>
      </p:sp>
      <p:sp>
        <p:nvSpPr>
          <p:cNvPr id="7" name="Rectangle 6"/>
          <p:cNvSpPr/>
          <p:nvPr/>
        </p:nvSpPr>
        <p:spPr>
          <a:xfrm>
            <a:off x="755576" y="1556792"/>
            <a:ext cx="12744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West</a:t>
            </a:r>
            <a:endParaRPr lang="en-US" dirty="0"/>
          </a:p>
        </p:txBody>
      </p:sp>
      <p:sp>
        <p:nvSpPr>
          <p:cNvPr id="8" name="Rectangle 7"/>
          <p:cNvSpPr/>
          <p:nvPr/>
        </p:nvSpPr>
        <p:spPr>
          <a:xfrm>
            <a:off x="3923928" y="3356992"/>
            <a:ext cx="1152128"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South</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20000"/>
          </a:bodyPr>
          <a:lstStyle/>
          <a:p>
            <a:r>
              <a:rPr lang="en-SG" dirty="0" smtClean="0"/>
              <a:t>When a border layout manager is employed, the first argument in the add method is used to specify which position a component is filling in a collection.</a:t>
            </a:r>
          </a:p>
          <a:p>
            <a:r>
              <a:rPr lang="en-SG" dirty="0" smtClean="0"/>
              <a:t>Ex: add(“</a:t>
            </a:r>
            <a:r>
              <a:rPr lang="en-SG" dirty="0" err="1" smtClean="0"/>
              <a:t>North”,new</a:t>
            </a:r>
            <a:r>
              <a:rPr lang="en-SG" dirty="0" smtClean="0"/>
              <a:t> Button(“quit”))</a:t>
            </a:r>
          </a:p>
          <a:p>
            <a:pPr>
              <a:buNone/>
            </a:pPr>
            <a:r>
              <a:rPr lang="en-SG" dirty="0" smtClean="0"/>
              <a:t>		add(“</a:t>
            </a:r>
            <a:r>
              <a:rPr lang="en-SG" dirty="0" err="1" smtClean="0"/>
              <a:t>Center”,colorField</a:t>
            </a:r>
            <a:r>
              <a:rPr lang="en-SG" dirty="0" smtClean="0"/>
              <a:t>);</a:t>
            </a:r>
          </a:p>
          <a:p>
            <a:pPr>
              <a:buNone/>
            </a:pPr>
            <a:r>
              <a:rPr lang="en-SG" dirty="0" err="1" smtClean="0">
                <a:solidFill>
                  <a:srgbClr val="FF0000"/>
                </a:solidFill>
              </a:rPr>
              <a:t>GridLayout</a:t>
            </a:r>
            <a:r>
              <a:rPr lang="en-SG" dirty="0" smtClean="0">
                <a:solidFill>
                  <a:srgbClr val="FF0000"/>
                </a:solidFill>
              </a:rPr>
              <a:t> manager:</a:t>
            </a:r>
          </a:p>
          <a:p>
            <a:r>
              <a:rPr lang="en-SG" dirty="0" smtClean="0"/>
              <a:t>The manager for this creates a rectangular array of components, each occupying the same size portion of the screen.</a:t>
            </a:r>
          </a:p>
          <a:p>
            <a:r>
              <a:rPr lang="en-SG" dirty="0" smtClean="0"/>
              <a:t>Using arguments with constructor, the programmer specifies the number of rows and the number of columns in the grid.</a:t>
            </a:r>
          </a:p>
          <a:p>
            <a:r>
              <a:rPr lang="en-SG" dirty="0" smtClean="0"/>
              <a:t>Two additional arguments can be used to specify a horizontal and vertical space between the components.</a:t>
            </a:r>
          </a:p>
          <a:p>
            <a:pPr>
              <a:buNone/>
            </a:pPr>
            <a:endParaRPr lang="en-SG" dirty="0" smtClean="0"/>
          </a:p>
          <a:p>
            <a:pPr lvl="2">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Autofit/>
          </a:bodyPr>
          <a:lstStyle/>
          <a:p>
            <a:r>
              <a:rPr lang="en-SG" sz="2200" dirty="0" smtClean="0"/>
              <a:t>Ex:</a:t>
            </a:r>
          </a:p>
          <a:p>
            <a:r>
              <a:rPr lang="en-SG" sz="2200" dirty="0" smtClean="0"/>
              <a:t>Panel p=new Panel();</a:t>
            </a:r>
          </a:p>
          <a:p>
            <a:r>
              <a:rPr lang="en-SG" sz="2200" dirty="0" err="1" smtClean="0"/>
              <a:t>p.setLayout</a:t>
            </a:r>
            <a:r>
              <a:rPr lang="en-SG" sz="2200" dirty="0" smtClean="0"/>
              <a:t>(new </a:t>
            </a:r>
            <a:r>
              <a:rPr lang="en-SG" sz="2200" dirty="0" err="1" smtClean="0"/>
              <a:t>GridLayout</a:t>
            </a:r>
            <a:r>
              <a:rPr lang="en-SG" sz="2200" dirty="0" smtClean="0"/>
              <a:t>(4,4,3,3));</a:t>
            </a:r>
          </a:p>
          <a:p>
            <a:r>
              <a:rPr lang="en-SG" sz="2200" dirty="0" err="1" smtClean="0"/>
              <a:t>p.add</a:t>
            </a:r>
            <a:r>
              <a:rPr lang="en-SG" sz="2200" dirty="0" smtClean="0"/>
              <a:t>(new Button(“submit”));</a:t>
            </a:r>
          </a:p>
          <a:p>
            <a:r>
              <a:rPr lang="en-US" sz="2200" dirty="0" err="1" smtClean="0">
                <a:solidFill>
                  <a:srgbClr val="FF0000"/>
                </a:solidFill>
              </a:rPr>
              <a:t>GridBagLayout</a:t>
            </a:r>
            <a:r>
              <a:rPr lang="en-US" sz="2200" dirty="0" smtClean="0">
                <a:solidFill>
                  <a:srgbClr val="FF0000"/>
                </a:solidFill>
              </a:rPr>
              <a:t> Manager:</a:t>
            </a:r>
          </a:p>
          <a:p>
            <a:r>
              <a:rPr lang="en-US" sz="2200" dirty="0" smtClean="0"/>
              <a:t>This is the most flexible layout manager class. The object of </a:t>
            </a:r>
            <a:r>
              <a:rPr lang="en-US" sz="2200" dirty="0" err="1" smtClean="0"/>
              <a:t>GridBagLayout</a:t>
            </a:r>
            <a:r>
              <a:rPr lang="en-US" sz="2200" dirty="0" smtClean="0"/>
              <a:t> aligns the component vertically, horizontally or along their baseline without requiring the components of same size.</a:t>
            </a:r>
            <a:endParaRPr lang="en-SG" sz="2200" dirty="0" smtClean="0"/>
          </a:p>
          <a:p>
            <a:r>
              <a:rPr lang="en-SG" sz="2200" dirty="0" err="1" smtClean="0">
                <a:solidFill>
                  <a:srgbClr val="FF0000"/>
                </a:solidFill>
              </a:rPr>
              <a:t>FlowLayout</a:t>
            </a:r>
            <a:r>
              <a:rPr lang="en-SG" sz="2200" dirty="0" smtClean="0">
                <a:solidFill>
                  <a:srgbClr val="FF0000"/>
                </a:solidFill>
              </a:rPr>
              <a:t> Manager:</a:t>
            </a:r>
            <a:endParaRPr lang="en-US" sz="2200" dirty="0" smtClean="0">
              <a:solidFill>
                <a:srgbClr val="FF0000"/>
              </a:solidFill>
            </a:endParaRPr>
          </a:p>
          <a:p>
            <a:r>
              <a:rPr lang="en-SG" sz="2200" dirty="0" smtClean="0"/>
              <a:t>A </a:t>
            </a:r>
            <a:r>
              <a:rPr lang="en-SG" sz="2200" dirty="0" err="1" smtClean="0"/>
              <a:t>FlowLayout</a:t>
            </a:r>
            <a:r>
              <a:rPr lang="en-SG" sz="2200" dirty="0" smtClean="0"/>
              <a:t> Manager places components in rows left to right, top to bottom.</a:t>
            </a:r>
          </a:p>
          <a:p>
            <a:r>
              <a:rPr lang="en-SG" sz="2200" dirty="0" smtClean="0"/>
              <a:t>Unlike the layout created by a </a:t>
            </a:r>
            <a:r>
              <a:rPr lang="en-SG" sz="2200" dirty="0" err="1" smtClean="0"/>
              <a:t>GridLayout</a:t>
            </a:r>
            <a:r>
              <a:rPr lang="en-SG" sz="2200" dirty="0" smtClean="0"/>
              <a:t> manager, the components managed by a flow layout manager need not all have the same size.</a:t>
            </a:r>
          </a:p>
          <a:p>
            <a:r>
              <a:rPr lang="en-SG" sz="2200" dirty="0" smtClean="0"/>
              <a:t>The flow layout manager is the default layout manager for the class panel.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Introduction</a:t>
            </a:r>
            <a:endParaRPr lang="en-US" dirty="0"/>
          </a:p>
        </p:txBody>
      </p:sp>
      <p:sp>
        <p:nvSpPr>
          <p:cNvPr id="3" name="Content Placeholder 2"/>
          <p:cNvSpPr>
            <a:spLocks noGrp="1"/>
          </p:cNvSpPr>
          <p:nvPr>
            <p:ph idx="1"/>
          </p:nvPr>
        </p:nvSpPr>
        <p:spPr/>
        <p:txBody>
          <a:bodyPr>
            <a:noAutofit/>
          </a:bodyPr>
          <a:lstStyle/>
          <a:p>
            <a:r>
              <a:rPr lang="en-US" sz="2100" dirty="0"/>
              <a:t>The AWT contains numerous classes and methods that allow you to </a:t>
            </a:r>
            <a:r>
              <a:rPr lang="en-US" sz="2100" dirty="0" smtClean="0"/>
              <a:t>create and </a:t>
            </a:r>
            <a:r>
              <a:rPr lang="en-US" sz="2100" dirty="0"/>
              <a:t>manage windows</a:t>
            </a:r>
            <a:r>
              <a:rPr lang="en-US" sz="2100" dirty="0" smtClean="0"/>
              <a:t>.</a:t>
            </a:r>
          </a:p>
          <a:p>
            <a:r>
              <a:rPr lang="en-US" sz="2100" dirty="0" smtClean="0"/>
              <a:t>In this we </a:t>
            </a:r>
            <a:r>
              <a:rPr lang="en-US" sz="2100" dirty="0"/>
              <a:t>will learn how to create and manage windows, manage </a:t>
            </a:r>
            <a:r>
              <a:rPr lang="en-US" sz="2100" dirty="0" smtClean="0"/>
              <a:t>fonts, output </a:t>
            </a:r>
            <a:r>
              <a:rPr lang="en-US" sz="2100" dirty="0"/>
              <a:t>text, and utilize graphics</a:t>
            </a:r>
            <a:r>
              <a:rPr lang="en-US" sz="2100" dirty="0" smtClean="0"/>
              <a:t>.</a:t>
            </a:r>
          </a:p>
          <a:p>
            <a:r>
              <a:rPr lang="en-US" sz="2100" dirty="0"/>
              <a:t>The AWT classes are contained in the </a:t>
            </a:r>
            <a:r>
              <a:rPr lang="en-US" sz="2100" b="1" dirty="0"/>
              <a:t>java.awt package. It is one of Java’s </a:t>
            </a:r>
            <a:r>
              <a:rPr lang="en-US" sz="2100" b="1" dirty="0" smtClean="0"/>
              <a:t>largest </a:t>
            </a:r>
            <a:r>
              <a:rPr lang="en-US" sz="2100" dirty="0" smtClean="0"/>
              <a:t>packages.</a:t>
            </a:r>
          </a:p>
          <a:p>
            <a:r>
              <a:rPr lang="en-US" sz="2100" dirty="0" smtClean="0"/>
              <a:t>It is a platform dependent API for creating Graphical User Interface (GUI) for java programs.</a:t>
            </a:r>
          </a:p>
          <a:p>
            <a:r>
              <a:rPr lang="en-US" sz="2100" dirty="0" smtClean="0"/>
              <a:t>Java AWT calls native platform (Operating systems) subroutine for creating components such as textbox, checkbox, button etc.</a:t>
            </a:r>
          </a:p>
          <a:p>
            <a:r>
              <a:rPr lang="en-US" sz="2100" dirty="0" smtClean="0"/>
              <a:t> In simple, an application build on AWT would look like a windows application when it runs on Windows, but the same application would look like a Mac application when runs on Mac OS.</a:t>
            </a:r>
          </a:p>
          <a:p>
            <a:endParaRPr lang="en-US" sz="25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20000"/>
          </a:bodyPr>
          <a:lstStyle/>
          <a:p>
            <a:r>
              <a:rPr lang="en-SG" dirty="0" err="1" smtClean="0">
                <a:solidFill>
                  <a:srgbClr val="FF0000"/>
                </a:solidFill>
              </a:rPr>
              <a:t>CardLayoutManager</a:t>
            </a:r>
            <a:r>
              <a:rPr lang="en-SG" dirty="0" smtClean="0">
                <a:solidFill>
                  <a:srgbClr val="FF0000"/>
                </a:solidFill>
              </a:rPr>
              <a:t>:</a:t>
            </a:r>
          </a:p>
          <a:p>
            <a:r>
              <a:rPr lang="en-SG" dirty="0" smtClean="0"/>
              <a:t>It stacks components vertically.</a:t>
            </a:r>
          </a:p>
          <a:p>
            <a:r>
              <a:rPr lang="en-SG" dirty="0" smtClean="0"/>
              <a:t>Only one component is visible at any one time.</a:t>
            </a:r>
          </a:p>
          <a:p>
            <a:r>
              <a:rPr lang="en-SG" dirty="0" smtClean="0"/>
              <a:t>The components managed by a card layout manager can be named(using the string argument to the add method).</a:t>
            </a:r>
          </a:p>
          <a:p>
            <a:r>
              <a:rPr lang="en-SG" dirty="0" smtClean="0"/>
              <a:t>A named component can be made the visible component.</a:t>
            </a:r>
          </a:p>
          <a:p>
            <a:r>
              <a:rPr lang="en-SG" dirty="0" err="1" smtClean="0"/>
              <a:t>CardLayout</a:t>
            </a:r>
            <a:r>
              <a:rPr lang="en-SG" dirty="0" smtClean="0"/>
              <a:t> lm=new </a:t>
            </a:r>
            <a:r>
              <a:rPr lang="en-SG" dirty="0" err="1" smtClean="0"/>
              <a:t>CardLayout</a:t>
            </a:r>
            <a:r>
              <a:rPr lang="en-SG" dirty="0" smtClean="0"/>
              <a:t>();</a:t>
            </a:r>
          </a:p>
          <a:p>
            <a:r>
              <a:rPr lang="en-SG" dirty="0" smtClean="0"/>
              <a:t>Panel p=new Panel(lm);</a:t>
            </a:r>
          </a:p>
          <a:p>
            <a:r>
              <a:rPr lang="en-SG" dirty="0" err="1" smtClean="0"/>
              <a:t>p.add</a:t>
            </a:r>
            <a:r>
              <a:rPr lang="en-SG" dirty="0" smtClean="0"/>
              <a:t>(“</a:t>
            </a:r>
            <a:r>
              <a:rPr lang="en-SG" dirty="0" err="1" smtClean="0"/>
              <a:t>one”,new</a:t>
            </a:r>
            <a:r>
              <a:rPr lang="en-SG" dirty="0" smtClean="0"/>
              <a:t> </a:t>
            </a:r>
            <a:r>
              <a:rPr lang="en-SG" dirty="0" err="1" smtClean="0"/>
              <a:t>Lable</a:t>
            </a:r>
            <a:r>
              <a:rPr lang="en-SG" dirty="0" smtClean="0"/>
              <a:t>(“Number one”));</a:t>
            </a:r>
          </a:p>
          <a:p>
            <a:r>
              <a:rPr lang="en-SG" dirty="0" err="1" smtClean="0"/>
              <a:t>p.add</a:t>
            </a:r>
            <a:r>
              <a:rPr lang="en-SG" dirty="0" smtClean="0"/>
              <a:t>(“</a:t>
            </a:r>
            <a:r>
              <a:rPr lang="en-SG" dirty="0" err="1" smtClean="0"/>
              <a:t>Two”,new</a:t>
            </a:r>
            <a:r>
              <a:rPr lang="en-SG" dirty="0" smtClean="0"/>
              <a:t> </a:t>
            </a:r>
            <a:r>
              <a:rPr lang="en-SG" dirty="0" err="1" smtClean="0"/>
              <a:t>Lable</a:t>
            </a:r>
            <a:r>
              <a:rPr lang="en-SG" dirty="0" smtClean="0"/>
              <a:t>(“Number Two”));</a:t>
            </a:r>
          </a:p>
          <a:p>
            <a:r>
              <a:rPr lang="en-SG" dirty="0" err="1" smtClean="0"/>
              <a:t>p.add</a:t>
            </a:r>
            <a:r>
              <a:rPr lang="en-SG" dirty="0" smtClean="0"/>
              <a:t>(“</a:t>
            </a:r>
            <a:r>
              <a:rPr lang="en-SG" dirty="0" err="1" smtClean="0"/>
              <a:t>Three”,new</a:t>
            </a:r>
            <a:r>
              <a:rPr lang="en-SG" dirty="0" smtClean="0"/>
              <a:t> </a:t>
            </a:r>
            <a:r>
              <a:rPr lang="en-SG" dirty="0" err="1" smtClean="0"/>
              <a:t>Lable</a:t>
            </a:r>
            <a:r>
              <a:rPr lang="en-SG" dirty="0" smtClean="0"/>
              <a:t>(“Number Three”));</a:t>
            </a:r>
          </a:p>
          <a:p>
            <a:r>
              <a:rPr lang="en-SG" dirty="0" err="1" smtClean="0"/>
              <a:t>lm.show</a:t>
            </a:r>
            <a:r>
              <a:rPr lang="en-SG" dirty="0" smtClean="0"/>
              <a:t>(</a:t>
            </a:r>
            <a:r>
              <a:rPr lang="en-SG" dirty="0" err="1" smtClean="0"/>
              <a:t>p,”Two</a:t>
            </a:r>
            <a:r>
              <a:rPr lang="en-SG"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User Interface Components</a:t>
            </a:r>
            <a:endParaRPr lang="en-US" dirty="0"/>
          </a:p>
        </p:txBody>
      </p:sp>
      <p:sp>
        <p:nvSpPr>
          <p:cNvPr id="3" name="Content Placeholder 2"/>
          <p:cNvSpPr>
            <a:spLocks noGrp="1"/>
          </p:cNvSpPr>
          <p:nvPr>
            <p:ph idx="1"/>
          </p:nvPr>
        </p:nvSpPr>
        <p:spPr>
          <a:xfrm>
            <a:off x="457200" y="1412776"/>
            <a:ext cx="8229600" cy="5184576"/>
          </a:xfrm>
        </p:spPr>
        <p:txBody>
          <a:bodyPr>
            <a:noAutofit/>
          </a:bodyPr>
          <a:lstStyle/>
          <a:p>
            <a:r>
              <a:rPr lang="en-SG" sz="2500" dirty="0" smtClean="0"/>
              <a:t>With the exception of the menu bars, all the user interface components are subclasses of the parent class component.</a:t>
            </a:r>
          </a:p>
          <a:p>
            <a:r>
              <a:rPr lang="en-SG" sz="2500" dirty="0" smtClean="0"/>
              <a:t>Label</a:t>
            </a:r>
          </a:p>
          <a:p>
            <a:r>
              <a:rPr lang="en-SG" sz="2500" dirty="0" smtClean="0"/>
              <a:t>Button</a:t>
            </a:r>
          </a:p>
          <a:p>
            <a:r>
              <a:rPr lang="en-SG" sz="2500" dirty="0" smtClean="0"/>
              <a:t> </a:t>
            </a:r>
            <a:r>
              <a:rPr lang="en-SG" sz="2500" dirty="0" err="1" smtClean="0"/>
              <a:t>TextComponent</a:t>
            </a:r>
            <a:r>
              <a:rPr lang="en-SG" sz="2500" dirty="0" smtClean="0"/>
              <a:t>(</a:t>
            </a:r>
            <a:r>
              <a:rPr lang="en-SG" sz="2500" dirty="0" err="1" smtClean="0"/>
              <a:t>TextArea</a:t>
            </a:r>
            <a:r>
              <a:rPr lang="en-SG" sz="2500" dirty="0" smtClean="0"/>
              <a:t>, </a:t>
            </a:r>
            <a:r>
              <a:rPr lang="en-SG" sz="2500" dirty="0" err="1" smtClean="0"/>
              <a:t>TextField</a:t>
            </a:r>
            <a:r>
              <a:rPr lang="en-SG" sz="2500" dirty="0" smtClean="0"/>
              <a:t>)</a:t>
            </a:r>
          </a:p>
          <a:p>
            <a:r>
              <a:rPr lang="en-SG" sz="2500" dirty="0" smtClean="0"/>
              <a:t> </a:t>
            </a:r>
            <a:r>
              <a:rPr lang="en-SG" sz="2500" dirty="0" err="1" smtClean="0"/>
              <a:t>CheckBox</a:t>
            </a:r>
            <a:endParaRPr lang="en-SG" sz="2500" dirty="0" smtClean="0"/>
          </a:p>
          <a:p>
            <a:r>
              <a:rPr lang="en-SG" sz="2500" dirty="0" smtClean="0"/>
              <a:t> Choice</a:t>
            </a:r>
          </a:p>
          <a:p>
            <a:r>
              <a:rPr lang="en-SG" sz="2500" dirty="0" smtClean="0"/>
              <a:t> Label,</a:t>
            </a:r>
          </a:p>
          <a:p>
            <a:r>
              <a:rPr lang="en-SG" sz="2500" dirty="0" smtClean="0"/>
              <a:t>List</a:t>
            </a:r>
          </a:p>
          <a:p>
            <a:r>
              <a:rPr lang="en-SG" sz="2500" dirty="0" smtClean="0"/>
              <a:t>Scrollbar</a:t>
            </a:r>
          </a:p>
          <a:p>
            <a:r>
              <a:rPr lang="en-SG" sz="2500" dirty="0" smtClean="0"/>
              <a:t> Canvas.</a:t>
            </a:r>
          </a:p>
          <a:p>
            <a:pPr>
              <a:buNone/>
            </a:pPr>
            <a:endParaRPr lang="en-US" sz="25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Autofit/>
          </a:bodyPr>
          <a:lstStyle/>
          <a:p>
            <a:r>
              <a:rPr lang="en-SG" sz="2800" dirty="0" smtClean="0">
                <a:solidFill>
                  <a:srgbClr val="FF0000"/>
                </a:solidFill>
              </a:rPr>
              <a:t>Labels:</a:t>
            </a:r>
          </a:p>
          <a:p>
            <a:r>
              <a:rPr lang="en-SG" sz="2600" dirty="0" smtClean="0"/>
              <a:t>A Label has only the text it will display.</a:t>
            </a:r>
          </a:p>
          <a:p>
            <a:r>
              <a:rPr lang="en-SG" sz="2600" dirty="0" smtClean="0"/>
              <a:t>It will display as much of the text as it can in the area it is given.</a:t>
            </a:r>
          </a:p>
          <a:p>
            <a:r>
              <a:rPr lang="en-SG" sz="2600" dirty="0" smtClean="0"/>
              <a:t>Ex:</a:t>
            </a:r>
          </a:p>
          <a:p>
            <a:pPr>
              <a:buNone/>
            </a:pPr>
            <a:r>
              <a:rPr lang="en-SG" sz="2600" dirty="0" smtClean="0"/>
              <a:t>	Label lab=new Label(“Enter the name”);</a:t>
            </a:r>
          </a:p>
          <a:p>
            <a:pPr>
              <a:buNone/>
            </a:pPr>
            <a:r>
              <a:rPr lang="en-SG" sz="2600" dirty="0" smtClean="0"/>
              <a:t>	add(“</a:t>
            </a:r>
            <a:r>
              <a:rPr lang="en-SG" sz="2600" dirty="0" err="1" smtClean="0"/>
              <a:t>South”,lab</a:t>
            </a:r>
            <a:r>
              <a:rPr lang="en-SG" sz="2600" dirty="0" smtClean="0"/>
              <a:t>);//put label on bottom of window.</a:t>
            </a:r>
          </a:p>
          <a:p>
            <a:r>
              <a:rPr lang="en-SG" sz="2600" dirty="0" smtClean="0"/>
              <a:t>Unlike other components a label does not respond to any type of events, such as a mouse click or a key press.</a:t>
            </a:r>
          </a:p>
          <a:p>
            <a:r>
              <a:rPr lang="en-SG" sz="2600" dirty="0" smtClean="0"/>
              <a:t>The text of the label can be changed using the method </a:t>
            </a:r>
            <a:r>
              <a:rPr lang="en-SG" sz="2600" dirty="0" err="1" smtClean="0"/>
              <a:t>setText</a:t>
            </a:r>
            <a:r>
              <a:rPr lang="en-SG" sz="2600" dirty="0" smtClean="0"/>
              <a:t>(String), and the current text of a label can be retrieved using </a:t>
            </a:r>
            <a:r>
              <a:rPr lang="en-SG" sz="2600" dirty="0" err="1" smtClean="0"/>
              <a:t>getText</a:t>
            </a:r>
            <a:r>
              <a:rPr lang="en-SG" sz="2600" dirty="0" smtClean="0"/>
              <a:t>().</a:t>
            </a:r>
            <a:endParaRPr lang="en-US" sz="2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Autofit/>
          </a:bodyPr>
          <a:lstStyle/>
          <a:p>
            <a:pPr>
              <a:buNone/>
            </a:pPr>
            <a:r>
              <a:rPr lang="en-US" sz="1700" b="1" dirty="0" smtClean="0"/>
              <a:t>import java.awt.*;</a:t>
            </a:r>
          </a:p>
          <a:p>
            <a:pPr>
              <a:buNone/>
            </a:pPr>
            <a:r>
              <a:rPr lang="en-US" sz="1700" b="1" dirty="0" smtClean="0"/>
              <a:t>public class Simple extends Frame  {</a:t>
            </a:r>
          </a:p>
          <a:p>
            <a:pPr>
              <a:buNone/>
            </a:pPr>
            <a:r>
              <a:rPr lang="en-US" sz="1700" b="1" dirty="0" smtClean="0"/>
              <a:t>    Simple() {</a:t>
            </a:r>
          </a:p>
          <a:p>
            <a:pPr>
              <a:buNone/>
            </a:pPr>
            <a:r>
              <a:rPr lang="en-US" sz="1700" b="1" dirty="0" smtClean="0"/>
              <a:t>        Label l=new Label("enter your name");</a:t>
            </a:r>
          </a:p>
          <a:p>
            <a:pPr>
              <a:buNone/>
            </a:pPr>
            <a:r>
              <a:rPr lang="en-US" sz="1700" b="1" dirty="0" smtClean="0"/>
              <a:t>        add("</a:t>
            </a:r>
            <a:r>
              <a:rPr lang="en-US" sz="1700" b="1" dirty="0" err="1" smtClean="0"/>
              <a:t>East",l</a:t>
            </a:r>
            <a:r>
              <a:rPr lang="en-US" sz="1700" b="1" dirty="0" smtClean="0"/>
              <a:t>);</a:t>
            </a:r>
          </a:p>
          <a:p>
            <a:pPr>
              <a:buNone/>
            </a:pPr>
            <a:r>
              <a:rPr lang="en-US" sz="1700" b="1" dirty="0" smtClean="0"/>
              <a:t>        Label l1=new Label();</a:t>
            </a:r>
          </a:p>
          <a:p>
            <a:pPr>
              <a:buNone/>
            </a:pPr>
            <a:r>
              <a:rPr lang="en-US" sz="1700" b="1" dirty="0" smtClean="0"/>
              <a:t>        l1.setText("Enter </a:t>
            </a:r>
            <a:r>
              <a:rPr lang="en-US" sz="1700" b="1" dirty="0" err="1" smtClean="0"/>
              <a:t>clg</a:t>
            </a:r>
            <a:r>
              <a:rPr lang="en-US" sz="1700" b="1" dirty="0" smtClean="0"/>
              <a:t> name");</a:t>
            </a:r>
          </a:p>
          <a:p>
            <a:pPr>
              <a:buNone/>
            </a:pPr>
            <a:r>
              <a:rPr lang="en-US" sz="1700" b="1" dirty="0" smtClean="0"/>
              <a:t>        add("West",l1);</a:t>
            </a:r>
          </a:p>
          <a:p>
            <a:pPr>
              <a:buNone/>
            </a:pPr>
            <a:r>
              <a:rPr lang="en-US" sz="1700" b="1" dirty="0" smtClean="0"/>
              <a:t>        </a:t>
            </a:r>
            <a:r>
              <a:rPr lang="en-US" sz="1700" b="1" dirty="0" err="1" smtClean="0"/>
              <a:t>setTitle</a:t>
            </a:r>
            <a:r>
              <a:rPr lang="en-US" sz="1700" b="1" dirty="0" smtClean="0"/>
              <a:t>("First Example");</a:t>
            </a:r>
          </a:p>
          <a:p>
            <a:pPr>
              <a:buNone/>
            </a:pPr>
            <a:r>
              <a:rPr lang="en-US" sz="1700" b="1" dirty="0" smtClean="0"/>
              <a:t>        </a:t>
            </a:r>
            <a:r>
              <a:rPr lang="en-US" sz="1700" b="1" dirty="0" err="1" smtClean="0"/>
              <a:t>System.out.println</a:t>
            </a:r>
            <a:r>
              <a:rPr lang="en-US" sz="1700" b="1" dirty="0" smtClean="0"/>
              <a:t>("Label Name is: "+</a:t>
            </a:r>
            <a:r>
              <a:rPr lang="en-US" sz="1700" b="1" dirty="0" err="1" smtClean="0"/>
              <a:t>l.getText</a:t>
            </a:r>
            <a:r>
              <a:rPr lang="en-US" sz="1700" b="1" dirty="0" smtClean="0"/>
              <a:t>());</a:t>
            </a:r>
          </a:p>
          <a:p>
            <a:pPr>
              <a:buNone/>
            </a:pPr>
            <a:r>
              <a:rPr lang="en-US" sz="1700" b="1" dirty="0" smtClean="0"/>
              <a:t>        </a:t>
            </a:r>
            <a:r>
              <a:rPr lang="en-US" sz="1700" b="1" dirty="0" err="1" smtClean="0"/>
              <a:t>setSize</a:t>
            </a:r>
            <a:r>
              <a:rPr lang="en-US" sz="1700" b="1" dirty="0" smtClean="0"/>
              <a:t>(300,300);</a:t>
            </a:r>
          </a:p>
          <a:p>
            <a:pPr>
              <a:buNone/>
            </a:pPr>
            <a:r>
              <a:rPr lang="en-US" sz="1700" b="1" dirty="0" smtClean="0"/>
              <a:t>        </a:t>
            </a:r>
            <a:r>
              <a:rPr lang="en-US" sz="1700" b="1" dirty="0" err="1" smtClean="0"/>
              <a:t>setVisible</a:t>
            </a:r>
            <a:r>
              <a:rPr lang="en-US" sz="1700" b="1" dirty="0" smtClean="0"/>
              <a:t>(true);</a:t>
            </a:r>
          </a:p>
          <a:p>
            <a:pPr>
              <a:buNone/>
            </a:pPr>
            <a:r>
              <a:rPr lang="en-US" sz="1700" b="1" dirty="0" smtClean="0"/>
              <a:t>    }           </a:t>
            </a:r>
          </a:p>
          <a:p>
            <a:pPr>
              <a:buNone/>
            </a:pPr>
            <a:r>
              <a:rPr lang="en-US" sz="1700" b="1" dirty="0" smtClean="0"/>
              <a:t>    public static void main(String [] </a:t>
            </a:r>
            <a:r>
              <a:rPr lang="en-US" sz="1700" b="1" dirty="0" err="1" smtClean="0"/>
              <a:t>args</a:t>
            </a:r>
            <a:r>
              <a:rPr lang="en-US" sz="1700" b="1" dirty="0" smtClean="0"/>
              <a:t>) {</a:t>
            </a:r>
          </a:p>
          <a:p>
            <a:pPr>
              <a:buNone/>
            </a:pPr>
            <a:r>
              <a:rPr lang="en-US" sz="1700" b="1" dirty="0" smtClean="0"/>
              <a:t>       Simple s=new Simple();</a:t>
            </a:r>
          </a:p>
          <a:p>
            <a:pPr>
              <a:buNone/>
            </a:pPr>
            <a:r>
              <a:rPr lang="en-US" sz="1700" b="1" dirty="0" smtClean="0"/>
              <a:t>    } </a:t>
            </a:r>
          </a:p>
          <a:p>
            <a:pPr>
              <a:buNone/>
            </a:pPr>
            <a:r>
              <a:rPr lang="en-SG" sz="1700" b="1" dirty="0" smtClean="0"/>
              <a:t>}</a:t>
            </a:r>
            <a:endParaRPr lang="en-US" sz="17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Event Handling</a:t>
            </a:r>
            <a:endParaRPr lang="en-US" dirty="0"/>
          </a:p>
        </p:txBody>
      </p:sp>
      <p:sp>
        <p:nvSpPr>
          <p:cNvPr id="3" name="Content Placeholder 2"/>
          <p:cNvSpPr>
            <a:spLocks noGrp="1"/>
          </p:cNvSpPr>
          <p:nvPr>
            <p:ph idx="1"/>
          </p:nvPr>
        </p:nvSpPr>
        <p:spPr>
          <a:xfrm>
            <a:off x="457200" y="1340768"/>
            <a:ext cx="8229600" cy="4785395"/>
          </a:xfrm>
        </p:spPr>
        <p:txBody>
          <a:bodyPr>
            <a:noAutofit/>
          </a:bodyPr>
          <a:lstStyle/>
          <a:p>
            <a:r>
              <a:rPr lang="en-US" sz="1800" dirty="0" smtClean="0"/>
              <a:t>Changing the state of an object is known as an event. </a:t>
            </a:r>
          </a:p>
          <a:p>
            <a:r>
              <a:rPr lang="en-US" sz="1800" dirty="0" smtClean="0"/>
              <a:t>For example, click on button, dragging mouse etc. The </a:t>
            </a:r>
            <a:r>
              <a:rPr lang="en-US" sz="1800" dirty="0" err="1" smtClean="0"/>
              <a:t>java.awt.event</a:t>
            </a:r>
            <a:r>
              <a:rPr lang="en-US" sz="1800" dirty="0" smtClean="0"/>
              <a:t> package provides many event classes and Listener interfaces for event handling.</a:t>
            </a:r>
          </a:p>
          <a:p>
            <a:r>
              <a:rPr lang="en-US" sz="1800" b="1" dirty="0" smtClean="0"/>
              <a:t>Components of Event Handling</a:t>
            </a:r>
          </a:p>
          <a:p>
            <a:r>
              <a:rPr lang="en-US" sz="1800" dirty="0" smtClean="0"/>
              <a:t>Event handling has three main components,</a:t>
            </a:r>
          </a:p>
          <a:p>
            <a:r>
              <a:rPr lang="en-US" sz="1800" b="1" dirty="0" smtClean="0"/>
              <a:t>Events :</a:t>
            </a:r>
            <a:r>
              <a:rPr lang="en-US" sz="1800" dirty="0" smtClean="0"/>
              <a:t> An event is a change in state of an object.</a:t>
            </a:r>
          </a:p>
          <a:p>
            <a:r>
              <a:rPr lang="en-US" sz="1800" b="1" dirty="0" smtClean="0"/>
              <a:t>Events Source :</a:t>
            </a:r>
            <a:r>
              <a:rPr lang="en-US" sz="1800" dirty="0" smtClean="0"/>
              <a:t> Event source is an object that generates an event.  Source is responsible for providing information of the occurred event to it's handler.</a:t>
            </a:r>
          </a:p>
          <a:p>
            <a:r>
              <a:rPr lang="en-US" sz="1800" b="1" dirty="0" smtClean="0"/>
              <a:t>Listeners :</a:t>
            </a:r>
            <a:r>
              <a:rPr lang="en-US" sz="1800" dirty="0" smtClean="0"/>
              <a:t> It is also known as event handler. Listener is responsible for generating response to an event. </a:t>
            </a:r>
          </a:p>
          <a:p>
            <a:r>
              <a:rPr lang="en-US" sz="1800" dirty="0" smtClean="0"/>
              <a:t>From java implementation point of view the listener is also an object. Listener waits until it receives an event. </a:t>
            </a:r>
          </a:p>
          <a:p>
            <a:r>
              <a:rPr lang="en-US" sz="1800" dirty="0" smtClean="0"/>
              <a:t>Once the event is received , the listener process the event an then returns.</a:t>
            </a:r>
          </a:p>
          <a:p>
            <a:r>
              <a:rPr lang="en-US" sz="1800" dirty="0" smtClean="0"/>
              <a:t>Event Handling is the mechanism that controls the event and decides what should happen if an event occurs. This mechanism have the code which is known as event handler that is executed when an event occurs.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7500" lnSpcReduction="20000"/>
          </a:bodyPr>
          <a:lstStyle/>
          <a:p>
            <a:r>
              <a:rPr lang="en-US" dirty="0" err="1" smtClean="0"/>
              <a:t>EventObject</a:t>
            </a:r>
            <a:r>
              <a:rPr lang="en-US" dirty="0" smtClean="0"/>
              <a:t>(</a:t>
            </a:r>
            <a:r>
              <a:rPr lang="en-US" dirty="0" err="1" smtClean="0"/>
              <a:t>java.util</a:t>
            </a:r>
            <a:r>
              <a:rPr lang="en-US" dirty="0" smtClean="0"/>
              <a:t>) is a </a:t>
            </a:r>
            <a:r>
              <a:rPr lang="en-US" dirty="0" err="1" smtClean="0"/>
              <a:t>superclass</a:t>
            </a:r>
            <a:r>
              <a:rPr lang="en-US" dirty="0" smtClean="0"/>
              <a:t> of all events.</a:t>
            </a:r>
          </a:p>
          <a:p>
            <a:r>
              <a:rPr lang="en-US" dirty="0" smtClean="0"/>
              <a:t>The class </a:t>
            </a:r>
            <a:r>
              <a:rPr lang="en-US" b="1" dirty="0" err="1" smtClean="0"/>
              <a:t>AWTEvent</a:t>
            </a:r>
            <a:r>
              <a:rPr lang="en-US" b="1" dirty="0" smtClean="0"/>
              <a:t>, defined within the java.awt package, is a subclass of </a:t>
            </a:r>
            <a:r>
              <a:rPr lang="en-US" b="1" dirty="0" err="1" smtClean="0"/>
              <a:t>EventObject</a:t>
            </a:r>
            <a:r>
              <a:rPr lang="en-US" b="1" dirty="0" smtClean="0"/>
              <a:t>. </a:t>
            </a:r>
          </a:p>
          <a:p>
            <a:r>
              <a:rPr lang="en-US" dirty="0" smtClean="0"/>
              <a:t>The </a:t>
            </a:r>
            <a:r>
              <a:rPr lang="en-US" dirty="0" err="1" smtClean="0"/>
              <a:t>java.awt.event</a:t>
            </a:r>
            <a:r>
              <a:rPr lang="en-US" dirty="0" smtClean="0"/>
              <a:t> package provides many event classes and Listener interfaces for event handling.</a:t>
            </a:r>
            <a:endParaRPr lang="en-US" b="1" dirty="0" smtClean="0">
              <a:solidFill>
                <a:srgbClr val="0070C0"/>
              </a:solidFill>
            </a:endParaRPr>
          </a:p>
          <a:p>
            <a:r>
              <a:rPr lang="en-US" b="1" dirty="0" smtClean="0">
                <a:solidFill>
                  <a:srgbClr val="0070C0"/>
                </a:solidFill>
              </a:rPr>
              <a:t>How Events are handled ?</a:t>
            </a:r>
          </a:p>
          <a:p>
            <a:r>
              <a:rPr lang="en-US" dirty="0" smtClean="0"/>
              <a:t>A source generates an Event and send it to one or more listeners registered with the source.</a:t>
            </a:r>
          </a:p>
          <a:p>
            <a:r>
              <a:rPr lang="en-US" dirty="0" smtClean="0"/>
              <a:t> Once event is received by the listener, they process the event and then return. </a:t>
            </a:r>
          </a:p>
          <a:p>
            <a:r>
              <a:rPr lang="en-US" dirty="0" smtClean="0">
                <a:solidFill>
                  <a:srgbClr val="C00000"/>
                </a:solidFill>
              </a:rPr>
              <a:t>Steps to perform Event Handling</a:t>
            </a:r>
          </a:p>
          <a:p>
            <a:r>
              <a:rPr lang="en-US" dirty="0" smtClean="0"/>
              <a:t>Following steps are required to perform event handling:</a:t>
            </a:r>
          </a:p>
          <a:p>
            <a:r>
              <a:rPr lang="en-US" dirty="0" smtClean="0"/>
              <a:t>Register the component with the Listener</a:t>
            </a:r>
          </a:p>
          <a:p>
            <a:r>
              <a:rPr lang="en-US" dirty="0" smtClean="0"/>
              <a:t>Implement appropriate interface in the class.</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229600" cy="5894115"/>
          </a:xfrm>
        </p:spPr>
        <p:txBody>
          <a:bodyPr>
            <a:normAutofit fontScale="70000" lnSpcReduction="20000"/>
          </a:bodyPr>
          <a:lstStyle/>
          <a:p>
            <a:r>
              <a:rPr lang="en-US" sz="4000" b="1" dirty="0" smtClean="0">
                <a:solidFill>
                  <a:srgbClr val="FF0000"/>
                </a:solidFill>
              </a:rPr>
              <a:t>Event Classes:</a:t>
            </a:r>
          </a:p>
          <a:p>
            <a:r>
              <a:rPr lang="en-US" dirty="0" err="1" smtClean="0"/>
              <a:t>AWTEvent</a:t>
            </a:r>
            <a:r>
              <a:rPr lang="en-US" dirty="0" smtClean="0"/>
              <a:t> is a </a:t>
            </a:r>
            <a:r>
              <a:rPr lang="en-US" dirty="0" err="1" smtClean="0"/>
              <a:t>superclass</a:t>
            </a:r>
            <a:r>
              <a:rPr lang="en-US" dirty="0" smtClean="0"/>
              <a:t> of all AWT events that are handled by the delegation event model.</a:t>
            </a:r>
          </a:p>
          <a:p>
            <a:r>
              <a:rPr lang="en-US" dirty="0" smtClean="0"/>
              <a:t>Delegation event model defines standard and consistent mechanisms to generate and process events. </a:t>
            </a:r>
          </a:p>
          <a:p>
            <a:r>
              <a:rPr lang="en-US" dirty="0" smtClean="0"/>
              <a:t>Its concept is quite simple: a </a:t>
            </a:r>
            <a:r>
              <a:rPr lang="en-US" i="1" dirty="0" smtClean="0"/>
              <a:t>source generates an event and sends it to one or more listeners. </a:t>
            </a:r>
          </a:p>
          <a:p>
            <a:r>
              <a:rPr lang="en-US" i="1" dirty="0" smtClean="0"/>
              <a:t>In this </a:t>
            </a:r>
            <a:r>
              <a:rPr lang="en-US" dirty="0" smtClean="0"/>
              <a:t>scheme, the listener simply waits until it receives an event. Once received, the listener processes the event and then returns.</a:t>
            </a:r>
          </a:p>
          <a:p>
            <a:r>
              <a:rPr lang="en-US" dirty="0" smtClean="0"/>
              <a:t>Its one constructor is shown here:</a:t>
            </a:r>
          </a:p>
          <a:p>
            <a:pPr>
              <a:buNone/>
            </a:pPr>
            <a:r>
              <a:rPr lang="en-US" dirty="0" smtClean="0"/>
              <a:t>	</a:t>
            </a:r>
            <a:r>
              <a:rPr lang="en-US" dirty="0" err="1" smtClean="0">
                <a:solidFill>
                  <a:srgbClr val="0070C0"/>
                </a:solidFill>
              </a:rPr>
              <a:t>EventObject</a:t>
            </a:r>
            <a:r>
              <a:rPr lang="en-US" dirty="0" smtClean="0">
                <a:solidFill>
                  <a:srgbClr val="0070C0"/>
                </a:solidFill>
              </a:rPr>
              <a:t>(Object </a:t>
            </a:r>
            <a:r>
              <a:rPr lang="en-US" i="1" dirty="0" err="1" smtClean="0">
                <a:solidFill>
                  <a:srgbClr val="0070C0"/>
                </a:solidFill>
              </a:rPr>
              <a:t>src</a:t>
            </a:r>
            <a:r>
              <a:rPr lang="en-US" i="1" dirty="0" smtClean="0">
                <a:solidFill>
                  <a:srgbClr val="0070C0"/>
                </a:solidFill>
              </a:rPr>
              <a:t>)</a:t>
            </a:r>
          </a:p>
          <a:p>
            <a:r>
              <a:rPr lang="en-US" dirty="0" smtClean="0"/>
              <a:t>Here, </a:t>
            </a:r>
            <a:r>
              <a:rPr lang="en-US" i="1" dirty="0" err="1" smtClean="0"/>
              <a:t>src</a:t>
            </a:r>
            <a:r>
              <a:rPr lang="en-US" i="1" dirty="0" smtClean="0"/>
              <a:t> is the object that generates this event.</a:t>
            </a:r>
          </a:p>
          <a:p>
            <a:r>
              <a:rPr lang="en-US" dirty="0" err="1" smtClean="0"/>
              <a:t>EventObject</a:t>
            </a:r>
            <a:r>
              <a:rPr lang="en-US" dirty="0" smtClean="0"/>
              <a:t> contains two methods: </a:t>
            </a:r>
            <a:r>
              <a:rPr lang="en-US" dirty="0" err="1" smtClean="0"/>
              <a:t>getSource</a:t>
            </a:r>
            <a:r>
              <a:rPr lang="en-US" dirty="0" smtClean="0"/>
              <a:t>( ) and </a:t>
            </a:r>
            <a:r>
              <a:rPr lang="en-US" dirty="0" err="1" smtClean="0"/>
              <a:t>toString</a:t>
            </a:r>
            <a:r>
              <a:rPr lang="en-US" dirty="0" smtClean="0"/>
              <a:t>( ).</a:t>
            </a:r>
          </a:p>
          <a:p>
            <a:r>
              <a:rPr lang="en-US" dirty="0" smtClean="0"/>
              <a:t>The </a:t>
            </a:r>
            <a:r>
              <a:rPr lang="en-US" dirty="0" err="1" smtClean="0"/>
              <a:t>getSource</a:t>
            </a:r>
            <a:r>
              <a:rPr lang="en-US" dirty="0" smtClean="0"/>
              <a:t>( ) method returns the source of the event.</a:t>
            </a:r>
          </a:p>
          <a:p>
            <a:r>
              <a:rPr lang="en-US" dirty="0" smtClean="0"/>
              <a:t> Its general form is shown here:</a:t>
            </a:r>
          </a:p>
          <a:p>
            <a:pPr>
              <a:buNone/>
            </a:pPr>
            <a:r>
              <a:rPr lang="en-US" dirty="0" smtClean="0"/>
              <a:t>	</a:t>
            </a:r>
            <a:r>
              <a:rPr lang="en-US" dirty="0" smtClean="0">
                <a:solidFill>
                  <a:schemeClr val="accent6">
                    <a:lumMod val="75000"/>
                  </a:schemeClr>
                </a:solidFill>
              </a:rPr>
              <a:t>Object </a:t>
            </a:r>
            <a:r>
              <a:rPr lang="en-US" dirty="0" err="1" smtClean="0">
                <a:solidFill>
                  <a:schemeClr val="accent6">
                    <a:lumMod val="75000"/>
                  </a:schemeClr>
                </a:solidFill>
              </a:rPr>
              <a:t>getSource</a:t>
            </a:r>
            <a:r>
              <a:rPr lang="en-US" dirty="0" smtClean="0">
                <a:solidFill>
                  <a:schemeClr val="accent6">
                    <a:lumMod val="75000"/>
                  </a:schemeClr>
                </a:solidFill>
              </a:rPr>
              <a:t>( )</a:t>
            </a:r>
          </a:p>
          <a:p>
            <a:r>
              <a:rPr lang="en-US" dirty="0" smtClean="0"/>
              <a:t>As expected, </a:t>
            </a:r>
            <a:r>
              <a:rPr lang="en-US" dirty="0" err="1" smtClean="0"/>
              <a:t>toString</a:t>
            </a:r>
            <a:r>
              <a:rPr lang="en-US" dirty="0" smtClean="0"/>
              <a:t>( ) returns the string equivalent of the event.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549275"/>
            <a:ext cx="8229600" cy="5576888"/>
          </a:xfrm>
        </p:spPr>
        <p:txBody>
          <a:bodyPr>
            <a:normAutofit fontScale="85000" lnSpcReduction="20000"/>
          </a:bodyPr>
          <a:lstStyle/>
          <a:p>
            <a:r>
              <a:rPr lang="en-US" b="1" dirty="0" smtClean="0">
                <a:solidFill>
                  <a:srgbClr val="00B050"/>
                </a:solidFill>
              </a:rPr>
              <a:t>Important Event Classes and Interface</a:t>
            </a:r>
          </a:p>
          <a:p>
            <a:r>
              <a:rPr lang="en-US" b="1" dirty="0" err="1" smtClean="0">
                <a:solidFill>
                  <a:srgbClr val="FF0000"/>
                </a:solidFill>
              </a:rPr>
              <a:t>ActionEvent</a:t>
            </a:r>
            <a:r>
              <a:rPr lang="en-US" b="1" dirty="0" smtClean="0">
                <a:solidFill>
                  <a:srgbClr val="FF0000"/>
                </a:solidFill>
              </a:rPr>
              <a:t>:</a:t>
            </a:r>
            <a:r>
              <a:rPr lang="en-US" b="1" dirty="0" smtClean="0"/>
              <a:t> </a:t>
            </a:r>
            <a:r>
              <a:rPr lang="en-US" dirty="0" smtClean="0"/>
              <a:t>generated when button is pressed, menu-item is selected, list-item is double clicked. </a:t>
            </a:r>
          </a:p>
          <a:p>
            <a:r>
              <a:rPr lang="en-US" dirty="0" smtClean="0">
                <a:solidFill>
                  <a:srgbClr val="0070C0"/>
                </a:solidFill>
              </a:rPr>
              <a:t>Interface: </a:t>
            </a:r>
            <a:r>
              <a:rPr lang="en-US" dirty="0" err="1" smtClean="0"/>
              <a:t>ActionListener</a:t>
            </a:r>
            <a:r>
              <a:rPr lang="en-US" dirty="0" smtClean="0"/>
              <a:t>.</a:t>
            </a:r>
          </a:p>
          <a:p>
            <a:r>
              <a:rPr lang="en-US" b="1" dirty="0" err="1" smtClean="0">
                <a:solidFill>
                  <a:srgbClr val="FF0000"/>
                </a:solidFill>
              </a:rPr>
              <a:t>MouseEvent</a:t>
            </a:r>
            <a:r>
              <a:rPr lang="en-US" b="1" dirty="0" smtClean="0">
                <a:solidFill>
                  <a:srgbClr val="FF0000"/>
                </a:solidFill>
              </a:rPr>
              <a:t>:</a:t>
            </a:r>
            <a:r>
              <a:rPr lang="en-US" b="1" dirty="0" smtClean="0"/>
              <a:t> </a:t>
            </a:r>
            <a:r>
              <a:rPr lang="en-US" dirty="0" smtClean="0"/>
              <a:t>generated when mouse is dragged, moved, clicked, pressed or released and also when it enters or exit a component.</a:t>
            </a:r>
          </a:p>
          <a:p>
            <a:r>
              <a:rPr lang="en-US" dirty="0" smtClean="0">
                <a:solidFill>
                  <a:srgbClr val="0070C0"/>
                </a:solidFill>
              </a:rPr>
              <a:t>Interface:</a:t>
            </a:r>
            <a:r>
              <a:rPr lang="en-US" dirty="0" smtClean="0"/>
              <a:t> </a:t>
            </a:r>
            <a:r>
              <a:rPr lang="en-US" dirty="0" err="1" smtClean="0"/>
              <a:t>MouseListener</a:t>
            </a:r>
            <a:r>
              <a:rPr lang="en-US" dirty="0" smtClean="0"/>
              <a:t>.</a:t>
            </a:r>
          </a:p>
          <a:p>
            <a:r>
              <a:rPr lang="en-US" b="1" dirty="0" err="1" smtClean="0">
                <a:solidFill>
                  <a:srgbClr val="FF0000"/>
                </a:solidFill>
              </a:rPr>
              <a:t>KeyEvent</a:t>
            </a:r>
            <a:r>
              <a:rPr lang="en-US" b="1" dirty="0" smtClean="0">
                <a:solidFill>
                  <a:srgbClr val="FF0000"/>
                </a:solidFill>
              </a:rPr>
              <a:t>:</a:t>
            </a:r>
            <a:r>
              <a:rPr lang="en-US" b="1" dirty="0" smtClean="0"/>
              <a:t> </a:t>
            </a:r>
            <a:r>
              <a:rPr lang="en-US" dirty="0" smtClean="0"/>
              <a:t>generated when input is received from keyboard.</a:t>
            </a:r>
          </a:p>
          <a:p>
            <a:r>
              <a:rPr lang="en-US" dirty="0" smtClean="0">
                <a:solidFill>
                  <a:srgbClr val="0070C0"/>
                </a:solidFill>
              </a:rPr>
              <a:t>Interface:</a:t>
            </a:r>
            <a:r>
              <a:rPr lang="en-US" dirty="0" smtClean="0"/>
              <a:t> </a:t>
            </a:r>
            <a:r>
              <a:rPr lang="en-US" dirty="0" err="1" smtClean="0"/>
              <a:t>KeyListener</a:t>
            </a:r>
            <a:endParaRPr lang="en-US" dirty="0" smtClean="0"/>
          </a:p>
          <a:p>
            <a:r>
              <a:rPr lang="en-US" b="1" dirty="0" err="1" smtClean="0">
                <a:solidFill>
                  <a:srgbClr val="FF0000"/>
                </a:solidFill>
              </a:rPr>
              <a:t>ItemEvent</a:t>
            </a:r>
            <a:r>
              <a:rPr lang="en-US" b="1" dirty="0" smtClean="0">
                <a:solidFill>
                  <a:srgbClr val="FF0000"/>
                </a:solidFill>
              </a:rPr>
              <a:t>:</a:t>
            </a:r>
            <a:r>
              <a:rPr lang="en-US" b="1" dirty="0" smtClean="0"/>
              <a:t> </a:t>
            </a:r>
            <a:r>
              <a:rPr lang="en-US" dirty="0" smtClean="0"/>
              <a:t>generated when check-box or list item is clicked.</a:t>
            </a:r>
          </a:p>
          <a:p>
            <a:r>
              <a:rPr lang="en-US" dirty="0" smtClean="0">
                <a:solidFill>
                  <a:srgbClr val="0070C0"/>
                </a:solidFill>
              </a:rPr>
              <a:t>Interface:</a:t>
            </a:r>
            <a:r>
              <a:rPr lang="en-US" dirty="0" smtClean="0"/>
              <a:t> </a:t>
            </a:r>
            <a:r>
              <a:rPr lang="en-US" dirty="0" err="1" smtClean="0"/>
              <a:t>ItemListener</a:t>
            </a:r>
            <a:r>
              <a:rPr lang="en-US" dirty="0" smtClean="0"/>
              <a:t>.</a:t>
            </a:r>
            <a:endParaRPr lang="en-US" b="1"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62500" lnSpcReduction="20000"/>
          </a:bodyPr>
          <a:lstStyle/>
          <a:p>
            <a:r>
              <a:rPr lang="en-US" b="1" dirty="0" err="1" smtClean="0">
                <a:solidFill>
                  <a:srgbClr val="FF0000"/>
                </a:solidFill>
              </a:rPr>
              <a:t>TextEvent</a:t>
            </a:r>
            <a:r>
              <a:rPr lang="en-US" b="1" dirty="0" smtClean="0">
                <a:solidFill>
                  <a:srgbClr val="FF0000"/>
                </a:solidFill>
              </a:rPr>
              <a:t>:</a:t>
            </a:r>
            <a:r>
              <a:rPr lang="en-US" b="1" dirty="0" smtClean="0"/>
              <a:t> </a:t>
            </a:r>
            <a:r>
              <a:rPr lang="en-US" dirty="0" smtClean="0"/>
              <a:t>generated when value of </a:t>
            </a:r>
            <a:r>
              <a:rPr lang="en-US" dirty="0" err="1" smtClean="0"/>
              <a:t>textarea</a:t>
            </a:r>
            <a:r>
              <a:rPr lang="en-US" dirty="0" smtClean="0"/>
              <a:t> or </a:t>
            </a:r>
            <a:r>
              <a:rPr lang="en-US" dirty="0" err="1" smtClean="0"/>
              <a:t>textfield</a:t>
            </a:r>
            <a:r>
              <a:rPr lang="en-US" dirty="0" smtClean="0"/>
              <a:t> is changed.</a:t>
            </a:r>
          </a:p>
          <a:p>
            <a:r>
              <a:rPr lang="en-US" dirty="0" smtClean="0">
                <a:solidFill>
                  <a:srgbClr val="0070C0"/>
                </a:solidFill>
              </a:rPr>
              <a:t>Interface:</a:t>
            </a:r>
            <a:r>
              <a:rPr lang="en-US" dirty="0" smtClean="0"/>
              <a:t> </a:t>
            </a:r>
            <a:r>
              <a:rPr lang="en-US" dirty="0" err="1" smtClean="0"/>
              <a:t>TextListener</a:t>
            </a:r>
            <a:endParaRPr lang="en-US" dirty="0" smtClean="0"/>
          </a:p>
          <a:p>
            <a:r>
              <a:rPr lang="en-US" b="1" dirty="0" err="1" smtClean="0">
                <a:solidFill>
                  <a:srgbClr val="FF0000"/>
                </a:solidFill>
              </a:rPr>
              <a:t>MouseWheelEvent</a:t>
            </a:r>
            <a:r>
              <a:rPr lang="en-US" b="1" dirty="0" smtClean="0"/>
              <a:t>: </a:t>
            </a:r>
            <a:r>
              <a:rPr lang="en-US" dirty="0" smtClean="0"/>
              <a:t>generated when mouse wheel is moved.</a:t>
            </a:r>
          </a:p>
          <a:p>
            <a:r>
              <a:rPr lang="en-US" dirty="0" smtClean="0">
                <a:solidFill>
                  <a:srgbClr val="0070C0"/>
                </a:solidFill>
              </a:rPr>
              <a:t>Interface</a:t>
            </a:r>
            <a:r>
              <a:rPr lang="en-US" dirty="0" smtClean="0"/>
              <a:t>: </a:t>
            </a:r>
            <a:r>
              <a:rPr lang="en-US" dirty="0" err="1" smtClean="0"/>
              <a:t>MouseWheelListener</a:t>
            </a:r>
            <a:endParaRPr lang="en-US" dirty="0" smtClean="0"/>
          </a:p>
          <a:p>
            <a:r>
              <a:rPr lang="en-US" b="1" dirty="0" err="1" smtClean="0">
                <a:solidFill>
                  <a:srgbClr val="FF0000"/>
                </a:solidFill>
              </a:rPr>
              <a:t>WindowEvent</a:t>
            </a:r>
            <a:r>
              <a:rPr lang="en-US" b="1" dirty="0" smtClean="0"/>
              <a:t>: </a:t>
            </a:r>
            <a:r>
              <a:rPr lang="en-US" dirty="0" smtClean="0"/>
              <a:t>generated when window is activated, deactivated, </a:t>
            </a:r>
            <a:r>
              <a:rPr lang="en-US" dirty="0" err="1" smtClean="0"/>
              <a:t>deiconified</a:t>
            </a:r>
            <a:r>
              <a:rPr lang="en-US" dirty="0" smtClean="0"/>
              <a:t>, </a:t>
            </a:r>
            <a:r>
              <a:rPr lang="en-US" dirty="0" err="1" smtClean="0"/>
              <a:t>iconified</a:t>
            </a:r>
            <a:r>
              <a:rPr lang="en-US" dirty="0" smtClean="0"/>
              <a:t>, opened or closed.</a:t>
            </a:r>
          </a:p>
          <a:p>
            <a:r>
              <a:rPr lang="en-US" dirty="0" smtClean="0">
                <a:solidFill>
                  <a:srgbClr val="0070C0"/>
                </a:solidFill>
              </a:rPr>
              <a:t>Interface</a:t>
            </a:r>
            <a:r>
              <a:rPr lang="en-US" dirty="0" smtClean="0"/>
              <a:t>: </a:t>
            </a:r>
            <a:r>
              <a:rPr lang="en-US" dirty="0" err="1" smtClean="0"/>
              <a:t>WindowListener</a:t>
            </a:r>
            <a:endParaRPr lang="en-US" dirty="0" smtClean="0"/>
          </a:p>
          <a:p>
            <a:r>
              <a:rPr lang="en-US" b="1" dirty="0" err="1" smtClean="0">
                <a:solidFill>
                  <a:srgbClr val="FF0000"/>
                </a:solidFill>
              </a:rPr>
              <a:t>ComponentEvent</a:t>
            </a:r>
            <a:r>
              <a:rPr lang="en-US" b="1" dirty="0" smtClean="0"/>
              <a:t>: </a:t>
            </a:r>
            <a:r>
              <a:rPr lang="en-US" dirty="0" smtClean="0"/>
              <a:t>generated when component is hidden, moved, resized or set </a:t>
            </a:r>
            <a:r>
              <a:rPr lang="en-US" dirty="0" err="1" smtClean="0"/>
              <a:t>visibleComponent</a:t>
            </a:r>
            <a:r>
              <a:rPr lang="en-US" dirty="0" smtClean="0"/>
              <a:t>.</a:t>
            </a:r>
          </a:p>
          <a:p>
            <a:r>
              <a:rPr lang="en-US" dirty="0" smtClean="0">
                <a:solidFill>
                  <a:srgbClr val="0070C0"/>
                </a:solidFill>
              </a:rPr>
              <a:t>Interface</a:t>
            </a:r>
            <a:r>
              <a:rPr lang="en-US" dirty="0" smtClean="0"/>
              <a:t>: </a:t>
            </a:r>
            <a:r>
              <a:rPr lang="en-US" dirty="0" err="1" smtClean="0"/>
              <a:t>EventListener</a:t>
            </a:r>
            <a:r>
              <a:rPr lang="en-US" dirty="0" smtClean="0"/>
              <a:t>.</a:t>
            </a:r>
          </a:p>
          <a:p>
            <a:r>
              <a:rPr lang="en-US" b="1" dirty="0" err="1" smtClean="0">
                <a:solidFill>
                  <a:srgbClr val="FF0000"/>
                </a:solidFill>
              </a:rPr>
              <a:t>ContainerEvent</a:t>
            </a:r>
            <a:r>
              <a:rPr lang="en-US" b="1" dirty="0" smtClean="0"/>
              <a:t>: </a:t>
            </a:r>
            <a:r>
              <a:rPr lang="en-US" dirty="0" smtClean="0"/>
              <a:t>generated when component is added or removed from container.</a:t>
            </a:r>
          </a:p>
          <a:p>
            <a:r>
              <a:rPr lang="en-US" dirty="0" smtClean="0">
                <a:solidFill>
                  <a:srgbClr val="0070C0"/>
                </a:solidFill>
              </a:rPr>
              <a:t>Interface</a:t>
            </a:r>
            <a:r>
              <a:rPr lang="en-US" dirty="0" smtClean="0"/>
              <a:t>: </a:t>
            </a:r>
            <a:r>
              <a:rPr lang="en-US" dirty="0" err="1" smtClean="0"/>
              <a:t>ContainerListener</a:t>
            </a:r>
            <a:r>
              <a:rPr lang="en-US" dirty="0" smtClean="0"/>
              <a:t>.</a:t>
            </a:r>
          </a:p>
          <a:p>
            <a:r>
              <a:rPr lang="en-US" b="1" dirty="0" err="1" smtClean="0">
                <a:solidFill>
                  <a:srgbClr val="FF0000"/>
                </a:solidFill>
              </a:rPr>
              <a:t>AdjustmentEvent</a:t>
            </a:r>
            <a:r>
              <a:rPr lang="en-US" b="1" dirty="0" smtClean="0"/>
              <a:t>: </a:t>
            </a:r>
            <a:r>
              <a:rPr lang="en-US" dirty="0" smtClean="0"/>
              <a:t>generated when scroll bar is manipulated.</a:t>
            </a:r>
          </a:p>
          <a:p>
            <a:r>
              <a:rPr lang="en-US" dirty="0" smtClean="0">
                <a:solidFill>
                  <a:srgbClr val="0070C0"/>
                </a:solidFill>
              </a:rPr>
              <a:t>Interface</a:t>
            </a:r>
            <a:r>
              <a:rPr lang="en-US" dirty="0" smtClean="0"/>
              <a:t>: </a:t>
            </a:r>
            <a:r>
              <a:rPr lang="en-US" dirty="0" err="1" smtClean="0"/>
              <a:t>AdjustmentListener</a:t>
            </a:r>
            <a:r>
              <a:rPr lang="en-US" dirty="0" smtClean="0"/>
              <a:t>.</a:t>
            </a:r>
          </a:p>
          <a:p>
            <a:r>
              <a:rPr lang="en-US" b="1" dirty="0" err="1" smtClean="0">
                <a:solidFill>
                  <a:srgbClr val="FF0000"/>
                </a:solidFill>
              </a:rPr>
              <a:t>FocusEvent</a:t>
            </a:r>
            <a:r>
              <a:rPr lang="en-US" b="1" dirty="0" smtClean="0"/>
              <a:t>: </a:t>
            </a:r>
            <a:r>
              <a:rPr lang="en-US" dirty="0" smtClean="0"/>
              <a:t>generated when component gains or loses keyboard focus.</a:t>
            </a:r>
          </a:p>
          <a:p>
            <a:r>
              <a:rPr lang="en-US" dirty="0" smtClean="0">
                <a:solidFill>
                  <a:srgbClr val="0070C0"/>
                </a:solidFill>
              </a:rPr>
              <a:t>Interface</a:t>
            </a:r>
            <a:r>
              <a:rPr lang="en-US" dirty="0" smtClean="0"/>
              <a:t>: </a:t>
            </a:r>
            <a:r>
              <a:rPr lang="en-US" dirty="0" err="1" smtClean="0"/>
              <a:t>FocusListener</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Autofit/>
          </a:bodyPr>
          <a:lstStyle/>
          <a:p>
            <a:r>
              <a:rPr lang="en-US" sz="2400" dirty="0" smtClean="0">
                <a:solidFill>
                  <a:srgbClr val="0070C0"/>
                </a:solidFill>
              </a:rPr>
              <a:t>Registration Methods</a:t>
            </a:r>
          </a:p>
          <a:p>
            <a:r>
              <a:rPr lang="en-US" sz="1600" dirty="0" smtClean="0"/>
              <a:t>For registering the component with the Listener, many classes provide the registration methods. For example:</a:t>
            </a:r>
          </a:p>
          <a:p>
            <a:r>
              <a:rPr lang="en-US" sz="1600" b="1" dirty="0" smtClean="0"/>
              <a:t>Button</a:t>
            </a:r>
            <a:endParaRPr lang="en-US" sz="1600" dirty="0" smtClean="0"/>
          </a:p>
          <a:p>
            <a:pPr lvl="1"/>
            <a:r>
              <a:rPr lang="en-US" sz="1600" dirty="0" smtClean="0"/>
              <a:t>public void </a:t>
            </a:r>
            <a:r>
              <a:rPr lang="en-US" sz="1600" dirty="0" err="1" smtClean="0"/>
              <a:t>addActionListener</a:t>
            </a:r>
            <a:r>
              <a:rPr lang="en-US" sz="1600" dirty="0" smtClean="0"/>
              <a:t>(</a:t>
            </a:r>
            <a:r>
              <a:rPr lang="en-US" sz="1600" dirty="0" err="1" smtClean="0"/>
              <a:t>ActionListener</a:t>
            </a:r>
            <a:r>
              <a:rPr lang="en-US" sz="1600" dirty="0" smtClean="0"/>
              <a:t> a){}</a:t>
            </a:r>
          </a:p>
          <a:p>
            <a:r>
              <a:rPr lang="en-US" sz="1600" b="1" dirty="0" err="1" smtClean="0"/>
              <a:t>MenuItem</a:t>
            </a:r>
            <a:endParaRPr lang="en-US" sz="1600" dirty="0" smtClean="0"/>
          </a:p>
          <a:p>
            <a:pPr lvl="1"/>
            <a:r>
              <a:rPr lang="en-US" sz="1600" dirty="0" smtClean="0"/>
              <a:t>public void </a:t>
            </a:r>
            <a:r>
              <a:rPr lang="en-US" sz="1600" dirty="0" err="1" smtClean="0"/>
              <a:t>addActionListener</a:t>
            </a:r>
            <a:r>
              <a:rPr lang="en-US" sz="1600" dirty="0" smtClean="0"/>
              <a:t>(</a:t>
            </a:r>
            <a:r>
              <a:rPr lang="en-US" sz="1600" dirty="0" err="1" smtClean="0"/>
              <a:t>ActionListener</a:t>
            </a:r>
            <a:r>
              <a:rPr lang="en-US" sz="1600" dirty="0" smtClean="0"/>
              <a:t> a){}</a:t>
            </a:r>
          </a:p>
          <a:p>
            <a:r>
              <a:rPr lang="en-US" sz="1600" b="1" dirty="0" err="1" smtClean="0"/>
              <a:t>TextField</a:t>
            </a:r>
            <a:endParaRPr lang="en-US" sz="1600" dirty="0" smtClean="0"/>
          </a:p>
          <a:p>
            <a:pPr lvl="1"/>
            <a:r>
              <a:rPr lang="en-US" sz="1600" dirty="0" smtClean="0"/>
              <a:t>public void </a:t>
            </a:r>
            <a:r>
              <a:rPr lang="en-US" sz="1600" dirty="0" err="1" smtClean="0"/>
              <a:t>addActionListener</a:t>
            </a:r>
            <a:r>
              <a:rPr lang="en-US" sz="1600" dirty="0" smtClean="0"/>
              <a:t>(</a:t>
            </a:r>
            <a:r>
              <a:rPr lang="en-US" sz="1600" dirty="0" err="1" smtClean="0"/>
              <a:t>ActionListener</a:t>
            </a:r>
            <a:r>
              <a:rPr lang="en-US" sz="1600" dirty="0" smtClean="0"/>
              <a:t> a){}</a:t>
            </a:r>
          </a:p>
          <a:p>
            <a:pPr lvl="1"/>
            <a:r>
              <a:rPr lang="en-US" sz="1600" dirty="0" smtClean="0"/>
              <a:t>public void </a:t>
            </a:r>
            <a:r>
              <a:rPr lang="en-US" sz="1600" dirty="0" err="1" smtClean="0"/>
              <a:t>addTextListener</a:t>
            </a:r>
            <a:r>
              <a:rPr lang="en-US" sz="1600" dirty="0" smtClean="0"/>
              <a:t>(</a:t>
            </a:r>
            <a:r>
              <a:rPr lang="en-US" sz="1600" dirty="0" err="1" smtClean="0"/>
              <a:t>TextListener</a:t>
            </a:r>
            <a:r>
              <a:rPr lang="en-US" sz="1600" dirty="0" smtClean="0"/>
              <a:t> a){}</a:t>
            </a:r>
          </a:p>
          <a:p>
            <a:r>
              <a:rPr lang="en-US" sz="1600" b="1" dirty="0" err="1" smtClean="0"/>
              <a:t>TextArea</a:t>
            </a:r>
            <a:endParaRPr lang="en-US" sz="1600" dirty="0" smtClean="0"/>
          </a:p>
          <a:p>
            <a:pPr lvl="1"/>
            <a:r>
              <a:rPr lang="en-US" sz="1600" dirty="0" smtClean="0"/>
              <a:t>public void </a:t>
            </a:r>
            <a:r>
              <a:rPr lang="en-US" sz="1600" dirty="0" err="1" smtClean="0"/>
              <a:t>addTextListener</a:t>
            </a:r>
            <a:r>
              <a:rPr lang="en-US" sz="1600" dirty="0" smtClean="0"/>
              <a:t>(</a:t>
            </a:r>
            <a:r>
              <a:rPr lang="en-US" sz="1600" dirty="0" err="1" smtClean="0"/>
              <a:t>TextListener</a:t>
            </a:r>
            <a:r>
              <a:rPr lang="en-US" sz="1600" dirty="0" smtClean="0"/>
              <a:t> a){}</a:t>
            </a:r>
          </a:p>
          <a:p>
            <a:r>
              <a:rPr lang="en-US" sz="1600" b="1" dirty="0" smtClean="0"/>
              <a:t>Checkbox</a:t>
            </a:r>
            <a:endParaRPr lang="en-US" sz="1600" dirty="0" smtClean="0"/>
          </a:p>
          <a:p>
            <a:pPr lvl="1"/>
            <a:r>
              <a:rPr lang="en-US" sz="1600" dirty="0" smtClean="0"/>
              <a:t>public void </a:t>
            </a:r>
            <a:r>
              <a:rPr lang="en-US" sz="1600" dirty="0" err="1" smtClean="0"/>
              <a:t>addItemListener</a:t>
            </a:r>
            <a:r>
              <a:rPr lang="en-US" sz="1600" dirty="0" smtClean="0"/>
              <a:t>(</a:t>
            </a:r>
            <a:r>
              <a:rPr lang="en-US" sz="1600" dirty="0" err="1" smtClean="0"/>
              <a:t>ItemListener</a:t>
            </a:r>
            <a:r>
              <a:rPr lang="en-US" sz="1600" dirty="0" smtClean="0"/>
              <a:t> a){}</a:t>
            </a:r>
          </a:p>
          <a:p>
            <a:r>
              <a:rPr lang="en-US" sz="1600" b="1" dirty="0" smtClean="0"/>
              <a:t>Choice</a:t>
            </a:r>
            <a:endParaRPr lang="en-US" sz="1600" dirty="0" smtClean="0"/>
          </a:p>
          <a:p>
            <a:pPr lvl="1"/>
            <a:r>
              <a:rPr lang="en-US" sz="1600" dirty="0" smtClean="0"/>
              <a:t>public void </a:t>
            </a:r>
            <a:r>
              <a:rPr lang="en-US" sz="1600" dirty="0" err="1" smtClean="0"/>
              <a:t>addItemListener</a:t>
            </a:r>
            <a:r>
              <a:rPr lang="en-US" sz="1600" dirty="0" smtClean="0"/>
              <a:t>(</a:t>
            </a:r>
            <a:r>
              <a:rPr lang="en-US" sz="1600" dirty="0" err="1" smtClean="0"/>
              <a:t>ItemListener</a:t>
            </a:r>
            <a:r>
              <a:rPr lang="en-US" sz="1600" dirty="0" smtClean="0"/>
              <a:t> a){}</a:t>
            </a:r>
          </a:p>
          <a:p>
            <a:r>
              <a:rPr lang="en-US" sz="1600" b="1" dirty="0" smtClean="0"/>
              <a:t>List</a:t>
            </a:r>
            <a:endParaRPr lang="en-US" sz="1600" dirty="0" smtClean="0"/>
          </a:p>
          <a:p>
            <a:pPr lvl="1"/>
            <a:r>
              <a:rPr lang="en-US" sz="1600" dirty="0" smtClean="0"/>
              <a:t>public void </a:t>
            </a:r>
            <a:r>
              <a:rPr lang="en-US" sz="1600" dirty="0" err="1" smtClean="0"/>
              <a:t>addActionListener</a:t>
            </a:r>
            <a:r>
              <a:rPr lang="en-US" sz="1600" dirty="0" smtClean="0"/>
              <a:t>(</a:t>
            </a:r>
            <a:r>
              <a:rPr lang="en-US" sz="1600" dirty="0" err="1" smtClean="0"/>
              <a:t>ActionListener</a:t>
            </a:r>
            <a:r>
              <a:rPr lang="en-US" sz="1600" dirty="0" smtClean="0"/>
              <a:t> a){}</a:t>
            </a:r>
          </a:p>
          <a:p>
            <a:pPr lvl="1"/>
            <a:r>
              <a:rPr lang="en-US" sz="1600" dirty="0" smtClean="0"/>
              <a:t>public void </a:t>
            </a:r>
            <a:r>
              <a:rPr lang="en-US" sz="1600" dirty="0" err="1" smtClean="0"/>
              <a:t>addItemListener</a:t>
            </a:r>
            <a:r>
              <a:rPr lang="en-US" sz="1600" dirty="0" smtClean="0"/>
              <a:t>(</a:t>
            </a:r>
            <a:r>
              <a:rPr lang="en-US" sz="1600" dirty="0" err="1" smtClean="0"/>
              <a:t>ItemListener</a:t>
            </a:r>
            <a:r>
              <a:rPr lang="en-US" sz="1600" dirty="0" smtClean="0"/>
              <a:t> a){}</a:t>
            </a:r>
            <a:br>
              <a:rPr lang="en-US" sz="1600" dirty="0" smtClean="0"/>
            </a:b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AWT hierarchy</a:t>
            </a:r>
            <a:endParaRPr lang="en-US" dirty="0"/>
          </a:p>
        </p:txBody>
      </p:sp>
      <p:pic>
        <p:nvPicPr>
          <p:cNvPr id="4" name="Content Placeholder 3" descr="awt_hierarchy.png"/>
          <p:cNvPicPr>
            <a:picLocks noGrp="1" noChangeAspect="1"/>
          </p:cNvPicPr>
          <p:nvPr>
            <p:ph idx="1"/>
          </p:nvPr>
        </p:nvPicPr>
        <p:blipFill>
          <a:blip r:embed="rId2" cstate="print"/>
          <a:stretch>
            <a:fillRect/>
          </a:stretch>
        </p:blipFill>
        <p:spPr>
          <a:xfrm>
            <a:off x="1187624" y="1724520"/>
            <a:ext cx="6912768" cy="4800824"/>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WT_Components.png"/>
          <p:cNvPicPr>
            <a:picLocks noGrp="1" noChangeAspect="1"/>
          </p:cNvPicPr>
          <p:nvPr>
            <p:ph idx="1"/>
          </p:nvPr>
        </p:nvPicPr>
        <p:blipFill>
          <a:blip r:embed="rId2" cstate="print"/>
          <a:stretch>
            <a:fillRect/>
          </a:stretch>
        </p:blipFill>
        <p:spPr>
          <a:xfrm>
            <a:off x="683568" y="548681"/>
            <a:ext cx="7128791" cy="54006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r>
              <a:rPr lang="en-US" dirty="0" smtClean="0"/>
              <a:t>A source must also provide a method that allows a listener to unregister an interest in a specific type of event. </a:t>
            </a:r>
          </a:p>
          <a:p>
            <a:r>
              <a:rPr lang="en-US" dirty="0" smtClean="0"/>
              <a:t>The general form of such a method is this:</a:t>
            </a:r>
          </a:p>
          <a:p>
            <a:r>
              <a:rPr lang="en-US" dirty="0" smtClean="0"/>
              <a:t>public void </a:t>
            </a:r>
            <a:r>
              <a:rPr lang="en-US" dirty="0" err="1" smtClean="0"/>
              <a:t>remove</a:t>
            </a:r>
            <a:r>
              <a:rPr lang="en-US" i="1" dirty="0" err="1" smtClean="0"/>
              <a:t>TypeListener</a:t>
            </a:r>
            <a:r>
              <a:rPr lang="en-US" i="1" dirty="0" smtClean="0"/>
              <a:t>(</a:t>
            </a:r>
            <a:r>
              <a:rPr lang="en-US" i="1" dirty="0" err="1" smtClean="0"/>
              <a:t>TypeListener</a:t>
            </a:r>
            <a:r>
              <a:rPr lang="en-US" i="1" dirty="0" smtClean="0"/>
              <a:t> el)</a:t>
            </a:r>
          </a:p>
          <a:p>
            <a:r>
              <a:rPr lang="en-US" dirty="0" smtClean="0"/>
              <a:t>Here, </a:t>
            </a:r>
            <a:r>
              <a:rPr lang="en-US" i="1" dirty="0" smtClean="0"/>
              <a:t>Type is the name of the event and el is a reference to the event listener.</a:t>
            </a:r>
          </a:p>
          <a:p>
            <a:r>
              <a:rPr lang="en-SG" i="1" dirty="0" smtClean="0"/>
              <a:t>Ex: </a:t>
            </a:r>
          </a:p>
          <a:p>
            <a:r>
              <a:rPr lang="en-SG" sz="2800" b="1" i="1" dirty="0" smtClean="0"/>
              <a:t>public void </a:t>
            </a:r>
            <a:r>
              <a:rPr lang="en-SG" sz="2800" b="1" i="1" dirty="0" err="1" smtClean="0"/>
              <a:t>removeActionListener</a:t>
            </a:r>
            <a:r>
              <a:rPr lang="en-SG" sz="2800" b="1" i="1" dirty="0" smtClean="0"/>
              <a:t>(</a:t>
            </a:r>
            <a:r>
              <a:rPr lang="en-SG" sz="2800" b="1" i="1" dirty="0" err="1" smtClean="0"/>
              <a:t>ActionListener</a:t>
            </a:r>
            <a:r>
              <a:rPr lang="en-SG" sz="2800" b="1" i="1" dirty="0" smtClean="0"/>
              <a:t> el);</a:t>
            </a:r>
          </a:p>
          <a:p>
            <a:r>
              <a:rPr lang="en-SG" sz="2800" b="1" i="1" dirty="0" smtClean="0"/>
              <a:t>public void </a:t>
            </a:r>
            <a:r>
              <a:rPr lang="en-SG" sz="2800" b="1" i="1" dirty="0" err="1" smtClean="0"/>
              <a:t>removeKeyListener</a:t>
            </a:r>
            <a:r>
              <a:rPr lang="en-SG" sz="2800" b="1" i="1" dirty="0" smtClean="0"/>
              <a:t>(</a:t>
            </a:r>
            <a:r>
              <a:rPr lang="en-SG" sz="2800" b="1" i="1" dirty="0" err="1" smtClean="0"/>
              <a:t>KeyListener</a:t>
            </a:r>
            <a:r>
              <a:rPr lang="en-SG" sz="2800" b="1" i="1" dirty="0" smtClean="0"/>
              <a:t> 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10000"/>
          </a:bodyPr>
          <a:lstStyle/>
          <a:p>
            <a:r>
              <a:rPr lang="en-SG" dirty="0" smtClean="0">
                <a:solidFill>
                  <a:srgbClr val="FF0000"/>
                </a:solidFill>
              </a:rPr>
              <a:t>Button:</a:t>
            </a:r>
          </a:p>
          <a:p>
            <a:r>
              <a:rPr lang="en-SG" dirty="0" smtClean="0"/>
              <a:t>A button is a labelled component, usually represented by a rounded box, that can respond to user interaction.</a:t>
            </a:r>
          </a:p>
          <a:p>
            <a:r>
              <a:rPr lang="en-SG" dirty="0" smtClean="0"/>
              <a:t>Interaction with the button is achieved by attaching an </a:t>
            </a:r>
            <a:r>
              <a:rPr lang="en-SG" dirty="0" err="1" smtClean="0"/>
              <a:t>ActionListener</a:t>
            </a:r>
            <a:r>
              <a:rPr lang="en-SG" dirty="0" smtClean="0"/>
              <a:t> object to the button.</a:t>
            </a:r>
          </a:p>
          <a:p>
            <a:r>
              <a:rPr lang="en-SG" dirty="0" smtClean="0"/>
              <a:t>The </a:t>
            </a:r>
            <a:r>
              <a:rPr lang="en-SG" dirty="0" err="1" smtClean="0"/>
              <a:t>ActionListener</a:t>
            </a:r>
            <a:r>
              <a:rPr lang="en-SG" dirty="0" smtClean="0"/>
              <a:t> object is then notified when the button is pressed.</a:t>
            </a:r>
          </a:p>
          <a:p>
            <a:r>
              <a:rPr lang="en-SG" dirty="0" smtClean="0"/>
              <a:t>Ex:</a:t>
            </a:r>
          </a:p>
          <a:p>
            <a:r>
              <a:rPr lang="en-SG" dirty="0" smtClean="0"/>
              <a:t>Button b=new Button(“do it!”);</a:t>
            </a:r>
          </a:p>
          <a:p>
            <a:r>
              <a:rPr lang="en-SG" dirty="0" err="1" smtClean="0"/>
              <a:t>b.addActionListener</a:t>
            </a:r>
            <a:r>
              <a:rPr lang="en-SG" dirty="0" smtClean="0"/>
              <a:t>(this);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Autofit/>
          </a:bodyPr>
          <a:lstStyle/>
          <a:p>
            <a:pPr>
              <a:buNone/>
            </a:pPr>
            <a:r>
              <a:rPr lang="en-US" sz="1300" b="1" dirty="0" smtClean="0"/>
              <a:t>Example1:</a:t>
            </a:r>
          </a:p>
          <a:p>
            <a:pPr>
              <a:buNone/>
            </a:pPr>
            <a:r>
              <a:rPr lang="en-US" sz="1300" b="1" dirty="0" smtClean="0"/>
              <a:t>import java.awt.*;</a:t>
            </a:r>
          </a:p>
          <a:p>
            <a:pPr>
              <a:buNone/>
            </a:pPr>
            <a:r>
              <a:rPr lang="en-US" sz="1300" b="1" dirty="0" smtClean="0"/>
              <a:t>import </a:t>
            </a:r>
            <a:r>
              <a:rPr lang="en-US" sz="1300" b="1" dirty="0" err="1" smtClean="0"/>
              <a:t>java.awt.event</a:t>
            </a:r>
            <a:r>
              <a:rPr lang="en-US" sz="1300" b="1" dirty="0" smtClean="0"/>
              <a:t>.*;</a:t>
            </a:r>
          </a:p>
          <a:p>
            <a:pPr>
              <a:buNone/>
            </a:pPr>
            <a:r>
              <a:rPr lang="en-US" sz="1300" b="1" dirty="0" smtClean="0"/>
              <a:t>class </a:t>
            </a:r>
            <a:r>
              <a:rPr lang="en-US" sz="1300" b="1" dirty="0" err="1" smtClean="0"/>
              <a:t>ButtonEx</a:t>
            </a:r>
            <a:r>
              <a:rPr lang="en-US" sz="1300" b="1" dirty="0" smtClean="0"/>
              <a:t> extends Frame {</a:t>
            </a:r>
          </a:p>
          <a:p>
            <a:pPr>
              <a:buNone/>
            </a:pPr>
            <a:r>
              <a:rPr lang="en-US" sz="1300" b="1" dirty="0" smtClean="0"/>
              <a:t>     Label l=new Label();</a:t>
            </a:r>
          </a:p>
          <a:p>
            <a:pPr>
              <a:buNone/>
            </a:pPr>
            <a:r>
              <a:rPr lang="en-US" sz="1300" b="1" dirty="0" smtClean="0"/>
              <a:t>     Button b=new Button("submit");</a:t>
            </a:r>
          </a:p>
          <a:p>
            <a:pPr>
              <a:buNone/>
            </a:pPr>
            <a:r>
              <a:rPr lang="en-US" sz="1300" b="1" dirty="0" smtClean="0"/>
              <a:t>    </a:t>
            </a:r>
            <a:r>
              <a:rPr lang="en-US" sz="1300" b="1" dirty="0" err="1" smtClean="0"/>
              <a:t>ButtonEx</a:t>
            </a:r>
            <a:r>
              <a:rPr lang="en-US" sz="1300" b="1" dirty="0" smtClean="0"/>
              <a:t>()     {</a:t>
            </a:r>
          </a:p>
          <a:p>
            <a:pPr>
              <a:buNone/>
            </a:pPr>
            <a:r>
              <a:rPr lang="en-US" sz="1300" b="1" dirty="0" smtClean="0"/>
              <a:t>        </a:t>
            </a:r>
            <a:r>
              <a:rPr lang="en-US" sz="1300" b="1" dirty="0" err="1" smtClean="0"/>
              <a:t>setLayout</a:t>
            </a:r>
            <a:r>
              <a:rPr lang="en-US" sz="1300" b="1" dirty="0" smtClean="0"/>
              <a:t>(null);</a:t>
            </a:r>
          </a:p>
          <a:p>
            <a:pPr>
              <a:buNone/>
            </a:pPr>
            <a:r>
              <a:rPr lang="en-US" sz="1300" b="1" dirty="0" smtClean="0"/>
              <a:t>        </a:t>
            </a:r>
            <a:r>
              <a:rPr lang="en-US" sz="1300" b="1" dirty="0" err="1" smtClean="0"/>
              <a:t>l.setBounds</a:t>
            </a:r>
            <a:r>
              <a:rPr lang="en-US" sz="1300" b="1" dirty="0" smtClean="0"/>
              <a:t>(50,50,100,100);</a:t>
            </a:r>
          </a:p>
          <a:p>
            <a:pPr>
              <a:buNone/>
            </a:pPr>
            <a:r>
              <a:rPr lang="en-US" sz="1300" b="1" dirty="0" smtClean="0"/>
              <a:t>         add(l);</a:t>
            </a:r>
          </a:p>
          <a:p>
            <a:pPr>
              <a:buNone/>
            </a:pPr>
            <a:r>
              <a:rPr lang="en-US" sz="1300" b="1" dirty="0" smtClean="0"/>
              <a:t>       </a:t>
            </a:r>
            <a:r>
              <a:rPr lang="en-US" sz="1300" b="1" dirty="0" err="1" smtClean="0"/>
              <a:t>b.setBounds</a:t>
            </a:r>
            <a:r>
              <a:rPr lang="en-US" sz="1300" b="1" dirty="0" smtClean="0"/>
              <a:t>(200,50,50,50);</a:t>
            </a:r>
          </a:p>
          <a:p>
            <a:pPr>
              <a:buNone/>
            </a:pPr>
            <a:r>
              <a:rPr lang="en-US" sz="1300" b="1" dirty="0" smtClean="0"/>
              <a:t>        add(b);</a:t>
            </a:r>
          </a:p>
          <a:p>
            <a:pPr>
              <a:buNone/>
            </a:pPr>
            <a:r>
              <a:rPr lang="en-US" sz="1300" b="1" dirty="0" smtClean="0"/>
              <a:t>        </a:t>
            </a:r>
            <a:r>
              <a:rPr lang="en-US" sz="1300" b="1" dirty="0" err="1" smtClean="0"/>
              <a:t>b.addActionListener</a:t>
            </a:r>
            <a:r>
              <a:rPr lang="en-US" sz="1300" b="1" dirty="0" smtClean="0"/>
              <a:t>(new A());</a:t>
            </a:r>
          </a:p>
          <a:p>
            <a:pPr>
              <a:buNone/>
            </a:pPr>
            <a:r>
              <a:rPr lang="en-US" sz="1300" b="1" dirty="0" smtClean="0"/>
              <a:t>        </a:t>
            </a:r>
            <a:r>
              <a:rPr lang="en-US" sz="1300" b="1" dirty="0" err="1" smtClean="0"/>
              <a:t>setTitle</a:t>
            </a:r>
            <a:r>
              <a:rPr lang="en-US" sz="1300" b="1" dirty="0" smtClean="0"/>
              <a:t>("Button Example");</a:t>
            </a:r>
          </a:p>
          <a:p>
            <a:pPr>
              <a:buNone/>
            </a:pPr>
            <a:r>
              <a:rPr lang="en-US" sz="1300" b="1" dirty="0" smtClean="0"/>
              <a:t>        </a:t>
            </a:r>
            <a:r>
              <a:rPr lang="en-US" sz="1300" b="1" dirty="0" err="1" smtClean="0"/>
              <a:t>setSize</a:t>
            </a:r>
            <a:r>
              <a:rPr lang="en-US" sz="1300" b="1" dirty="0" smtClean="0"/>
              <a:t>(300,300);</a:t>
            </a:r>
          </a:p>
          <a:p>
            <a:pPr>
              <a:buNone/>
            </a:pPr>
            <a:r>
              <a:rPr lang="en-US" sz="1300" b="1" dirty="0" smtClean="0"/>
              <a:t>        </a:t>
            </a:r>
            <a:r>
              <a:rPr lang="en-US" sz="1300" b="1" dirty="0" err="1" smtClean="0"/>
              <a:t>setVisible</a:t>
            </a:r>
            <a:r>
              <a:rPr lang="en-US" sz="1300" b="1" dirty="0" smtClean="0"/>
              <a:t>(true);</a:t>
            </a:r>
          </a:p>
          <a:p>
            <a:pPr>
              <a:buNone/>
            </a:pPr>
            <a:r>
              <a:rPr lang="en-US" sz="1300" b="1" dirty="0" smtClean="0"/>
              <a:t>        }</a:t>
            </a:r>
          </a:p>
          <a:p>
            <a:pPr>
              <a:buNone/>
            </a:pPr>
            <a:r>
              <a:rPr lang="en-US" sz="1300" b="1" dirty="0" smtClean="0"/>
              <a:t>    private class A implements </a:t>
            </a:r>
            <a:r>
              <a:rPr lang="en-US" sz="1300" b="1" dirty="0" err="1" smtClean="0"/>
              <a:t>ActionListener</a:t>
            </a:r>
            <a:r>
              <a:rPr lang="en-US" sz="1300" b="1" dirty="0" smtClean="0"/>
              <a:t>{</a:t>
            </a:r>
          </a:p>
          <a:p>
            <a:pPr>
              <a:buNone/>
            </a:pPr>
            <a:r>
              <a:rPr lang="en-US" sz="1300" b="1" dirty="0" smtClean="0"/>
              <a:t>         public void </a:t>
            </a:r>
            <a:r>
              <a:rPr lang="en-US" sz="1300" b="1" dirty="0" err="1" smtClean="0"/>
              <a:t>actionPerformed</a:t>
            </a:r>
            <a:r>
              <a:rPr lang="en-US" sz="1300" b="1" dirty="0" smtClean="0"/>
              <a:t>(</a:t>
            </a:r>
            <a:r>
              <a:rPr lang="en-US" sz="1300" b="1" dirty="0" err="1" smtClean="0"/>
              <a:t>ActionEvent</a:t>
            </a:r>
            <a:r>
              <a:rPr lang="en-US" sz="1300" b="1" dirty="0" smtClean="0"/>
              <a:t> e) {</a:t>
            </a:r>
          </a:p>
          <a:p>
            <a:pPr>
              <a:buNone/>
            </a:pPr>
            <a:r>
              <a:rPr lang="en-US" sz="1300" b="1" dirty="0" smtClean="0"/>
              <a:t>        </a:t>
            </a:r>
            <a:r>
              <a:rPr lang="en-US" sz="1300" b="1" dirty="0" err="1" smtClean="0"/>
              <a:t>l.setText</a:t>
            </a:r>
            <a:r>
              <a:rPr lang="en-US" sz="1300" b="1" dirty="0" smtClean="0"/>
              <a:t>("action performed successfully");   </a:t>
            </a:r>
          </a:p>
          <a:p>
            <a:pPr>
              <a:buNone/>
            </a:pPr>
            <a:r>
              <a:rPr lang="en-US" sz="1300" b="1" dirty="0" smtClean="0"/>
              <a:t>    }  }</a:t>
            </a:r>
          </a:p>
          <a:p>
            <a:pPr>
              <a:buNone/>
            </a:pPr>
            <a:r>
              <a:rPr lang="en-US" sz="1300" b="1" dirty="0" smtClean="0"/>
              <a:t>   public static void main(String </a:t>
            </a:r>
            <a:r>
              <a:rPr lang="en-US" sz="1300" b="1" dirty="0" err="1" smtClean="0"/>
              <a:t>srgs</a:t>
            </a:r>
            <a:r>
              <a:rPr lang="en-US" sz="1300" b="1" dirty="0" smtClean="0"/>
              <a:t>[])</a:t>
            </a:r>
          </a:p>
          <a:p>
            <a:pPr>
              <a:buNone/>
            </a:pPr>
            <a:r>
              <a:rPr lang="en-US" sz="1300" b="1" dirty="0" smtClean="0"/>
              <a:t>    {</a:t>
            </a:r>
          </a:p>
          <a:p>
            <a:pPr>
              <a:buNone/>
            </a:pPr>
            <a:r>
              <a:rPr lang="en-US" sz="1300" b="1" dirty="0" smtClean="0"/>
              <a:t>       </a:t>
            </a:r>
            <a:r>
              <a:rPr lang="en-US" sz="1300" b="1" dirty="0" err="1" smtClean="0"/>
              <a:t>ButtonEx</a:t>
            </a:r>
            <a:r>
              <a:rPr lang="en-US" sz="1300" b="1" dirty="0" smtClean="0"/>
              <a:t> B=new </a:t>
            </a:r>
            <a:r>
              <a:rPr lang="en-US" sz="1300" b="1" dirty="0" err="1" smtClean="0"/>
              <a:t>ButtonEx</a:t>
            </a:r>
            <a:r>
              <a:rPr lang="en-US" sz="1300" b="1" dirty="0" smtClean="0"/>
              <a:t>(); </a:t>
            </a:r>
          </a:p>
          <a:p>
            <a:pPr>
              <a:buNone/>
            </a:pPr>
            <a:r>
              <a:rPr lang="en-US" sz="1300" b="1" dirty="0" smtClean="0"/>
              <a:t>    }</a:t>
            </a:r>
          </a:p>
          <a:p>
            <a:pPr>
              <a:buNone/>
            </a:pPr>
            <a:r>
              <a:rPr lang="en-US" sz="1300" b="1" dirty="0" smtClean="0"/>
              <a:t>}</a:t>
            </a:r>
            <a:endParaRPr lang="en-US" sz="13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noAutofit/>
          </a:bodyPr>
          <a:lstStyle/>
          <a:p>
            <a:pPr>
              <a:buNone/>
            </a:pPr>
            <a:r>
              <a:rPr lang="en-US" sz="1400" b="1" dirty="0" smtClean="0"/>
              <a:t>import java.awt.*;</a:t>
            </a:r>
          </a:p>
          <a:p>
            <a:pPr>
              <a:buNone/>
            </a:pPr>
            <a:r>
              <a:rPr lang="en-US" sz="1400" b="1" dirty="0" smtClean="0"/>
              <a:t>import </a:t>
            </a:r>
            <a:r>
              <a:rPr lang="en-US" sz="1400" b="1" dirty="0" err="1" smtClean="0"/>
              <a:t>java.awt.event</a:t>
            </a:r>
            <a:r>
              <a:rPr lang="en-US" sz="1400" b="1" dirty="0" smtClean="0"/>
              <a:t>.*;</a:t>
            </a:r>
          </a:p>
          <a:p>
            <a:pPr>
              <a:buNone/>
            </a:pPr>
            <a:r>
              <a:rPr lang="en-US" sz="1400" b="1" dirty="0" smtClean="0"/>
              <a:t>public class ButtonEx1 extends Frame implements </a:t>
            </a:r>
            <a:r>
              <a:rPr lang="en-US" sz="1400" b="1" dirty="0" err="1" smtClean="0"/>
              <a:t>ActionListener</a:t>
            </a:r>
            <a:r>
              <a:rPr lang="en-US" sz="1400" b="1" dirty="0" smtClean="0"/>
              <a:t> {</a:t>
            </a:r>
          </a:p>
          <a:p>
            <a:pPr>
              <a:buNone/>
            </a:pPr>
            <a:r>
              <a:rPr lang="en-US" sz="1400" b="1" dirty="0" smtClean="0"/>
              <a:t>    Label l=new Label();</a:t>
            </a:r>
          </a:p>
          <a:p>
            <a:pPr>
              <a:buNone/>
            </a:pPr>
            <a:r>
              <a:rPr lang="en-US" sz="1400" b="1" dirty="0" smtClean="0"/>
              <a:t>     Button b=new Button("submit");</a:t>
            </a:r>
          </a:p>
          <a:p>
            <a:pPr>
              <a:buNone/>
            </a:pPr>
            <a:r>
              <a:rPr lang="en-US" sz="1400" b="1" dirty="0" smtClean="0"/>
              <a:t>    ButtonEx1()  {</a:t>
            </a:r>
          </a:p>
          <a:p>
            <a:pPr>
              <a:buNone/>
            </a:pPr>
            <a:r>
              <a:rPr lang="en-US" sz="1400" b="1" dirty="0" smtClean="0"/>
              <a:t>        </a:t>
            </a:r>
            <a:r>
              <a:rPr lang="en-US" sz="1400" b="1" dirty="0" err="1" smtClean="0"/>
              <a:t>setLayout</a:t>
            </a:r>
            <a:r>
              <a:rPr lang="en-US" sz="1400" b="1" dirty="0" smtClean="0"/>
              <a:t>(null);</a:t>
            </a:r>
          </a:p>
          <a:p>
            <a:pPr>
              <a:buNone/>
            </a:pPr>
            <a:r>
              <a:rPr lang="en-US" sz="1400" b="1" dirty="0" smtClean="0"/>
              <a:t>        </a:t>
            </a:r>
            <a:r>
              <a:rPr lang="en-US" sz="1400" b="1" dirty="0" err="1" smtClean="0"/>
              <a:t>l.setBounds</a:t>
            </a:r>
            <a:r>
              <a:rPr lang="en-US" sz="1400" b="1" dirty="0" smtClean="0"/>
              <a:t>(50,50,100,100);</a:t>
            </a:r>
          </a:p>
          <a:p>
            <a:pPr>
              <a:buNone/>
            </a:pPr>
            <a:r>
              <a:rPr lang="en-US" sz="1400" b="1" dirty="0" smtClean="0"/>
              <a:t>         add(l);</a:t>
            </a:r>
          </a:p>
          <a:p>
            <a:pPr>
              <a:buNone/>
            </a:pPr>
            <a:r>
              <a:rPr lang="en-US" sz="1400" b="1" dirty="0" smtClean="0"/>
              <a:t>       </a:t>
            </a:r>
            <a:r>
              <a:rPr lang="en-US" sz="1400" b="1" dirty="0" err="1" smtClean="0"/>
              <a:t>b.setBounds</a:t>
            </a:r>
            <a:r>
              <a:rPr lang="en-US" sz="1400" b="1" dirty="0" smtClean="0"/>
              <a:t>(200,50,50,50);</a:t>
            </a:r>
          </a:p>
          <a:p>
            <a:pPr>
              <a:buNone/>
            </a:pPr>
            <a:r>
              <a:rPr lang="en-US" sz="1400" b="1" dirty="0" smtClean="0"/>
              <a:t>        add(b);</a:t>
            </a:r>
          </a:p>
          <a:p>
            <a:pPr>
              <a:buNone/>
            </a:pPr>
            <a:r>
              <a:rPr lang="en-US" sz="1400" b="1" dirty="0" smtClean="0"/>
              <a:t>        //</a:t>
            </a:r>
            <a:r>
              <a:rPr lang="en-US" sz="1400" b="1" dirty="0" err="1" smtClean="0"/>
              <a:t>b.addActionListener</a:t>
            </a:r>
            <a:r>
              <a:rPr lang="en-US" sz="1400" b="1" dirty="0" smtClean="0"/>
              <a:t>(new ButtonEx1());</a:t>
            </a:r>
          </a:p>
          <a:p>
            <a:pPr>
              <a:buNone/>
            </a:pPr>
            <a:r>
              <a:rPr lang="en-US" sz="1400" b="1" dirty="0" smtClean="0"/>
              <a:t>        </a:t>
            </a:r>
            <a:r>
              <a:rPr lang="en-US" sz="1400" b="1" dirty="0" err="1" smtClean="0"/>
              <a:t>b.addActionListener</a:t>
            </a:r>
            <a:r>
              <a:rPr lang="en-US" sz="1400" b="1" dirty="0" smtClean="0"/>
              <a:t>(this);</a:t>
            </a:r>
          </a:p>
          <a:p>
            <a:pPr>
              <a:buNone/>
            </a:pPr>
            <a:r>
              <a:rPr lang="en-US" sz="1400" b="1" dirty="0" smtClean="0"/>
              <a:t>        </a:t>
            </a:r>
            <a:r>
              <a:rPr lang="en-US" sz="1400" b="1" dirty="0" err="1" smtClean="0"/>
              <a:t>setTitle</a:t>
            </a:r>
            <a:r>
              <a:rPr lang="en-US" sz="1400" b="1" dirty="0" smtClean="0"/>
              <a:t>("Button Example");</a:t>
            </a:r>
          </a:p>
          <a:p>
            <a:pPr>
              <a:buNone/>
            </a:pPr>
            <a:r>
              <a:rPr lang="en-US" sz="1400" b="1" dirty="0" smtClean="0"/>
              <a:t>        </a:t>
            </a:r>
            <a:r>
              <a:rPr lang="en-US" sz="1400" b="1" dirty="0" err="1" smtClean="0"/>
              <a:t>setSize</a:t>
            </a:r>
            <a:r>
              <a:rPr lang="en-US" sz="1400" b="1" dirty="0" smtClean="0"/>
              <a:t>(300,300);</a:t>
            </a:r>
          </a:p>
          <a:p>
            <a:pPr>
              <a:buNone/>
            </a:pPr>
            <a:r>
              <a:rPr lang="en-US" sz="1400" b="1" dirty="0" smtClean="0"/>
              <a:t>        </a:t>
            </a:r>
            <a:r>
              <a:rPr lang="en-US" sz="1400" b="1" dirty="0" err="1" smtClean="0"/>
              <a:t>setVisible</a:t>
            </a:r>
            <a:r>
              <a:rPr lang="en-US" sz="1400" b="1" dirty="0" smtClean="0"/>
              <a:t>(true);</a:t>
            </a:r>
          </a:p>
          <a:p>
            <a:pPr>
              <a:buNone/>
            </a:pPr>
            <a:r>
              <a:rPr lang="en-US" sz="1400" b="1" dirty="0" smtClean="0"/>
              <a:t>    }</a:t>
            </a:r>
          </a:p>
          <a:p>
            <a:pPr>
              <a:buNone/>
            </a:pPr>
            <a:r>
              <a:rPr lang="en-US" sz="1400" b="1" dirty="0" smtClean="0"/>
              <a:t>     public void </a:t>
            </a:r>
            <a:r>
              <a:rPr lang="en-US" sz="1400" b="1" dirty="0" err="1" smtClean="0"/>
              <a:t>actionPerformed</a:t>
            </a:r>
            <a:r>
              <a:rPr lang="en-US" sz="1400" b="1" dirty="0" smtClean="0"/>
              <a:t>(</a:t>
            </a:r>
            <a:r>
              <a:rPr lang="en-US" sz="1400" b="1" dirty="0" err="1" smtClean="0"/>
              <a:t>ActionEvent</a:t>
            </a:r>
            <a:r>
              <a:rPr lang="en-US" sz="1400" b="1" dirty="0" smtClean="0"/>
              <a:t> e) {</a:t>
            </a:r>
          </a:p>
          <a:p>
            <a:pPr>
              <a:buNone/>
            </a:pPr>
            <a:r>
              <a:rPr lang="en-US" sz="1400" b="1" dirty="0" smtClean="0"/>
              <a:t>        </a:t>
            </a:r>
            <a:r>
              <a:rPr lang="en-US" sz="1400" b="1" dirty="0" err="1" smtClean="0"/>
              <a:t>l.setText</a:t>
            </a:r>
            <a:r>
              <a:rPr lang="en-US" sz="1400" b="1" dirty="0" smtClean="0"/>
              <a:t>("action performed successfully");</a:t>
            </a:r>
          </a:p>
          <a:p>
            <a:pPr>
              <a:buNone/>
            </a:pPr>
            <a:r>
              <a:rPr lang="en-US" sz="1400" b="1" dirty="0" smtClean="0"/>
              <a:t>     }</a:t>
            </a:r>
          </a:p>
          <a:p>
            <a:pPr>
              <a:buNone/>
            </a:pPr>
            <a:r>
              <a:rPr lang="en-US" sz="1400" b="1" dirty="0" smtClean="0"/>
              <a:t>    public static void main(String </a:t>
            </a:r>
            <a:r>
              <a:rPr lang="en-US" sz="1400" b="1" dirty="0" err="1" smtClean="0"/>
              <a:t>srgs</a:t>
            </a:r>
            <a:r>
              <a:rPr lang="en-US" sz="1400" b="1" dirty="0" smtClean="0"/>
              <a:t>[])</a:t>
            </a:r>
          </a:p>
          <a:p>
            <a:pPr>
              <a:buNone/>
            </a:pPr>
            <a:r>
              <a:rPr lang="en-US" sz="1400" b="1" dirty="0" smtClean="0"/>
              <a:t>    {</a:t>
            </a:r>
          </a:p>
          <a:p>
            <a:pPr>
              <a:buNone/>
            </a:pPr>
            <a:r>
              <a:rPr lang="en-US" sz="1400" b="1" dirty="0" smtClean="0"/>
              <a:t>       </a:t>
            </a:r>
            <a:r>
              <a:rPr lang="en-US" sz="1400" b="1" dirty="0" err="1" smtClean="0"/>
              <a:t>ButtonEx</a:t>
            </a:r>
            <a:r>
              <a:rPr lang="en-US" sz="1400" b="1" dirty="0" smtClean="0"/>
              <a:t> B=new </a:t>
            </a:r>
            <a:r>
              <a:rPr lang="en-US" sz="1400" b="1" dirty="0" err="1" smtClean="0"/>
              <a:t>ButtonEx</a:t>
            </a:r>
            <a:r>
              <a:rPr lang="en-US" sz="1400" b="1" dirty="0" smtClean="0"/>
              <a:t>(); </a:t>
            </a:r>
          </a:p>
          <a:p>
            <a:pPr>
              <a:buNone/>
            </a:pPr>
            <a:r>
              <a:rPr lang="en-US" sz="1400" b="1" dirty="0" smtClean="0"/>
              <a:t>    }  }</a:t>
            </a:r>
          </a:p>
          <a:p>
            <a:pPr>
              <a:buNone/>
            </a:pPr>
            <a:endParaRPr lang="en-US" sz="1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Canvas class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Canvas class is a part of Java AWT. Canvas is a blank rectangular area where the user can draw or trap input from the user. Canvas class inherits the Component class.</a:t>
            </a:r>
          </a:p>
          <a:p>
            <a:pPr fontAlgn="base"/>
            <a:r>
              <a:rPr lang="en-US" b="1" dirty="0" smtClean="0"/>
              <a:t>Constructor of the Canvas class are :</a:t>
            </a:r>
            <a:endParaRPr lang="en-US" dirty="0" smtClean="0"/>
          </a:p>
          <a:p>
            <a:pPr fontAlgn="base"/>
            <a:r>
              <a:rPr lang="en-US" b="1" dirty="0" smtClean="0"/>
              <a:t>Canvas()</a:t>
            </a:r>
            <a:r>
              <a:rPr lang="en-US" dirty="0" smtClean="0"/>
              <a:t>: Creates a new blank canvas.</a:t>
            </a:r>
          </a:p>
          <a:p>
            <a:pPr fontAlgn="base"/>
            <a:r>
              <a:rPr lang="en-US" b="1" dirty="0" smtClean="0"/>
              <a:t>Canvas(</a:t>
            </a:r>
            <a:r>
              <a:rPr lang="en-US" b="1" dirty="0" err="1" smtClean="0"/>
              <a:t>GraphicsConfiguration</a:t>
            </a:r>
            <a:r>
              <a:rPr lang="en-US" b="1" dirty="0" smtClean="0"/>
              <a:t> c)</a:t>
            </a:r>
            <a:r>
              <a:rPr lang="en-US" dirty="0" smtClean="0"/>
              <a:t>: Creates a new canvas with a specified graphics configuration.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47500" lnSpcReduction="20000"/>
          </a:bodyPr>
          <a:lstStyle/>
          <a:p>
            <a:pPr>
              <a:buNone/>
            </a:pPr>
            <a:r>
              <a:rPr lang="en-US" b="1" dirty="0" smtClean="0"/>
              <a:t>import java.awt.*; </a:t>
            </a:r>
          </a:p>
          <a:p>
            <a:pPr>
              <a:buNone/>
            </a:pPr>
            <a:r>
              <a:rPr lang="en-US" b="1" dirty="0" smtClean="0"/>
              <a:t>class CanvasEx1 extends Frame { </a:t>
            </a:r>
          </a:p>
          <a:p>
            <a:pPr>
              <a:buNone/>
            </a:pPr>
            <a:r>
              <a:rPr lang="en-US" b="1" dirty="0" smtClean="0"/>
              <a:t>      CanvasEx1() </a:t>
            </a:r>
          </a:p>
          <a:p>
            <a:pPr>
              <a:buNone/>
            </a:pPr>
            <a:r>
              <a:rPr lang="en-US" b="1" dirty="0" smtClean="0"/>
              <a:t>    { </a:t>
            </a:r>
          </a:p>
          <a:p>
            <a:pPr>
              <a:buNone/>
            </a:pPr>
            <a:r>
              <a:rPr lang="en-US" b="1" dirty="0" smtClean="0"/>
              <a:t>           super("canvas"); </a:t>
            </a:r>
          </a:p>
          <a:p>
            <a:pPr>
              <a:buNone/>
            </a:pPr>
            <a:r>
              <a:rPr lang="en-US" b="1" dirty="0" smtClean="0"/>
              <a:t>           Canvas c = new Canvas() { </a:t>
            </a:r>
          </a:p>
          <a:p>
            <a:pPr>
              <a:buNone/>
            </a:pPr>
            <a:r>
              <a:rPr lang="en-US" b="1" dirty="0" smtClean="0"/>
              <a:t>            public void paint(Graphics g) </a:t>
            </a:r>
          </a:p>
          <a:p>
            <a:pPr>
              <a:buNone/>
            </a:pPr>
            <a:r>
              <a:rPr lang="en-US" b="1" dirty="0" smtClean="0"/>
              <a:t>            {</a:t>
            </a:r>
          </a:p>
          <a:p>
            <a:pPr>
              <a:buNone/>
            </a:pPr>
            <a:r>
              <a:rPr lang="en-US" b="1" dirty="0" smtClean="0"/>
              <a:t>                </a:t>
            </a:r>
            <a:r>
              <a:rPr lang="en-US" b="1" dirty="0" err="1" smtClean="0"/>
              <a:t>g.setColor</a:t>
            </a:r>
            <a:r>
              <a:rPr lang="en-US" b="1" dirty="0" smtClean="0"/>
              <a:t>(</a:t>
            </a:r>
            <a:r>
              <a:rPr lang="en-US" b="1" dirty="0" err="1" smtClean="0"/>
              <a:t>Color.red</a:t>
            </a:r>
            <a:r>
              <a:rPr lang="en-US" b="1" dirty="0" smtClean="0"/>
              <a:t>); </a:t>
            </a:r>
          </a:p>
          <a:p>
            <a:pPr>
              <a:buNone/>
            </a:pPr>
            <a:r>
              <a:rPr lang="en-US" b="1" dirty="0" smtClean="0"/>
              <a:t>                </a:t>
            </a:r>
            <a:r>
              <a:rPr lang="en-US" b="1" dirty="0" err="1" smtClean="0"/>
              <a:t>g.setFont</a:t>
            </a:r>
            <a:r>
              <a:rPr lang="en-US" b="1" dirty="0" smtClean="0"/>
              <a:t>(new Font("Bold", 1, 20)); </a:t>
            </a:r>
          </a:p>
          <a:p>
            <a:pPr>
              <a:buNone/>
            </a:pPr>
            <a:r>
              <a:rPr lang="en-US" b="1" dirty="0" smtClean="0"/>
              <a:t>                </a:t>
            </a:r>
            <a:r>
              <a:rPr lang="en-US" b="1" dirty="0" err="1" smtClean="0"/>
              <a:t>g.drawString</a:t>
            </a:r>
            <a:r>
              <a:rPr lang="en-US" b="1" dirty="0" smtClean="0"/>
              <a:t>("This is a canvas", 100, 100); </a:t>
            </a:r>
          </a:p>
          <a:p>
            <a:pPr>
              <a:buNone/>
            </a:pPr>
            <a:r>
              <a:rPr lang="en-US" b="1" dirty="0" smtClean="0"/>
              <a:t>            } </a:t>
            </a:r>
          </a:p>
          <a:p>
            <a:pPr>
              <a:buNone/>
            </a:pPr>
            <a:r>
              <a:rPr lang="en-US" b="1" dirty="0" smtClean="0"/>
              <a:t>        }; </a:t>
            </a:r>
          </a:p>
          <a:p>
            <a:pPr>
              <a:buNone/>
            </a:pPr>
            <a:r>
              <a:rPr lang="en-US" b="1" dirty="0" smtClean="0"/>
              <a:t>        </a:t>
            </a:r>
            <a:r>
              <a:rPr lang="en-US" b="1" dirty="0" err="1" smtClean="0"/>
              <a:t>c.setBackground</a:t>
            </a:r>
            <a:r>
              <a:rPr lang="en-US" b="1" dirty="0" smtClean="0"/>
              <a:t>(</a:t>
            </a:r>
            <a:r>
              <a:rPr lang="en-US" b="1" dirty="0" err="1" smtClean="0"/>
              <a:t>Color.black</a:t>
            </a:r>
            <a:r>
              <a:rPr lang="en-US" b="1" dirty="0" smtClean="0"/>
              <a:t>); </a:t>
            </a:r>
          </a:p>
          <a:p>
            <a:pPr>
              <a:buNone/>
            </a:pPr>
            <a:r>
              <a:rPr lang="en-US" b="1" dirty="0" smtClean="0"/>
              <a:t>         add(c); </a:t>
            </a:r>
          </a:p>
          <a:p>
            <a:pPr>
              <a:buNone/>
            </a:pPr>
            <a:r>
              <a:rPr lang="en-US" b="1" dirty="0" smtClean="0"/>
              <a:t>        </a:t>
            </a:r>
            <a:r>
              <a:rPr lang="en-US" b="1" dirty="0" err="1" smtClean="0"/>
              <a:t>setSize</a:t>
            </a:r>
            <a:r>
              <a:rPr lang="en-US" b="1" dirty="0" smtClean="0"/>
              <a:t>(400, 300); </a:t>
            </a:r>
          </a:p>
          <a:p>
            <a:pPr>
              <a:buNone/>
            </a:pPr>
            <a:r>
              <a:rPr lang="en-US" b="1" dirty="0" smtClean="0"/>
              <a:t>        show(); </a:t>
            </a:r>
          </a:p>
          <a:p>
            <a:pPr>
              <a:buNone/>
            </a:pPr>
            <a:r>
              <a:rPr lang="en-US" b="1" dirty="0" smtClean="0"/>
              <a:t>    } </a:t>
            </a:r>
          </a:p>
          <a:p>
            <a:pPr>
              <a:buNone/>
            </a:pPr>
            <a:r>
              <a:rPr lang="en-US" b="1" dirty="0" smtClean="0"/>
              <a:t>    public static void main(String </a:t>
            </a:r>
            <a:r>
              <a:rPr lang="en-US" b="1" dirty="0" err="1" smtClean="0"/>
              <a:t>args</a:t>
            </a:r>
            <a:r>
              <a:rPr lang="en-US" b="1" dirty="0" smtClean="0"/>
              <a:t>[]) </a:t>
            </a:r>
          </a:p>
          <a:p>
            <a:pPr>
              <a:buNone/>
            </a:pPr>
            <a:r>
              <a:rPr lang="en-US" b="1" dirty="0" smtClean="0"/>
              <a:t>    { </a:t>
            </a:r>
          </a:p>
          <a:p>
            <a:pPr>
              <a:buNone/>
            </a:pPr>
            <a:r>
              <a:rPr lang="en-US" b="1" dirty="0" smtClean="0"/>
              <a:t>        CanvasEx1 c = new CanvasEx1(); </a:t>
            </a:r>
          </a:p>
          <a:p>
            <a:pPr>
              <a:buNone/>
            </a:pPr>
            <a:r>
              <a:rPr lang="en-US" b="1" dirty="0" smtClean="0"/>
              <a:t>    } </a:t>
            </a:r>
          </a:p>
          <a:p>
            <a:pPr>
              <a:buNone/>
            </a:pPr>
            <a:r>
              <a:rPr lang="en-US" b="1" dirty="0" smtClean="0"/>
              <a:t>} </a:t>
            </a:r>
          </a:p>
          <a:p>
            <a:pPr>
              <a:buNone/>
            </a:pP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ScrollBars</a:t>
            </a:r>
            <a:endParaRPr lang="en-US" dirty="0"/>
          </a:p>
        </p:txBody>
      </p:sp>
      <p:sp>
        <p:nvSpPr>
          <p:cNvPr id="3" name="Content Placeholder 2"/>
          <p:cNvSpPr>
            <a:spLocks noGrp="1"/>
          </p:cNvSpPr>
          <p:nvPr>
            <p:ph idx="1"/>
          </p:nvPr>
        </p:nvSpPr>
        <p:spPr>
          <a:xfrm>
            <a:off x="457200" y="1412776"/>
            <a:ext cx="8229600" cy="4713387"/>
          </a:xfrm>
        </p:spPr>
        <p:txBody>
          <a:bodyPr>
            <a:noAutofit/>
          </a:bodyPr>
          <a:lstStyle/>
          <a:p>
            <a:r>
              <a:rPr lang="en-SG" sz="1600" dirty="0" smtClean="0"/>
              <a:t>A scrollbar is a slider, used to specify integer values over a wide range.</a:t>
            </a:r>
          </a:p>
          <a:p>
            <a:r>
              <a:rPr lang="en-SG" sz="1600" dirty="0" smtClean="0"/>
              <a:t>Scrollbars can be displayed either a horizontal or a vertical direction.</a:t>
            </a:r>
          </a:p>
          <a:p>
            <a:r>
              <a:rPr lang="en-SG" sz="1600" dirty="0" smtClean="0"/>
              <a:t>The maximum and minimum values can be specified, as well as the line increment(the amount the scrollbar will move when it is touched in the ends), and the page increment(the amount it will move when it is touched in the background area between the slider and the end.</a:t>
            </a:r>
          </a:p>
          <a:p>
            <a:r>
              <a:rPr lang="en-SG" sz="1600" dirty="0" smtClean="0"/>
              <a:t>Like a button, interaction is provided for a scrollbar by defining a listener that will be notified when the scroll bar is modified.</a:t>
            </a:r>
          </a:p>
          <a:p>
            <a:r>
              <a:rPr lang="en-SG" sz="1600" dirty="0" smtClean="0"/>
              <a:t>It has 3 constructors</a:t>
            </a:r>
          </a:p>
          <a:p>
            <a:pPr fontAlgn="t"/>
            <a:r>
              <a:rPr lang="en-US" sz="1600" b="1" dirty="0" smtClean="0"/>
              <a:t>Scrollbar()</a:t>
            </a:r>
            <a:r>
              <a:rPr lang="en-US" sz="1600" dirty="0" smtClean="0"/>
              <a:t>: Constructs a new vertical scroll bar.</a:t>
            </a:r>
          </a:p>
          <a:p>
            <a:pPr fontAlgn="t"/>
            <a:r>
              <a:rPr lang="en-US" sz="1600" b="1" dirty="0" smtClean="0"/>
              <a:t>Scrollbar(</a:t>
            </a:r>
            <a:r>
              <a:rPr lang="en-US" sz="1600" b="1" dirty="0" err="1" smtClean="0"/>
              <a:t>int</a:t>
            </a:r>
            <a:r>
              <a:rPr lang="en-US" sz="1600" b="1" dirty="0" smtClean="0"/>
              <a:t> orientation)</a:t>
            </a:r>
            <a:r>
              <a:rPr lang="en-US" sz="1600" dirty="0" smtClean="0"/>
              <a:t>: Constructs a new scroll bar with the specified orientation.</a:t>
            </a:r>
          </a:p>
          <a:p>
            <a:pPr fontAlgn="t"/>
            <a:r>
              <a:rPr lang="en-US" sz="1600" b="1" dirty="0" smtClean="0"/>
              <a:t>Scrollbar(</a:t>
            </a:r>
            <a:r>
              <a:rPr lang="en-US" sz="1600" b="1" dirty="0" err="1" smtClean="0"/>
              <a:t>int</a:t>
            </a:r>
            <a:r>
              <a:rPr lang="en-US" sz="1600" b="1" dirty="0" smtClean="0"/>
              <a:t> orientation, </a:t>
            </a:r>
            <a:r>
              <a:rPr lang="en-US" sz="1600" b="1" dirty="0" err="1" smtClean="0"/>
              <a:t>int</a:t>
            </a:r>
            <a:r>
              <a:rPr lang="en-US" sz="1600" b="1" dirty="0" smtClean="0"/>
              <a:t> value, </a:t>
            </a:r>
            <a:r>
              <a:rPr lang="en-US" sz="1600" b="1" dirty="0" err="1" smtClean="0"/>
              <a:t>int</a:t>
            </a:r>
            <a:r>
              <a:rPr lang="en-US" sz="1600" b="1" dirty="0" smtClean="0"/>
              <a:t> visible, </a:t>
            </a:r>
            <a:r>
              <a:rPr lang="en-US" sz="1600" b="1" dirty="0" err="1" smtClean="0"/>
              <a:t>int</a:t>
            </a:r>
            <a:r>
              <a:rPr lang="en-US" sz="1600" b="1" dirty="0" smtClean="0"/>
              <a:t> minimum, </a:t>
            </a:r>
            <a:r>
              <a:rPr lang="en-US" sz="1600" b="1" dirty="0" err="1" smtClean="0"/>
              <a:t>int</a:t>
            </a:r>
            <a:r>
              <a:rPr lang="en-US" sz="1600" b="1" dirty="0" smtClean="0"/>
              <a:t> maximum)</a:t>
            </a:r>
            <a:endParaRPr lang="en-US" sz="1600" dirty="0" smtClean="0"/>
          </a:p>
          <a:p>
            <a:pPr fontAlgn="t"/>
            <a:r>
              <a:rPr lang="en-US" sz="1600" dirty="0" smtClean="0"/>
              <a:t>Constructs a new scroll bar with the specified orientation, initial value, visible amount, and minimum and maximum values.</a:t>
            </a:r>
          </a:p>
          <a:p>
            <a:pPr fontAlgn="t"/>
            <a:r>
              <a:rPr lang="en-SG" sz="1600" dirty="0" smtClean="0"/>
              <a:t>It has 2 variables.</a:t>
            </a:r>
            <a:endParaRPr lang="en-US" sz="1600" dirty="0" smtClean="0"/>
          </a:p>
          <a:p>
            <a:pPr fontAlgn="t"/>
            <a:r>
              <a:rPr lang="en-US" sz="1600" b="1" dirty="0" smtClean="0">
                <a:hlinkClick r:id="rId2"/>
              </a:rPr>
              <a:t>HORIZONTAL</a:t>
            </a:r>
            <a:r>
              <a:rPr lang="en-US" sz="1600" b="1" dirty="0" smtClean="0"/>
              <a:t>: </a:t>
            </a:r>
            <a:r>
              <a:rPr lang="en-US" sz="1600" dirty="0" smtClean="0"/>
              <a:t>A constant that indicates a horizontal scroll bar. </a:t>
            </a:r>
          </a:p>
          <a:p>
            <a:pPr fontAlgn="t"/>
            <a:r>
              <a:rPr lang="en-US" sz="1600" b="1" dirty="0" smtClean="0">
                <a:hlinkClick r:id="rId2"/>
              </a:rPr>
              <a:t>VERTICAL</a:t>
            </a:r>
            <a:r>
              <a:rPr lang="en-US" sz="1600" b="1" dirty="0" smtClean="0"/>
              <a:t>: </a:t>
            </a:r>
            <a:r>
              <a:rPr lang="en-US" sz="1600" dirty="0" smtClean="0"/>
              <a:t>A constant that indicates a vertical scroll bar.</a:t>
            </a:r>
            <a:br>
              <a:rPr lang="en-US" sz="1600" dirty="0" smtClean="0"/>
            </a:br>
            <a:endParaRPr lang="en-US" sz="1600" dirty="0" smtClean="0"/>
          </a:p>
          <a:p>
            <a:endParaRPr lang="en-US" sz="1600" dirty="0" smtClean="0"/>
          </a:p>
          <a:p>
            <a:endParaRPr 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0000" lnSpcReduction="20000"/>
          </a:bodyPr>
          <a:lstStyle/>
          <a:p>
            <a:pPr>
              <a:buNone/>
            </a:pPr>
            <a:r>
              <a:rPr lang="en-SG" b="1" dirty="0" smtClean="0"/>
              <a:t>Example:</a:t>
            </a:r>
            <a:endParaRPr lang="en-US" b="1" dirty="0" smtClean="0"/>
          </a:p>
          <a:p>
            <a:pPr>
              <a:buNone/>
            </a:pPr>
            <a:r>
              <a:rPr lang="en-US" b="1" dirty="0" smtClean="0"/>
              <a:t>import</a:t>
            </a:r>
            <a:r>
              <a:rPr lang="en-US" dirty="0" smtClean="0"/>
              <a:t> java.awt.*;  </a:t>
            </a:r>
          </a:p>
          <a:p>
            <a:pPr>
              <a:buNone/>
            </a:pPr>
            <a:r>
              <a:rPr lang="en-US" b="1" dirty="0" smtClean="0"/>
              <a:t>class</a:t>
            </a:r>
            <a:r>
              <a:rPr lang="en-US" dirty="0" smtClean="0"/>
              <a:t> </a:t>
            </a:r>
            <a:r>
              <a:rPr lang="en-US" dirty="0" err="1" smtClean="0"/>
              <a:t>ScrollbarExample</a:t>
            </a:r>
            <a:r>
              <a:rPr lang="en-US" dirty="0" smtClean="0"/>
              <a:t>{  </a:t>
            </a:r>
          </a:p>
          <a:p>
            <a:pPr>
              <a:buNone/>
            </a:pPr>
            <a:r>
              <a:rPr lang="en-US" dirty="0" err="1" smtClean="0"/>
              <a:t>ScrollbarExample</a:t>
            </a:r>
            <a:r>
              <a:rPr lang="en-US" dirty="0" smtClean="0"/>
              <a:t>(){  </a:t>
            </a:r>
          </a:p>
          <a:p>
            <a:pPr>
              <a:buNone/>
            </a:pPr>
            <a:r>
              <a:rPr lang="en-US" dirty="0" smtClean="0"/>
              <a:t>            Frame f= </a:t>
            </a:r>
            <a:r>
              <a:rPr lang="en-US" b="1" dirty="0" smtClean="0"/>
              <a:t>new</a:t>
            </a:r>
            <a:r>
              <a:rPr lang="en-US" dirty="0" smtClean="0"/>
              <a:t> Frame("Scrollbar Example");  </a:t>
            </a:r>
          </a:p>
          <a:p>
            <a:pPr>
              <a:buNone/>
            </a:pPr>
            <a:r>
              <a:rPr lang="en-US" dirty="0" smtClean="0"/>
              <a:t>            Scrollbar s=</a:t>
            </a:r>
            <a:r>
              <a:rPr lang="en-US" b="1" dirty="0" smtClean="0"/>
              <a:t>new</a:t>
            </a:r>
            <a:r>
              <a:rPr lang="en-US" dirty="0" smtClean="0"/>
              <a:t> Scrollbar();  </a:t>
            </a:r>
          </a:p>
          <a:p>
            <a:pPr>
              <a:buNone/>
            </a:pPr>
            <a:r>
              <a:rPr lang="en-US" dirty="0" smtClean="0"/>
              <a:t>            </a:t>
            </a:r>
            <a:r>
              <a:rPr lang="en-US" dirty="0" err="1" smtClean="0"/>
              <a:t>s.setBounds</a:t>
            </a:r>
            <a:r>
              <a:rPr lang="en-US" dirty="0" smtClean="0"/>
              <a:t>(100,100, 50,100);  </a:t>
            </a:r>
          </a:p>
          <a:p>
            <a:pPr>
              <a:buNone/>
            </a:pPr>
            <a:r>
              <a:rPr lang="en-US" dirty="0" smtClean="0"/>
              <a:t>            </a:t>
            </a:r>
            <a:r>
              <a:rPr lang="en-US" dirty="0" err="1" smtClean="0"/>
              <a:t>f.add</a:t>
            </a:r>
            <a:r>
              <a:rPr lang="en-US" dirty="0" smtClean="0"/>
              <a:t>(s);  </a:t>
            </a:r>
          </a:p>
          <a:p>
            <a:pPr>
              <a:buNone/>
            </a:pPr>
            <a:r>
              <a:rPr lang="en-US" dirty="0" smtClean="0"/>
              <a:t>            </a:t>
            </a:r>
            <a:r>
              <a:rPr lang="en-US" dirty="0" err="1" smtClean="0"/>
              <a:t>f.setSize</a:t>
            </a:r>
            <a:r>
              <a:rPr lang="en-US" dirty="0" smtClean="0"/>
              <a:t>(400,400);  </a:t>
            </a:r>
          </a:p>
          <a:p>
            <a:pPr>
              <a:buNone/>
            </a:pPr>
            <a:r>
              <a:rPr lang="en-US" dirty="0" smtClean="0"/>
              <a:t>            </a:t>
            </a:r>
            <a:r>
              <a:rPr lang="en-US" dirty="0" err="1" smtClean="0"/>
              <a:t>f.setLayout</a:t>
            </a:r>
            <a:r>
              <a:rPr lang="en-US" dirty="0" smtClean="0"/>
              <a:t>(</a:t>
            </a:r>
            <a:r>
              <a:rPr lang="en-US" b="1" dirty="0" smtClean="0"/>
              <a:t>null</a:t>
            </a:r>
            <a:r>
              <a:rPr lang="en-US" dirty="0" smtClean="0"/>
              <a:t>);  </a:t>
            </a:r>
          </a:p>
          <a:p>
            <a:pPr>
              <a:buNone/>
            </a:pPr>
            <a:r>
              <a:rPr lang="en-US" dirty="0" smtClean="0"/>
              <a:t>            </a:t>
            </a:r>
            <a:r>
              <a:rPr lang="en-US" dirty="0" err="1" smtClean="0"/>
              <a:t>f.setVisible</a:t>
            </a:r>
            <a:r>
              <a:rPr lang="en-US" dirty="0" smtClean="0"/>
              <a:t>(</a:t>
            </a:r>
            <a:r>
              <a:rPr lang="en-US" b="1" dirty="0" smtClean="0"/>
              <a:t>true</a:t>
            </a: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b="1" dirty="0" smtClean="0"/>
              <a:t>new</a:t>
            </a:r>
            <a:r>
              <a:rPr lang="en-US" dirty="0" smtClean="0"/>
              <a:t> </a:t>
            </a:r>
            <a:r>
              <a:rPr lang="en-US" dirty="0" err="1" smtClean="0"/>
              <a:t>ScrollbarExample</a:t>
            </a:r>
            <a:r>
              <a:rPr lang="en-US" dirty="0" smtClean="0"/>
              <a:t>();  </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47500" lnSpcReduction="20000"/>
          </a:bodyPr>
          <a:lstStyle/>
          <a:p>
            <a:pPr>
              <a:buNone/>
            </a:pPr>
            <a:r>
              <a:rPr lang="en-US" b="1" dirty="0" smtClean="0"/>
              <a:t>import</a:t>
            </a:r>
            <a:r>
              <a:rPr lang="en-US" dirty="0" smtClean="0"/>
              <a:t> java.awt.*;  </a:t>
            </a:r>
          </a:p>
          <a:p>
            <a:pPr>
              <a:buNone/>
            </a:pPr>
            <a:r>
              <a:rPr lang="en-US" b="1" dirty="0" smtClean="0"/>
              <a:t>import</a:t>
            </a:r>
            <a:r>
              <a:rPr lang="en-US" dirty="0" smtClean="0"/>
              <a:t> </a:t>
            </a:r>
            <a:r>
              <a:rPr lang="en-US" dirty="0" err="1" smtClean="0"/>
              <a:t>java.awt.event</a:t>
            </a:r>
            <a:r>
              <a:rPr lang="en-US" dirty="0" smtClean="0"/>
              <a:t>.*;  </a:t>
            </a:r>
          </a:p>
          <a:p>
            <a:pPr>
              <a:buNone/>
            </a:pPr>
            <a:r>
              <a:rPr lang="en-US" b="1" dirty="0" smtClean="0"/>
              <a:t>class</a:t>
            </a:r>
            <a:r>
              <a:rPr lang="en-US" dirty="0" smtClean="0"/>
              <a:t> </a:t>
            </a:r>
            <a:r>
              <a:rPr lang="en-US" dirty="0" err="1" smtClean="0"/>
              <a:t>ScrollbarExample</a:t>
            </a:r>
            <a:r>
              <a:rPr lang="en-US" dirty="0" smtClean="0"/>
              <a:t>{  </a:t>
            </a:r>
          </a:p>
          <a:p>
            <a:pPr>
              <a:buNone/>
            </a:pPr>
            <a:r>
              <a:rPr lang="en-US" dirty="0" smtClean="0"/>
              <a:t>     </a:t>
            </a:r>
            <a:r>
              <a:rPr lang="en-US" dirty="0" err="1" smtClean="0"/>
              <a:t>ScrollbarExample</a:t>
            </a:r>
            <a:r>
              <a:rPr lang="en-US" dirty="0" smtClean="0"/>
              <a:t>(){  </a:t>
            </a:r>
          </a:p>
          <a:p>
            <a:pPr>
              <a:buNone/>
            </a:pPr>
            <a:r>
              <a:rPr lang="en-US" dirty="0" smtClean="0"/>
              <a:t>            Frame f= </a:t>
            </a:r>
            <a:r>
              <a:rPr lang="en-US" b="1" dirty="0" smtClean="0"/>
              <a:t>new</a:t>
            </a:r>
            <a:r>
              <a:rPr lang="en-US" dirty="0" smtClean="0"/>
              <a:t> Frame("Scrollbar Example");  </a:t>
            </a:r>
          </a:p>
          <a:p>
            <a:pPr>
              <a:buNone/>
            </a:pPr>
            <a:r>
              <a:rPr lang="en-US" dirty="0" smtClean="0"/>
              <a:t>            </a:t>
            </a:r>
            <a:r>
              <a:rPr lang="en-US" b="1" dirty="0" smtClean="0"/>
              <a:t>final</a:t>
            </a:r>
            <a:r>
              <a:rPr lang="en-US" dirty="0" smtClean="0"/>
              <a:t> Label </a:t>
            </a:r>
            <a:r>
              <a:rPr lang="en-US" dirty="0" err="1" smtClean="0"/>
              <a:t>label</a:t>
            </a:r>
            <a:r>
              <a:rPr lang="en-US" dirty="0" smtClean="0"/>
              <a:t> = </a:t>
            </a:r>
            <a:r>
              <a:rPr lang="en-US" b="1" dirty="0" smtClean="0"/>
              <a:t>new</a:t>
            </a:r>
            <a:r>
              <a:rPr lang="en-US" dirty="0" smtClean="0"/>
              <a:t> Label();          </a:t>
            </a:r>
          </a:p>
          <a:p>
            <a:pPr>
              <a:buNone/>
            </a:pPr>
            <a:r>
              <a:rPr lang="en-US" dirty="0" smtClean="0"/>
              <a:t>            </a:t>
            </a:r>
            <a:r>
              <a:rPr lang="en-US" dirty="0" err="1" smtClean="0"/>
              <a:t>label.setAlignment</a:t>
            </a:r>
            <a:r>
              <a:rPr lang="en-US" dirty="0" smtClean="0"/>
              <a:t>(</a:t>
            </a:r>
            <a:r>
              <a:rPr lang="en-US" dirty="0" err="1" smtClean="0"/>
              <a:t>Label.CENTER</a:t>
            </a:r>
            <a:r>
              <a:rPr lang="en-US" dirty="0" smtClean="0"/>
              <a:t>);  </a:t>
            </a:r>
          </a:p>
          <a:p>
            <a:pPr>
              <a:buNone/>
            </a:pPr>
            <a:r>
              <a:rPr lang="en-US" dirty="0" smtClean="0"/>
              <a:t>            </a:t>
            </a:r>
            <a:r>
              <a:rPr lang="en-US" dirty="0" err="1" smtClean="0"/>
              <a:t>label.setSize</a:t>
            </a:r>
            <a:r>
              <a:rPr lang="en-US" dirty="0" smtClean="0"/>
              <a:t>(400,100);  </a:t>
            </a:r>
          </a:p>
          <a:p>
            <a:pPr>
              <a:buNone/>
            </a:pPr>
            <a:r>
              <a:rPr lang="en-US" dirty="0" smtClean="0"/>
              <a:t>            </a:t>
            </a:r>
            <a:r>
              <a:rPr lang="en-US" b="1" dirty="0" smtClean="0"/>
              <a:t>final</a:t>
            </a:r>
            <a:r>
              <a:rPr lang="en-US" dirty="0" smtClean="0"/>
              <a:t> Scrollbar s=</a:t>
            </a:r>
            <a:r>
              <a:rPr lang="en-US" b="1" dirty="0" smtClean="0"/>
              <a:t>new</a:t>
            </a:r>
            <a:r>
              <a:rPr lang="en-US" dirty="0" smtClean="0"/>
              <a:t> Scrollbar();  </a:t>
            </a:r>
          </a:p>
          <a:p>
            <a:pPr>
              <a:buNone/>
            </a:pPr>
            <a:r>
              <a:rPr lang="en-US" dirty="0" smtClean="0"/>
              <a:t>            </a:t>
            </a:r>
            <a:r>
              <a:rPr lang="en-US" dirty="0" err="1" smtClean="0"/>
              <a:t>s.setBounds</a:t>
            </a:r>
            <a:r>
              <a:rPr lang="en-US" dirty="0" smtClean="0"/>
              <a:t>(100,100, 50,100);  </a:t>
            </a:r>
          </a:p>
          <a:p>
            <a:pPr>
              <a:buNone/>
            </a:pPr>
            <a:r>
              <a:rPr lang="en-US" dirty="0" smtClean="0"/>
              <a:t>            </a:t>
            </a:r>
            <a:r>
              <a:rPr lang="en-US" dirty="0" err="1" smtClean="0"/>
              <a:t>f.add</a:t>
            </a:r>
            <a:r>
              <a:rPr lang="en-US" dirty="0" smtClean="0"/>
              <a:t>(s);</a:t>
            </a:r>
            <a:r>
              <a:rPr lang="en-US" dirty="0" err="1" smtClean="0"/>
              <a:t>f.add</a:t>
            </a:r>
            <a:r>
              <a:rPr lang="en-US" dirty="0" smtClean="0"/>
              <a:t>(label);   </a:t>
            </a:r>
          </a:p>
          <a:p>
            <a:pPr>
              <a:buNone/>
            </a:pPr>
            <a:r>
              <a:rPr lang="en-US" dirty="0" smtClean="0"/>
              <a:t>            </a:t>
            </a:r>
            <a:r>
              <a:rPr lang="en-US" dirty="0" err="1" smtClean="0"/>
              <a:t>f.setSize</a:t>
            </a:r>
            <a:r>
              <a:rPr lang="en-US" dirty="0" smtClean="0"/>
              <a:t>(400,400);  </a:t>
            </a:r>
          </a:p>
          <a:p>
            <a:pPr>
              <a:buNone/>
            </a:pPr>
            <a:r>
              <a:rPr lang="en-US" dirty="0" smtClean="0"/>
              <a:t>            </a:t>
            </a:r>
            <a:r>
              <a:rPr lang="en-US" dirty="0" err="1" smtClean="0"/>
              <a:t>f.setLayout</a:t>
            </a:r>
            <a:r>
              <a:rPr lang="en-US" dirty="0" smtClean="0"/>
              <a:t>(</a:t>
            </a:r>
            <a:r>
              <a:rPr lang="en-US" b="1" dirty="0" smtClean="0"/>
              <a:t>null</a:t>
            </a:r>
            <a:r>
              <a:rPr lang="en-US" dirty="0" smtClean="0"/>
              <a:t>);  </a:t>
            </a:r>
          </a:p>
          <a:p>
            <a:pPr>
              <a:buNone/>
            </a:pPr>
            <a:r>
              <a:rPr lang="en-US" dirty="0" smtClean="0"/>
              <a:t>            </a:t>
            </a:r>
            <a:r>
              <a:rPr lang="en-US" dirty="0" err="1" smtClean="0"/>
              <a:t>f.setVisible</a:t>
            </a:r>
            <a:r>
              <a:rPr lang="en-US" dirty="0" smtClean="0"/>
              <a:t>(</a:t>
            </a:r>
            <a:r>
              <a:rPr lang="en-US" b="1" dirty="0" smtClean="0"/>
              <a:t>true</a:t>
            </a:r>
            <a:r>
              <a:rPr lang="en-US" dirty="0" smtClean="0"/>
              <a:t>);  </a:t>
            </a:r>
          </a:p>
          <a:p>
            <a:pPr>
              <a:buNone/>
            </a:pPr>
            <a:r>
              <a:rPr lang="en-US" dirty="0" smtClean="0"/>
              <a:t>            </a:t>
            </a:r>
            <a:r>
              <a:rPr lang="en-US" dirty="0" err="1" smtClean="0"/>
              <a:t>s.addAdjustmentListener</a:t>
            </a:r>
            <a:r>
              <a:rPr lang="en-US" dirty="0" smtClean="0"/>
              <a:t>(</a:t>
            </a:r>
            <a:r>
              <a:rPr lang="en-US" b="1" dirty="0" smtClean="0"/>
              <a:t>new</a:t>
            </a:r>
            <a:r>
              <a:rPr lang="en-US" dirty="0" smtClean="0"/>
              <a:t> </a:t>
            </a:r>
            <a:r>
              <a:rPr lang="en-US" dirty="0" err="1" smtClean="0"/>
              <a:t>AdjustmentListener</a:t>
            </a:r>
            <a:r>
              <a:rPr lang="en-US" dirty="0" smtClean="0"/>
              <a:t>() {  </a:t>
            </a:r>
          </a:p>
          <a:p>
            <a:pPr>
              <a:buNone/>
            </a:pPr>
            <a:r>
              <a:rPr lang="en-US" dirty="0" smtClean="0"/>
              <a:t>                </a:t>
            </a:r>
            <a:r>
              <a:rPr lang="en-US" b="1" dirty="0" smtClean="0"/>
              <a:t>public</a:t>
            </a:r>
            <a:r>
              <a:rPr lang="en-US" dirty="0" smtClean="0"/>
              <a:t> </a:t>
            </a:r>
            <a:r>
              <a:rPr lang="en-US" b="1" dirty="0" smtClean="0"/>
              <a:t>void</a:t>
            </a:r>
            <a:r>
              <a:rPr lang="en-US" dirty="0" smtClean="0"/>
              <a:t> </a:t>
            </a:r>
            <a:r>
              <a:rPr lang="en-US" dirty="0" err="1" smtClean="0"/>
              <a:t>adjustmentValueChanged</a:t>
            </a:r>
            <a:r>
              <a:rPr lang="en-US" dirty="0" smtClean="0"/>
              <a:t>(</a:t>
            </a:r>
            <a:r>
              <a:rPr lang="en-US" dirty="0" err="1" smtClean="0"/>
              <a:t>AdjustmentEvent</a:t>
            </a:r>
            <a:r>
              <a:rPr lang="en-US" dirty="0" smtClean="0"/>
              <a:t> e) {  </a:t>
            </a:r>
          </a:p>
          <a:p>
            <a:pPr>
              <a:buNone/>
            </a:pPr>
            <a:r>
              <a:rPr lang="en-US" dirty="0" smtClean="0"/>
              <a:t>                   </a:t>
            </a:r>
            <a:r>
              <a:rPr lang="en-US" dirty="0" err="1" smtClean="0"/>
              <a:t>label.setText</a:t>
            </a:r>
            <a:r>
              <a:rPr lang="en-US" dirty="0" smtClean="0"/>
              <a:t>("Vertical Scrollbar value is:"+ </a:t>
            </a:r>
            <a:r>
              <a:rPr lang="en-US" dirty="0" err="1" smtClean="0"/>
              <a:t>s.getValue</a:t>
            </a:r>
            <a:r>
              <a:rPr lang="en-US" dirty="0" smtClean="0"/>
              <a:t>());  </a:t>
            </a:r>
          </a:p>
          <a:p>
            <a:pPr>
              <a:buNone/>
            </a:pPr>
            <a:r>
              <a:rPr lang="en-US" dirty="0" smtClean="0"/>
              <a:t>                }  </a:t>
            </a:r>
          </a:p>
          <a:p>
            <a:pPr>
              <a:buNone/>
            </a:pPr>
            <a:r>
              <a:rPr lang="en-US" dirty="0" smtClean="0"/>
              <a:t>            });  </a:t>
            </a:r>
          </a:p>
          <a:p>
            <a:pPr>
              <a:buNone/>
            </a:pPr>
            <a:r>
              <a:rPr lang="en-US" dirty="0" smtClean="0"/>
              <a:t>         }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b="1" dirty="0" smtClean="0"/>
              <a:t>new</a:t>
            </a:r>
            <a:r>
              <a:rPr lang="en-US" dirty="0" smtClean="0"/>
              <a:t> </a:t>
            </a:r>
            <a:r>
              <a:rPr lang="en-US" dirty="0" err="1" smtClean="0"/>
              <a:t>ScrollbarExample</a:t>
            </a:r>
            <a:r>
              <a:rPr lang="en-US" dirty="0" smtClean="0"/>
              <a:t>();  </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Components and containers</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At the top of the AWT hierarchy is the </a:t>
            </a:r>
            <a:r>
              <a:rPr lang="en-US" b="1" dirty="0" smtClean="0"/>
              <a:t>Component class.</a:t>
            </a:r>
          </a:p>
          <a:p>
            <a:r>
              <a:rPr lang="en-US" b="1" dirty="0" smtClean="0"/>
              <a:t>Component is an abstract </a:t>
            </a:r>
            <a:r>
              <a:rPr lang="en-US" dirty="0" smtClean="0"/>
              <a:t>class that encapsulates all of the attributes of a visual component.</a:t>
            </a:r>
          </a:p>
          <a:p>
            <a:r>
              <a:rPr lang="en-US" dirty="0" smtClean="0"/>
              <a:t>All user interface elements that are displayed on the screen and that interact with the user are subclasses of </a:t>
            </a:r>
            <a:r>
              <a:rPr lang="en-US" b="1" dirty="0" smtClean="0"/>
              <a:t>Component.</a:t>
            </a:r>
            <a:endParaRPr lang="en-US" dirty="0" smtClean="0"/>
          </a:p>
          <a:p>
            <a:r>
              <a:rPr lang="en-US" dirty="0" smtClean="0"/>
              <a:t>All the elements like buttons, text fields, scrollbars etc are known as components.</a:t>
            </a:r>
          </a:p>
          <a:p>
            <a:r>
              <a:rPr lang="en-US" dirty="0" smtClean="0"/>
              <a:t> In AWT we have classes for each component as shown in the above diagram. </a:t>
            </a:r>
          </a:p>
          <a:p>
            <a:r>
              <a:rPr lang="en-US" dirty="0" smtClean="0"/>
              <a:t>To have everything placed on a screen to a particular position, we have to add them to a container.</a:t>
            </a:r>
          </a:p>
          <a:p>
            <a:r>
              <a:rPr lang="en-US" dirty="0" smtClean="0"/>
              <a:t> A container is like a screen wherein we are placing components like buttons, text fields, checkbox etc. </a:t>
            </a:r>
          </a:p>
          <a:p>
            <a:r>
              <a:rPr lang="en-US" dirty="0" smtClean="0"/>
              <a:t>In short a container contains and controls the layout of components.</a:t>
            </a:r>
          </a:p>
          <a:p>
            <a:r>
              <a:rPr lang="en-US" dirty="0" smtClean="0"/>
              <a:t> A container itself is a component (shown in the above hierarchy diagram) thus we can add a container inside container.</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Text Components</a:t>
            </a:r>
            <a:endParaRPr lang="en-US" dirty="0"/>
          </a:p>
        </p:txBody>
      </p:sp>
      <p:sp>
        <p:nvSpPr>
          <p:cNvPr id="3" name="Content Placeholder 2"/>
          <p:cNvSpPr>
            <a:spLocks noGrp="1"/>
          </p:cNvSpPr>
          <p:nvPr>
            <p:ph idx="1"/>
          </p:nvPr>
        </p:nvSpPr>
        <p:spPr/>
        <p:txBody>
          <a:bodyPr>
            <a:normAutofit fontScale="70000" lnSpcReduction="20000"/>
          </a:bodyPr>
          <a:lstStyle/>
          <a:p>
            <a:r>
              <a:rPr lang="en-SG" dirty="0" smtClean="0"/>
              <a:t>A Text component is used to display editable text.</a:t>
            </a:r>
          </a:p>
          <a:p>
            <a:r>
              <a:rPr lang="en-SG" dirty="0" smtClean="0"/>
              <a:t>There are two varieties of text components, </a:t>
            </a:r>
            <a:r>
              <a:rPr lang="en-SG" dirty="0" err="1" smtClean="0"/>
              <a:t>TextField</a:t>
            </a:r>
            <a:r>
              <a:rPr lang="en-SG" dirty="0" smtClean="0"/>
              <a:t> and </a:t>
            </a:r>
            <a:r>
              <a:rPr lang="en-SG" dirty="0" err="1" smtClean="0"/>
              <a:t>TextArea</a:t>
            </a:r>
            <a:r>
              <a:rPr lang="en-SG" dirty="0" smtClean="0"/>
              <a:t>.</a:t>
            </a:r>
          </a:p>
          <a:p>
            <a:r>
              <a:rPr lang="en-SG" dirty="0" smtClean="0"/>
              <a:t>The first is a fixed size block, while the second uses scroll bars to display a larger block of text.</a:t>
            </a:r>
          </a:p>
          <a:p>
            <a:r>
              <a:rPr lang="en-SG" dirty="0" smtClean="0"/>
              <a:t>The text in a </a:t>
            </a:r>
            <a:r>
              <a:rPr lang="en-US" dirty="0" smtClean="0"/>
              <a:t>text component can be set or accessed by the program using the methods </a:t>
            </a:r>
            <a:r>
              <a:rPr lang="en-US" dirty="0" err="1" smtClean="0"/>
              <a:t>setText</a:t>
            </a:r>
            <a:r>
              <a:rPr lang="en-US" dirty="0" smtClean="0"/>
              <a:t>(String) and </a:t>
            </a:r>
            <a:r>
              <a:rPr lang="en-US" dirty="0" err="1" smtClean="0"/>
              <a:t>getText</a:t>
            </a:r>
            <a:r>
              <a:rPr lang="en-US" dirty="0" smtClean="0"/>
              <a:t>().</a:t>
            </a:r>
          </a:p>
          <a:p>
            <a:r>
              <a:rPr lang="en-SG" dirty="0" smtClean="0"/>
              <a:t>Additional text can be added to the text area using the method append(String).</a:t>
            </a:r>
          </a:p>
          <a:p>
            <a:r>
              <a:rPr lang="en-SG" dirty="0" smtClean="0"/>
              <a:t>The </a:t>
            </a:r>
            <a:r>
              <a:rPr lang="en-SG" dirty="0" err="1" smtClean="0"/>
              <a:t>TextListener</a:t>
            </a:r>
            <a:r>
              <a:rPr lang="en-SG" dirty="0" smtClean="0"/>
              <a:t> can be attached to a text component.</a:t>
            </a:r>
          </a:p>
          <a:p>
            <a:r>
              <a:rPr lang="en-SG" dirty="0" smtClean="0"/>
              <a:t>The Listener must implement the </a:t>
            </a:r>
            <a:r>
              <a:rPr lang="en-SG" dirty="0" err="1" smtClean="0"/>
              <a:t>TextListener</a:t>
            </a:r>
            <a:r>
              <a:rPr lang="en-SG" dirty="0" smtClean="0"/>
              <a:t> interface.</a:t>
            </a:r>
          </a:p>
          <a:p>
            <a:pPr>
              <a:buNone/>
            </a:pPr>
            <a:r>
              <a:rPr lang="en-SG" dirty="0" smtClean="0"/>
              <a:t>interface  </a:t>
            </a:r>
            <a:r>
              <a:rPr lang="en-SG" dirty="0" err="1" smtClean="0"/>
              <a:t>TextListener</a:t>
            </a:r>
            <a:r>
              <a:rPr lang="en-SG" dirty="0" smtClean="0"/>
              <a:t> extends </a:t>
            </a:r>
            <a:r>
              <a:rPr lang="en-SG" dirty="0" err="1" smtClean="0"/>
              <a:t>EventListener</a:t>
            </a:r>
            <a:r>
              <a:rPr lang="en-SG" dirty="0" smtClean="0"/>
              <a:t> {</a:t>
            </a:r>
          </a:p>
          <a:p>
            <a:pPr>
              <a:buNone/>
            </a:pPr>
            <a:r>
              <a:rPr lang="en-SG" dirty="0" smtClean="0"/>
              <a:t>Public void </a:t>
            </a:r>
            <a:r>
              <a:rPr lang="en-SG" dirty="0" err="1" smtClean="0"/>
              <a:t>textValueChanged</a:t>
            </a:r>
            <a:r>
              <a:rPr lang="en-SG" dirty="0" smtClean="0"/>
              <a:t>(</a:t>
            </a:r>
            <a:r>
              <a:rPr lang="en-SG" dirty="0" err="1" smtClean="0"/>
              <a:t>Textevent</a:t>
            </a:r>
            <a:r>
              <a:rPr lang="en-SG" dirty="0" smtClean="0"/>
              <a:t> e);</a:t>
            </a:r>
          </a:p>
          <a:p>
            <a:pPr>
              <a:buNone/>
            </a:pPr>
            <a:r>
              <a:rPr lang="en-SG" dirty="0" smtClean="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Text Field</a:t>
            </a:r>
            <a:endParaRPr lang="en-US" dirty="0"/>
          </a:p>
        </p:txBody>
      </p:sp>
      <p:sp>
        <p:nvSpPr>
          <p:cNvPr id="3" name="Content Placeholder 2"/>
          <p:cNvSpPr>
            <a:spLocks noGrp="1"/>
          </p:cNvSpPr>
          <p:nvPr>
            <p:ph idx="1"/>
          </p:nvPr>
        </p:nvSpPr>
        <p:spPr/>
        <p:txBody>
          <a:bodyPr>
            <a:normAutofit fontScale="70000" lnSpcReduction="20000"/>
          </a:bodyPr>
          <a:lstStyle/>
          <a:p>
            <a:pPr fontAlgn="t"/>
            <a:r>
              <a:rPr lang="en-US" b="1" dirty="0" err="1" smtClean="0"/>
              <a:t>TextField</a:t>
            </a:r>
            <a:r>
              <a:rPr lang="en-US" b="1" dirty="0" smtClean="0"/>
              <a:t>()</a:t>
            </a:r>
            <a:r>
              <a:rPr lang="en-US" dirty="0" smtClean="0"/>
              <a:t>: Constructs a new text field.</a:t>
            </a:r>
          </a:p>
          <a:p>
            <a:pPr fontAlgn="t"/>
            <a:r>
              <a:rPr lang="en-US" b="1" dirty="0" err="1" smtClean="0"/>
              <a:t>TextField</a:t>
            </a:r>
            <a:r>
              <a:rPr lang="en-US" b="1" dirty="0" smtClean="0"/>
              <a:t>(</a:t>
            </a:r>
            <a:r>
              <a:rPr lang="en-US" b="1" dirty="0" err="1" smtClean="0"/>
              <a:t>int</a:t>
            </a:r>
            <a:r>
              <a:rPr lang="en-US" b="1" dirty="0" smtClean="0"/>
              <a:t> columns)</a:t>
            </a:r>
            <a:r>
              <a:rPr lang="en-US" dirty="0" smtClean="0"/>
              <a:t>: Constructs a new empty text field with the specified number of columns.</a:t>
            </a:r>
          </a:p>
          <a:p>
            <a:pPr fontAlgn="t"/>
            <a:r>
              <a:rPr lang="en-US" b="1" dirty="0" err="1" smtClean="0"/>
              <a:t>TextField</a:t>
            </a:r>
            <a:r>
              <a:rPr lang="en-US" b="1" dirty="0" smtClean="0"/>
              <a:t>(String text)</a:t>
            </a:r>
            <a:r>
              <a:rPr lang="en-US" dirty="0" smtClean="0"/>
              <a:t>: Constructs a new text field initialized with the specified text.</a:t>
            </a:r>
          </a:p>
          <a:p>
            <a:pPr fontAlgn="t"/>
            <a:r>
              <a:rPr lang="en-US" b="1" dirty="0" err="1" smtClean="0"/>
              <a:t>TextField</a:t>
            </a:r>
            <a:r>
              <a:rPr lang="en-US" b="1" dirty="0" smtClean="0"/>
              <a:t>(String text, </a:t>
            </a:r>
            <a:r>
              <a:rPr lang="en-US" b="1" dirty="0" err="1" smtClean="0"/>
              <a:t>int</a:t>
            </a:r>
            <a:r>
              <a:rPr lang="en-US" b="1" dirty="0" smtClean="0"/>
              <a:t> columns)</a:t>
            </a:r>
            <a:r>
              <a:rPr lang="en-US" dirty="0" smtClean="0"/>
              <a:t>: Constructs a new text field initialized with the specified text to be displayed, and wide enough to hold the specified number of columns.</a:t>
            </a:r>
          </a:p>
          <a:p>
            <a:pPr fontAlgn="t"/>
            <a:r>
              <a:rPr lang="en-US" dirty="0" err="1" smtClean="0"/>
              <a:t>TextField</a:t>
            </a:r>
            <a:r>
              <a:rPr lang="en-US" dirty="0" smtClean="0"/>
              <a:t> tf1, tf2, tf3, tf4; </a:t>
            </a:r>
          </a:p>
          <a:p>
            <a:pPr fontAlgn="t"/>
            <a:r>
              <a:rPr lang="en-US" dirty="0" smtClean="0"/>
              <a:t>tf1 = new </a:t>
            </a:r>
            <a:r>
              <a:rPr lang="en-US" dirty="0" err="1" smtClean="0"/>
              <a:t>TextField</a:t>
            </a:r>
            <a:r>
              <a:rPr lang="en-US" dirty="0" smtClean="0"/>
              <a:t>();</a:t>
            </a:r>
          </a:p>
          <a:p>
            <a:pPr fontAlgn="t"/>
            <a:r>
              <a:rPr lang="en-US" dirty="0" smtClean="0"/>
              <a:t>tf2 = new </a:t>
            </a:r>
            <a:r>
              <a:rPr lang="en-US" dirty="0" err="1" smtClean="0"/>
              <a:t>TextField</a:t>
            </a:r>
            <a:r>
              <a:rPr lang="en-US" dirty="0" smtClean="0"/>
              <a:t>( 20); </a:t>
            </a:r>
          </a:p>
          <a:p>
            <a:pPr fontAlgn="t"/>
            <a:r>
              <a:rPr lang="en-US" dirty="0" smtClean="0"/>
              <a:t>tf3 = new </a:t>
            </a:r>
            <a:r>
              <a:rPr lang="en-US" dirty="0" err="1" smtClean="0"/>
              <a:t>TextField</a:t>
            </a:r>
            <a:r>
              <a:rPr lang="en-US" dirty="0" smtClean="0"/>
              <a:t>("Hello!"); </a:t>
            </a:r>
          </a:p>
          <a:p>
            <a:pPr fontAlgn="t"/>
            <a:r>
              <a:rPr lang="en-US" dirty="0" smtClean="0"/>
              <a:t>tf4 = new </a:t>
            </a:r>
            <a:r>
              <a:rPr lang="en-US" dirty="0" err="1" smtClean="0"/>
              <a:t>TextField</a:t>
            </a:r>
            <a:r>
              <a:rPr lang="en-US" dirty="0" smtClean="0"/>
              <a:t>("Hello", 30); </a:t>
            </a:r>
            <a:br>
              <a:rPr lang="en-US" dirty="0" smtClean="0"/>
            </a:br>
            <a:endParaRPr lang="en-US" dirty="0" smtClean="0"/>
          </a:p>
          <a:p>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TextArea</a:t>
            </a:r>
            <a:endParaRPr lang="en-US" dirty="0"/>
          </a:p>
        </p:txBody>
      </p:sp>
      <p:sp>
        <p:nvSpPr>
          <p:cNvPr id="3" name="Content Placeholder 2"/>
          <p:cNvSpPr>
            <a:spLocks noGrp="1"/>
          </p:cNvSpPr>
          <p:nvPr>
            <p:ph idx="1"/>
          </p:nvPr>
        </p:nvSpPr>
        <p:spPr>
          <a:xfrm>
            <a:off x="457200" y="1484784"/>
            <a:ext cx="8229600" cy="4896544"/>
          </a:xfrm>
        </p:spPr>
        <p:txBody>
          <a:bodyPr>
            <a:noAutofit/>
          </a:bodyPr>
          <a:lstStyle/>
          <a:p>
            <a:pPr fontAlgn="t"/>
            <a:r>
              <a:rPr lang="en-US" sz="1750" b="1" dirty="0" err="1" smtClean="0"/>
              <a:t>TextArea</a:t>
            </a:r>
            <a:r>
              <a:rPr lang="en-US" sz="1750" b="1" dirty="0" smtClean="0"/>
              <a:t>()</a:t>
            </a:r>
            <a:r>
              <a:rPr lang="en-US" sz="1750" dirty="0" smtClean="0"/>
              <a:t>: Constructs a new text area with the empty string as text.</a:t>
            </a:r>
          </a:p>
          <a:p>
            <a:pPr fontAlgn="t"/>
            <a:r>
              <a:rPr lang="en-US" sz="1750" b="1" dirty="0" err="1" smtClean="0"/>
              <a:t>TextArea</a:t>
            </a:r>
            <a:r>
              <a:rPr lang="en-US" sz="1750" b="1" dirty="0" smtClean="0"/>
              <a:t>(</a:t>
            </a:r>
            <a:r>
              <a:rPr lang="en-US" sz="1750" b="1" dirty="0" err="1" smtClean="0"/>
              <a:t>int</a:t>
            </a:r>
            <a:r>
              <a:rPr lang="en-US" sz="1750" b="1" dirty="0" smtClean="0"/>
              <a:t> rows, </a:t>
            </a:r>
            <a:r>
              <a:rPr lang="en-US" sz="1750" b="1" dirty="0" err="1" smtClean="0"/>
              <a:t>int</a:t>
            </a:r>
            <a:r>
              <a:rPr lang="en-US" sz="1750" b="1" dirty="0" smtClean="0"/>
              <a:t> columns)</a:t>
            </a:r>
            <a:r>
              <a:rPr lang="en-US" sz="1750" dirty="0" smtClean="0"/>
              <a:t>: Constructs a new text area with the specified number of rows and columns and the empty string as text.</a:t>
            </a:r>
          </a:p>
          <a:p>
            <a:pPr fontAlgn="t"/>
            <a:r>
              <a:rPr lang="en-US" sz="1750" b="1" dirty="0" err="1" smtClean="0"/>
              <a:t>TextArea</a:t>
            </a:r>
            <a:r>
              <a:rPr lang="en-US" sz="1750" b="1" dirty="0" smtClean="0"/>
              <a:t>(String text)</a:t>
            </a:r>
            <a:r>
              <a:rPr lang="en-US" sz="1750" dirty="0" smtClean="0"/>
              <a:t>:Constructs a new text area with the specified text.</a:t>
            </a:r>
          </a:p>
          <a:p>
            <a:pPr fontAlgn="t"/>
            <a:r>
              <a:rPr lang="en-US" sz="1750" b="1" dirty="0" err="1" smtClean="0"/>
              <a:t>TextArea</a:t>
            </a:r>
            <a:r>
              <a:rPr lang="en-US" sz="1750" b="1" dirty="0" smtClean="0"/>
              <a:t>(String text, </a:t>
            </a:r>
            <a:r>
              <a:rPr lang="en-US" sz="1750" b="1" dirty="0" err="1" smtClean="0"/>
              <a:t>int</a:t>
            </a:r>
            <a:r>
              <a:rPr lang="en-US" sz="1750" b="1" dirty="0" smtClean="0"/>
              <a:t> rows, </a:t>
            </a:r>
            <a:r>
              <a:rPr lang="en-US" sz="1750" b="1" dirty="0" err="1" smtClean="0"/>
              <a:t>int</a:t>
            </a:r>
            <a:r>
              <a:rPr lang="en-US" sz="1750" b="1" dirty="0" smtClean="0"/>
              <a:t> columns)</a:t>
            </a:r>
            <a:r>
              <a:rPr lang="en-US" sz="1750" dirty="0" smtClean="0"/>
              <a:t>: Constructs a new text area with the specified text, and with the specified number of rows and columns.</a:t>
            </a:r>
          </a:p>
          <a:p>
            <a:pPr fontAlgn="t"/>
            <a:r>
              <a:rPr lang="en-US" sz="1750" b="1" dirty="0" err="1" smtClean="0"/>
              <a:t>TextArea</a:t>
            </a:r>
            <a:r>
              <a:rPr lang="en-US" sz="1750" b="1" dirty="0" smtClean="0"/>
              <a:t>(String text, </a:t>
            </a:r>
            <a:r>
              <a:rPr lang="en-US" sz="1750" b="1" dirty="0" err="1" smtClean="0"/>
              <a:t>int</a:t>
            </a:r>
            <a:r>
              <a:rPr lang="en-US" sz="1750" b="1" dirty="0" smtClean="0"/>
              <a:t> rows, </a:t>
            </a:r>
            <a:r>
              <a:rPr lang="en-US" sz="1750" b="1" dirty="0" err="1" smtClean="0"/>
              <a:t>int</a:t>
            </a:r>
            <a:r>
              <a:rPr lang="en-US" sz="1750" b="1" dirty="0" smtClean="0"/>
              <a:t> columns, </a:t>
            </a:r>
            <a:r>
              <a:rPr lang="en-US" sz="1750" b="1" dirty="0" err="1" smtClean="0"/>
              <a:t>int</a:t>
            </a:r>
            <a:r>
              <a:rPr lang="en-US" sz="1750" b="1" dirty="0" smtClean="0"/>
              <a:t> scrollbars)</a:t>
            </a:r>
            <a:r>
              <a:rPr lang="en-US" sz="1750" dirty="0" smtClean="0"/>
              <a:t>: Constructs a new text area with the specified text, and with the rows, columns, and scroll bar visibility as specified.</a:t>
            </a:r>
          </a:p>
          <a:p>
            <a:r>
              <a:rPr lang="en-US" sz="1750" b="1" dirty="0" smtClean="0"/>
              <a:t>static </a:t>
            </a:r>
            <a:r>
              <a:rPr lang="en-US" sz="1750" b="1" dirty="0" err="1" smtClean="0"/>
              <a:t>int</a:t>
            </a:r>
            <a:r>
              <a:rPr lang="en-US" sz="1750" b="1" dirty="0" smtClean="0"/>
              <a:t> SCROLLBARS_BOTH </a:t>
            </a:r>
            <a:r>
              <a:rPr lang="en-US" sz="1750" dirty="0" smtClean="0"/>
              <a:t>-- Create and display both vertical and horizontal scrollbars.</a:t>
            </a:r>
          </a:p>
          <a:p>
            <a:r>
              <a:rPr lang="en-US" sz="1750" b="1" dirty="0" smtClean="0"/>
              <a:t>static </a:t>
            </a:r>
            <a:r>
              <a:rPr lang="en-US" sz="1750" b="1" dirty="0" err="1" smtClean="0"/>
              <a:t>int</a:t>
            </a:r>
            <a:r>
              <a:rPr lang="en-US" sz="1750" b="1" dirty="0" smtClean="0"/>
              <a:t> SCROLLBARS_HORIZONTAL_ONLY </a:t>
            </a:r>
            <a:r>
              <a:rPr lang="en-US" sz="1750" dirty="0" smtClean="0"/>
              <a:t>-- Create and display horizontal scrollbar only.</a:t>
            </a:r>
          </a:p>
          <a:p>
            <a:r>
              <a:rPr lang="en-US" sz="1750" b="1" dirty="0" smtClean="0"/>
              <a:t>static </a:t>
            </a:r>
            <a:r>
              <a:rPr lang="en-US" sz="1750" b="1" dirty="0" err="1" smtClean="0"/>
              <a:t>int</a:t>
            </a:r>
            <a:r>
              <a:rPr lang="en-US" sz="1750" b="1" dirty="0" smtClean="0"/>
              <a:t> SCROLLBARS_NONE </a:t>
            </a:r>
            <a:r>
              <a:rPr lang="en-US" sz="1750" dirty="0" smtClean="0"/>
              <a:t>-- Do not create or display any scrollbars for the text area.</a:t>
            </a:r>
          </a:p>
          <a:p>
            <a:r>
              <a:rPr lang="en-US" sz="1750" b="1" dirty="0" smtClean="0"/>
              <a:t>static </a:t>
            </a:r>
            <a:r>
              <a:rPr lang="en-US" sz="1750" b="1" dirty="0" err="1" smtClean="0"/>
              <a:t>int</a:t>
            </a:r>
            <a:r>
              <a:rPr lang="en-US" sz="1750" b="1" dirty="0" smtClean="0"/>
              <a:t> SCROLLBARS_VERTICAL_ONLY</a:t>
            </a:r>
            <a:r>
              <a:rPr lang="en-US" sz="1750" dirty="0" smtClean="0"/>
              <a:t> -- Create and display vertical scrollbar only.</a:t>
            </a:r>
            <a:br>
              <a:rPr lang="en-US" sz="1750" dirty="0" smtClean="0"/>
            </a:br>
            <a:r>
              <a:rPr lang="en-US" sz="1750" dirty="0" smtClean="0"/>
              <a:t/>
            </a:r>
            <a:br>
              <a:rPr lang="en-US" sz="1750" dirty="0" smtClean="0"/>
            </a:br>
            <a:endParaRPr lang="en-US" sz="1750" dirty="0" smtClean="0"/>
          </a:p>
          <a:p>
            <a:endParaRPr lang="en-US" sz="175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62500" lnSpcReduction="20000"/>
          </a:bodyPr>
          <a:lstStyle/>
          <a:p>
            <a:pPr>
              <a:buNone/>
            </a:pPr>
            <a:r>
              <a:rPr lang="en-SG" b="1" dirty="0" smtClean="0"/>
              <a:t>Example:</a:t>
            </a:r>
            <a:endParaRPr lang="en-US" b="1" dirty="0" smtClean="0"/>
          </a:p>
          <a:p>
            <a:pPr>
              <a:buNone/>
            </a:pPr>
            <a:r>
              <a:rPr lang="en-US" b="1" dirty="0" smtClean="0"/>
              <a:t>import</a:t>
            </a:r>
            <a:r>
              <a:rPr lang="en-US" dirty="0" smtClean="0"/>
              <a:t> java.awt.*;  </a:t>
            </a:r>
          </a:p>
          <a:p>
            <a:pPr>
              <a:buNone/>
            </a:pPr>
            <a:r>
              <a:rPr lang="en-US" b="1" dirty="0" smtClean="0"/>
              <a:t>public</a:t>
            </a:r>
            <a:r>
              <a:rPr lang="en-US" dirty="0" smtClean="0"/>
              <a:t> </a:t>
            </a:r>
            <a:r>
              <a:rPr lang="en-US" b="1" dirty="0" smtClean="0"/>
              <a:t>class</a:t>
            </a:r>
            <a:r>
              <a:rPr lang="en-US" dirty="0" smtClean="0"/>
              <a:t> </a:t>
            </a:r>
            <a:r>
              <a:rPr lang="en-US" dirty="0" err="1" smtClean="0"/>
              <a:t>TextAreaExample</a:t>
            </a:r>
            <a:r>
              <a:rPr lang="en-US" dirty="0" smtClean="0"/>
              <a:t>  </a:t>
            </a:r>
          </a:p>
          <a:p>
            <a:pPr>
              <a:buNone/>
            </a:pPr>
            <a:r>
              <a:rPr lang="en-US" dirty="0" smtClean="0"/>
              <a:t>{  </a:t>
            </a:r>
          </a:p>
          <a:p>
            <a:pPr>
              <a:buNone/>
            </a:pPr>
            <a:r>
              <a:rPr lang="en-US" dirty="0" smtClean="0"/>
              <a:t>     </a:t>
            </a:r>
            <a:r>
              <a:rPr lang="en-US" dirty="0" err="1" smtClean="0"/>
              <a:t>TextAreaExample</a:t>
            </a:r>
            <a:r>
              <a:rPr lang="en-US" dirty="0" smtClean="0"/>
              <a:t>(){  </a:t>
            </a:r>
          </a:p>
          <a:p>
            <a:pPr>
              <a:buNone/>
            </a:pPr>
            <a:r>
              <a:rPr lang="en-US" dirty="0" smtClean="0"/>
              <a:t>        Frame f= </a:t>
            </a:r>
            <a:r>
              <a:rPr lang="en-US" b="1" dirty="0" smtClean="0"/>
              <a:t>new</a:t>
            </a:r>
            <a:r>
              <a:rPr lang="en-US" dirty="0" smtClean="0"/>
              <a:t> Frame();  </a:t>
            </a:r>
          </a:p>
          <a:p>
            <a:pPr>
              <a:buNone/>
            </a:pPr>
            <a:r>
              <a:rPr lang="en-US" dirty="0" smtClean="0"/>
              <a:t>            </a:t>
            </a:r>
            <a:r>
              <a:rPr lang="en-US" dirty="0" err="1" smtClean="0"/>
              <a:t>TextArea</a:t>
            </a:r>
            <a:r>
              <a:rPr lang="en-US" dirty="0" smtClean="0"/>
              <a:t> area=</a:t>
            </a:r>
            <a:r>
              <a:rPr lang="en-US" b="1" dirty="0" smtClean="0"/>
              <a:t>new</a:t>
            </a:r>
            <a:r>
              <a:rPr lang="en-US" dirty="0" smtClean="0"/>
              <a:t> </a:t>
            </a:r>
            <a:r>
              <a:rPr lang="en-US" dirty="0" err="1" smtClean="0"/>
              <a:t>TextArea</a:t>
            </a:r>
            <a:r>
              <a:rPr lang="en-US" dirty="0" smtClean="0"/>
              <a:t>("Welcome to </a:t>
            </a:r>
            <a:r>
              <a:rPr lang="en-US" dirty="0" err="1" smtClean="0"/>
              <a:t>javatpoint</a:t>
            </a:r>
            <a:r>
              <a:rPr lang="en-US" dirty="0" smtClean="0"/>
              <a:t>");  </a:t>
            </a:r>
          </a:p>
          <a:p>
            <a:pPr>
              <a:buNone/>
            </a:pPr>
            <a:r>
              <a:rPr lang="en-US" dirty="0" smtClean="0"/>
              <a:t>        </a:t>
            </a:r>
            <a:r>
              <a:rPr lang="en-US" dirty="0" err="1" smtClean="0"/>
              <a:t>area.setBounds</a:t>
            </a:r>
            <a:r>
              <a:rPr lang="en-US" dirty="0" smtClean="0"/>
              <a:t>(10,30, 300,300);  </a:t>
            </a:r>
          </a:p>
          <a:p>
            <a:pPr>
              <a:buNone/>
            </a:pPr>
            <a:r>
              <a:rPr lang="en-US" dirty="0" smtClean="0"/>
              <a:t>        </a:t>
            </a:r>
            <a:r>
              <a:rPr lang="en-US" dirty="0" err="1" smtClean="0"/>
              <a:t>f.add</a:t>
            </a:r>
            <a:r>
              <a:rPr lang="en-US" dirty="0" smtClean="0"/>
              <a:t>(area);  </a:t>
            </a:r>
          </a:p>
          <a:p>
            <a:pPr>
              <a:buNone/>
            </a:pPr>
            <a:r>
              <a:rPr lang="en-US" dirty="0" smtClean="0"/>
              <a:t>        </a:t>
            </a:r>
            <a:r>
              <a:rPr lang="en-US" dirty="0" err="1" smtClean="0"/>
              <a:t>f.setSize</a:t>
            </a:r>
            <a:r>
              <a:rPr lang="en-US" dirty="0" smtClean="0"/>
              <a:t>(400,400);  </a:t>
            </a:r>
          </a:p>
          <a:p>
            <a:pPr>
              <a:buNone/>
            </a:pPr>
            <a:r>
              <a:rPr lang="en-US" dirty="0" smtClean="0"/>
              <a:t>        </a:t>
            </a:r>
            <a:r>
              <a:rPr lang="en-US" dirty="0" err="1" smtClean="0"/>
              <a:t>f.setLayout</a:t>
            </a:r>
            <a:r>
              <a:rPr lang="en-US" dirty="0" smtClean="0"/>
              <a:t>(</a:t>
            </a:r>
            <a:r>
              <a:rPr lang="en-US" b="1" dirty="0" smtClean="0"/>
              <a:t>null</a:t>
            </a:r>
            <a:r>
              <a:rPr lang="en-US" dirty="0" smtClean="0"/>
              <a:t>);  </a:t>
            </a:r>
          </a:p>
          <a:p>
            <a:pPr>
              <a:buNone/>
            </a:pPr>
            <a:r>
              <a:rPr lang="en-US" dirty="0" smtClean="0"/>
              <a:t>        </a:t>
            </a:r>
            <a:r>
              <a:rPr lang="en-US" dirty="0" err="1" smtClean="0"/>
              <a:t>f.setVisible</a:t>
            </a:r>
            <a:r>
              <a:rPr lang="en-US" dirty="0" smtClean="0"/>
              <a:t>(</a:t>
            </a:r>
            <a:r>
              <a:rPr lang="en-US" b="1" dirty="0" smtClean="0"/>
              <a:t>true</a:t>
            </a:r>
            <a:r>
              <a:rPr lang="en-US" dirty="0" smtClean="0"/>
              <a:t>);  </a:t>
            </a:r>
          </a:p>
          <a:p>
            <a:pPr>
              <a:buNone/>
            </a:pPr>
            <a:r>
              <a:rPr lang="en-US" dirty="0" smtClean="0"/>
              <a:t>     }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p>
          <a:p>
            <a:pPr>
              <a:buNone/>
            </a:pPr>
            <a:r>
              <a:rPr lang="en-US" dirty="0" smtClean="0"/>
              <a:t>   </a:t>
            </a:r>
            <a:r>
              <a:rPr lang="en-US" b="1" dirty="0" smtClean="0"/>
              <a:t>new</a:t>
            </a:r>
            <a:r>
              <a:rPr lang="en-US" dirty="0" smtClean="0"/>
              <a:t> </a:t>
            </a:r>
            <a:r>
              <a:rPr lang="en-US" dirty="0" err="1" smtClean="0"/>
              <a:t>TextAreaExample</a:t>
            </a:r>
            <a:r>
              <a:rPr lang="en-US" dirty="0" smtClean="0"/>
              <a:t>();  </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Checkbox</a:t>
            </a:r>
            <a:endParaRPr lang="en-US" dirty="0"/>
          </a:p>
        </p:txBody>
      </p:sp>
      <p:sp>
        <p:nvSpPr>
          <p:cNvPr id="3" name="Content Placeholder 2"/>
          <p:cNvSpPr>
            <a:spLocks noGrp="1"/>
          </p:cNvSpPr>
          <p:nvPr>
            <p:ph idx="1"/>
          </p:nvPr>
        </p:nvSpPr>
        <p:spPr/>
        <p:txBody>
          <a:bodyPr>
            <a:normAutofit fontScale="77500" lnSpcReduction="20000"/>
          </a:bodyPr>
          <a:lstStyle/>
          <a:p>
            <a:r>
              <a:rPr lang="en-SG" dirty="0" smtClean="0"/>
              <a:t>A Checkbox is a component that maintains and displays a </a:t>
            </a:r>
            <a:r>
              <a:rPr lang="en-SG" dirty="0" err="1" smtClean="0"/>
              <a:t>labeled</a:t>
            </a:r>
            <a:r>
              <a:rPr lang="en-SG" dirty="0" smtClean="0"/>
              <a:t> binary state.</a:t>
            </a:r>
          </a:p>
          <a:p>
            <a:r>
              <a:rPr lang="en-SG" dirty="0" smtClean="0"/>
              <a:t>The state described by a checkbox can be either on or off.</a:t>
            </a:r>
          </a:p>
          <a:p>
            <a:r>
              <a:rPr lang="en-SG" dirty="0" smtClean="0"/>
              <a:t>The current state of the checkbox can be set or tested by the programmer.</a:t>
            </a:r>
          </a:p>
          <a:p>
            <a:r>
              <a:rPr lang="en-SG" dirty="0" smtClean="0"/>
              <a:t>A checkbox is typically used in an application to indicate a binary(on/ off, yes/no) choice.</a:t>
            </a:r>
          </a:p>
          <a:p>
            <a:r>
              <a:rPr lang="en-SG" dirty="0" smtClean="0"/>
              <a:t>Both the label and state of the checkbox can be set by the programmer, using the methods </a:t>
            </a:r>
            <a:r>
              <a:rPr lang="en-SG" dirty="0" err="1" smtClean="0"/>
              <a:t>getLabel</a:t>
            </a:r>
            <a:r>
              <a:rPr lang="en-SG" dirty="0" smtClean="0"/>
              <a:t>, </a:t>
            </a:r>
            <a:r>
              <a:rPr lang="en-SG" dirty="0" err="1" smtClean="0"/>
              <a:t>setLabel</a:t>
            </a:r>
            <a:r>
              <a:rPr lang="en-SG" dirty="0" smtClean="0"/>
              <a:t>, </a:t>
            </a:r>
            <a:r>
              <a:rPr lang="en-SG" dirty="0" err="1" smtClean="0"/>
              <a:t>getState</a:t>
            </a:r>
            <a:r>
              <a:rPr lang="en-SG" dirty="0" smtClean="0"/>
              <a:t>, and </a:t>
            </a:r>
            <a:r>
              <a:rPr lang="en-SG" dirty="0" err="1" smtClean="0"/>
              <a:t>setState</a:t>
            </a:r>
            <a:r>
              <a:rPr lang="en-SG" dirty="0" smtClean="0"/>
              <a:t>.</a:t>
            </a:r>
          </a:p>
          <a:p>
            <a:r>
              <a:rPr lang="en-SG" dirty="0" smtClean="0"/>
              <a:t>Changing the state of a checkbox creates an </a:t>
            </a:r>
            <a:r>
              <a:rPr lang="en-SG" dirty="0" err="1" smtClean="0"/>
              <a:t>ItemEvent</a:t>
            </a:r>
            <a:r>
              <a:rPr lang="en-SG" dirty="0" smtClean="0"/>
              <a:t>, that is registered with any </a:t>
            </a:r>
            <a:r>
              <a:rPr lang="en-SG" dirty="0" err="1" smtClean="0"/>
              <a:t>ItemListener</a:t>
            </a:r>
            <a:r>
              <a:rPr lang="en-SG" dirty="0" smtClean="0"/>
              <a:t> objects.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Autofit/>
          </a:bodyPr>
          <a:lstStyle/>
          <a:p>
            <a:pPr>
              <a:buNone/>
            </a:pPr>
            <a:r>
              <a:rPr lang="en-US" sz="1400" b="1" dirty="0" smtClean="0"/>
              <a:t>import java.awt.*;</a:t>
            </a:r>
          </a:p>
          <a:p>
            <a:pPr>
              <a:buNone/>
            </a:pPr>
            <a:r>
              <a:rPr lang="en-US" sz="1400" b="1" dirty="0" smtClean="0"/>
              <a:t>import </a:t>
            </a:r>
            <a:r>
              <a:rPr lang="en-US" sz="1400" b="1" dirty="0" err="1" smtClean="0"/>
              <a:t>java.awt.event</a:t>
            </a:r>
            <a:r>
              <a:rPr lang="en-US" sz="1400" b="1" dirty="0" smtClean="0"/>
              <a:t>.*;</a:t>
            </a:r>
          </a:p>
          <a:p>
            <a:pPr>
              <a:buNone/>
            </a:pPr>
            <a:r>
              <a:rPr lang="en-US" sz="1400" b="1" dirty="0" smtClean="0"/>
              <a:t>public class </a:t>
            </a:r>
            <a:r>
              <a:rPr lang="en-US" sz="1400" b="1" dirty="0" err="1" smtClean="0"/>
              <a:t>CheckTest</a:t>
            </a:r>
            <a:r>
              <a:rPr lang="en-US" sz="1400" b="1" dirty="0" smtClean="0"/>
              <a:t> extends Frame {</a:t>
            </a:r>
          </a:p>
          <a:p>
            <a:pPr>
              <a:buNone/>
            </a:pPr>
            <a:r>
              <a:rPr lang="en-US" sz="1400" b="1" dirty="0" smtClean="0"/>
              <a:t>    Checkbox </a:t>
            </a:r>
            <a:r>
              <a:rPr lang="en-US" sz="1400" b="1" dirty="0" err="1" smtClean="0"/>
              <a:t>cb</a:t>
            </a:r>
            <a:r>
              <a:rPr lang="en-US" sz="1400" b="1" dirty="0" smtClean="0"/>
              <a:t>=new Checkbox("the checkbox is off");</a:t>
            </a:r>
          </a:p>
          <a:p>
            <a:pPr>
              <a:buNone/>
            </a:pPr>
            <a:r>
              <a:rPr lang="en-US" sz="1400" b="1" dirty="0" smtClean="0"/>
              <a:t>    public static void main(String </a:t>
            </a:r>
            <a:r>
              <a:rPr lang="en-US" sz="1400" b="1" dirty="0" err="1" smtClean="0"/>
              <a:t>args</a:t>
            </a:r>
            <a:r>
              <a:rPr lang="en-US" sz="1400" b="1" dirty="0" smtClean="0"/>
              <a:t>[]) {</a:t>
            </a:r>
          </a:p>
          <a:p>
            <a:pPr>
              <a:buNone/>
            </a:pPr>
            <a:r>
              <a:rPr lang="en-US" sz="1400" b="1" dirty="0" smtClean="0"/>
              <a:t>        </a:t>
            </a:r>
            <a:r>
              <a:rPr lang="en-US" sz="1400" b="1" dirty="0" err="1" smtClean="0"/>
              <a:t>CheckTest</a:t>
            </a:r>
            <a:r>
              <a:rPr lang="en-US" sz="1400" b="1" dirty="0" smtClean="0"/>
              <a:t> world=new </a:t>
            </a:r>
            <a:r>
              <a:rPr lang="en-US" sz="1400" b="1" dirty="0" err="1" smtClean="0"/>
              <a:t>CheckTest</a:t>
            </a:r>
            <a:r>
              <a:rPr lang="en-US" sz="1400" b="1" dirty="0" smtClean="0"/>
              <a:t>();</a:t>
            </a:r>
          </a:p>
          <a:p>
            <a:pPr>
              <a:buNone/>
            </a:pPr>
            <a:r>
              <a:rPr lang="en-US" sz="1400" b="1" dirty="0" smtClean="0"/>
              <a:t>        </a:t>
            </a:r>
            <a:r>
              <a:rPr lang="en-US" sz="1400" b="1" dirty="0" err="1" smtClean="0"/>
              <a:t>world.show</a:t>
            </a:r>
            <a:r>
              <a:rPr lang="en-US" sz="1400" b="1" dirty="0" smtClean="0"/>
              <a:t>();</a:t>
            </a:r>
          </a:p>
          <a:p>
            <a:pPr>
              <a:buNone/>
            </a:pPr>
            <a:r>
              <a:rPr lang="en-US" sz="1400" b="1" dirty="0" smtClean="0"/>
              <a:t>    }</a:t>
            </a:r>
          </a:p>
          <a:p>
            <a:pPr>
              <a:buNone/>
            </a:pPr>
            <a:r>
              <a:rPr lang="en-US" sz="1400" b="1" dirty="0" smtClean="0"/>
              <a:t>    public </a:t>
            </a:r>
            <a:r>
              <a:rPr lang="en-US" sz="1400" b="1" dirty="0" err="1" smtClean="0"/>
              <a:t>CheckTest</a:t>
            </a:r>
            <a:r>
              <a:rPr lang="en-US" sz="1400" b="1" dirty="0" smtClean="0"/>
              <a:t>(){</a:t>
            </a:r>
          </a:p>
          <a:p>
            <a:pPr>
              <a:buNone/>
            </a:pPr>
            <a:r>
              <a:rPr lang="en-US" sz="1400" b="1" dirty="0" smtClean="0"/>
              <a:t>        </a:t>
            </a:r>
            <a:r>
              <a:rPr lang="en-US" sz="1400" b="1" dirty="0" err="1" smtClean="0"/>
              <a:t>setTitle</a:t>
            </a:r>
            <a:r>
              <a:rPr lang="en-US" sz="1400" b="1" dirty="0" smtClean="0"/>
              <a:t>("Check Box Example");</a:t>
            </a:r>
          </a:p>
          <a:p>
            <a:pPr>
              <a:buNone/>
            </a:pPr>
            <a:r>
              <a:rPr lang="en-US" sz="1400" b="1" dirty="0" smtClean="0"/>
              <a:t>        </a:t>
            </a:r>
            <a:r>
              <a:rPr lang="en-US" sz="1400" b="1" dirty="0" err="1" smtClean="0"/>
              <a:t>setSize</a:t>
            </a:r>
            <a:r>
              <a:rPr lang="en-US" sz="1400" b="1" dirty="0" smtClean="0"/>
              <a:t>(300,700);</a:t>
            </a:r>
          </a:p>
          <a:p>
            <a:pPr>
              <a:buNone/>
            </a:pPr>
            <a:r>
              <a:rPr lang="en-US" sz="1400" b="1" dirty="0" smtClean="0"/>
              <a:t>        </a:t>
            </a:r>
            <a:r>
              <a:rPr lang="en-US" sz="1400" b="1" dirty="0" err="1" smtClean="0"/>
              <a:t>cb.addItemListener</a:t>
            </a:r>
            <a:r>
              <a:rPr lang="en-US" sz="1400" b="1" dirty="0" smtClean="0"/>
              <a:t>(new </a:t>
            </a:r>
            <a:r>
              <a:rPr lang="en-US" sz="1400" b="1" dirty="0" err="1" smtClean="0"/>
              <a:t>CheckListener</a:t>
            </a:r>
            <a:r>
              <a:rPr lang="en-US" sz="1400" b="1" dirty="0" smtClean="0"/>
              <a:t>());</a:t>
            </a:r>
          </a:p>
          <a:p>
            <a:pPr>
              <a:buNone/>
            </a:pPr>
            <a:r>
              <a:rPr lang="en-US" sz="1400" b="1" dirty="0" smtClean="0"/>
              <a:t>        add("</a:t>
            </a:r>
            <a:r>
              <a:rPr lang="en-US" sz="1400" b="1" dirty="0" err="1" smtClean="0"/>
              <a:t>Center",cb</a:t>
            </a:r>
            <a:r>
              <a:rPr lang="en-US" sz="1400" b="1" dirty="0" smtClean="0"/>
              <a:t>);</a:t>
            </a:r>
          </a:p>
          <a:p>
            <a:pPr>
              <a:buNone/>
            </a:pPr>
            <a:r>
              <a:rPr lang="en-US" sz="1400" b="1" dirty="0" smtClean="0"/>
              <a:t>}</a:t>
            </a:r>
          </a:p>
          <a:p>
            <a:pPr>
              <a:buNone/>
            </a:pPr>
            <a:r>
              <a:rPr lang="en-US" sz="1400" b="1" dirty="0" smtClean="0"/>
              <a:t>   private class </a:t>
            </a:r>
            <a:r>
              <a:rPr lang="en-US" sz="1400" b="1" dirty="0" err="1" smtClean="0"/>
              <a:t>CheckListener</a:t>
            </a:r>
            <a:r>
              <a:rPr lang="en-US" sz="1400" b="1" dirty="0" smtClean="0"/>
              <a:t> implements </a:t>
            </a:r>
            <a:r>
              <a:rPr lang="en-US" sz="1400" b="1" dirty="0" err="1" smtClean="0"/>
              <a:t>ItemListener</a:t>
            </a:r>
            <a:r>
              <a:rPr lang="en-US" sz="1400" b="1" dirty="0" smtClean="0"/>
              <a:t>{</a:t>
            </a:r>
          </a:p>
          <a:p>
            <a:pPr>
              <a:buNone/>
            </a:pPr>
            <a:r>
              <a:rPr lang="en-US" sz="1400" b="1" dirty="0" smtClean="0"/>
              <a:t>        public void </a:t>
            </a:r>
            <a:r>
              <a:rPr lang="en-US" sz="1400" b="1" dirty="0" err="1" smtClean="0"/>
              <a:t>itemStateChanged</a:t>
            </a:r>
            <a:r>
              <a:rPr lang="en-US" sz="1400" b="1" dirty="0" smtClean="0"/>
              <a:t>(</a:t>
            </a:r>
            <a:r>
              <a:rPr lang="en-US" sz="1400" b="1" dirty="0" err="1" smtClean="0"/>
              <a:t>ItemEvent</a:t>
            </a:r>
            <a:r>
              <a:rPr lang="en-US" sz="1400" b="1" dirty="0" smtClean="0"/>
              <a:t> e){</a:t>
            </a:r>
          </a:p>
          <a:p>
            <a:pPr>
              <a:buNone/>
            </a:pPr>
            <a:r>
              <a:rPr lang="en-US" sz="1400" b="1" dirty="0" smtClean="0"/>
              <a:t>            if(</a:t>
            </a:r>
            <a:r>
              <a:rPr lang="en-US" sz="1400" b="1" dirty="0" err="1" smtClean="0"/>
              <a:t>cb.getState</a:t>
            </a:r>
            <a:r>
              <a:rPr lang="en-US" sz="1400" b="1" dirty="0" smtClean="0"/>
              <a:t>())</a:t>
            </a:r>
          </a:p>
          <a:p>
            <a:pPr>
              <a:buNone/>
            </a:pPr>
            <a:r>
              <a:rPr lang="en-US" sz="1400" b="1" dirty="0" smtClean="0"/>
              <a:t>                </a:t>
            </a:r>
            <a:r>
              <a:rPr lang="en-US" sz="1400" b="1" dirty="0" err="1" smtClean="0"/>
              <a:t>cb.setLabel</a:t>
            </a:r>
            <a:r>
              <a:rPr lang="en-US" sz="1400" b="1" dirty="0" smtClean="0"/>
              <a:t>("the checkbox is on");</a:t>
            </a:r>
          </a:p>
          <a:p>
            <a:pPr>
              <a:buNone/>
            </a:pPr>
            <a:r>
              <a:rPr lang="en-US" sz="1400" b="1" dirty="0" smtClean="0"/>
              <a:t>            else</a:t>
            </a:r>
          </a:p>
          <a:p>
            <a:pPr>
              <a:buNone/>
            </a:pPr>
            <a:r>
              <a:rPr lang="en-US" sz="1400" b="1" dirty="0" smtClean="0"/>
              <a:t>                </a:t>
            </a:r>
            <a:r>
              <a:rPr lang="en-US" sz="1400" b="1" dirty="0" err="1" smtClean="0"/>
              <a:t>cb.setLabel</a:t>
            </a:r>
            <a:r>
              <a:rPr lang="en-US" sz="1400" b="1" dirty="0" smtClean="0"/>
              <a:t>("the checkbox is off");</a:t>
            </a:r>
          </a:p>
          <a:p>
            <a:pPr>
              <a:buNone/>
            </a:pPr>
            <a:r>
              <a:rPr lang="en-US" sz="1400" b="1" dirty="0" smtClean="0"/>
              <a:t>        }</a:t>
            </a:r>
          </a:p>
          <a:p>
            <a:pPr>
              <a:buNone/>
            </a:pPr>
            <a:r>
              <a:rPr lang="en-US" sz="1400" b="1" dirty="0" smtClean="0"/>
              <a:t>    }</a:t>
            </a:r>
          </a:p>
          <a:p>
            <a:pPr>
              <a:buNone/>
            </a:pPr>
            <a:endParaRPr lang="en-US" sz="1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Checkbox Groups, Choices, and Lists</a:t>
            </a:r>
            <a:endParaRPr lang="en-US" dirty="0"/>
          </a:p>
        </p:txBody>
      </p:sp>
      <p:sp>
        <p:nvSpPr>
          <p:cNvPr id="3" name="Content Placeholder 2"/>
          <p:cNvSpPr>
            <a:spLocks noGrp="1"/>
          </p:cNvSpPr>
          <p:nvPr>
            <p:ph idx="1"/>
          </p:nvPr>
        </p:nvSpPr>
        <p:spPr/>
        <p:txBody>
          <a:bodyPr>
            <a:normAutofit fontScale="77500" lnSpcReduction="20000"/>
          </a:bodyPr>
          <a:lstStyle/>
          <a:p>
            <a:r>
              <a:rPr lang="en-SG" dirty="0" smtClean="0"/>
              <a:t>Three types of interface components are typically employed to allow the user to select one item from a large number of possibilities.</a:t>
            </a:r>
          </a:p>
          <a:p>
            <a:r>
              <a:rPr lang="en-SG" dirty="0" smtClean="0"/>
              <a:t>The first is a group of connected checkboxes with the property that only one can be set at any one time.</a:t>
            </a:r>
          </a:p>
          <a:p>
            <a:r>
              <a:rPr lang="en-SG" dirty="0" smtClean="0"/>
              <a:t>Such a collection is sometimes called a radio button group, since their behaviour is similar to the way buttons in car radios work.</a:t>
            </a:r>
          </a:p>
          <a:p>
            <a:r>
              <a:rPr lang="en-SG" dirty="0" smtClean="0"/>
              <a:t>The second form is termed as a Choice.</a:t>
            </a:r>
          </a:p>
          <a:p>
            <a:r>
              <a:rPr lang="en-SG" dirty="0" smtClean="0"/>
              <a:t>The choice object displays only one selection, but when the user clicks the mouse in the selection area, a pop-up menu appears that allows the choice to be changed to a different selection.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r>
              <a:rPr lang="en-SG" dirty="0" smtClean="0"/>
              <a:t>The third possibility is termed as a list.</a:t>
            </a:r>
          </a:p>
          <a:p>
            <a:r>
              <a:rPr lang="en-SG" dirty="0" smtClean="0"/>
              <a:t>A List is similar to a choice, however several possibilities out of the range can be displayed at one time.</a:t>
            </a:r>
          </a:p>
          <a:p>
            <a:r>
              <a:rPr lang="en-SG" dirty="0" smtClean="0"/>
              <a:t>A Checkbox group should be used when the number of alternatives is small.</a:t>
            </a:r>
          </a:p>
          <a:p>
            <a:r>
              <a:rPr lang="en-SG" dirty="0" smtClean="0"/>
              <a:t>A choice or list should be used if the number of alternatives is five or more.</a:t>
            </a:r>
          </a:p>
          <a:p>
            <a:r>
              <a:rPr lang="en-SG" dirty="0" smtClean="0"/>
              <a:t>A choice takes up less space in the display, but makes it more difficult to view all the alternatives.</a:t>
            </a:r>
          </a:p>
          <a:p>
            <a:r>
              <a:rPr lang="en-SG" dirty="0" smtClean="0"/>
              <a:t>To create a Choice or List object, the programmer specifies each alternative using the method </a:t>
            </a:r>
            <a:r>
              <a:rPr lang="en-SG" dirty="0" err="1" smtClean="0"/>
              <a:t>addItem</a:t>
            </a:r>
            <a:r>
              <a:rPr lang="en-SG" dirty="0" smtClean="0"/>
              <a:t>.</a:t>
            </a:r>
          </a:p>
          <a:p>
            <a:r>
              <a:rPr lang="en-SG" dirty="0" smtClean="0"/>
              <a:t>An </a:t>
            </a:r>
            <a:r>
              <a:rPr lang="en-SG" dirty="0" err="1" smtClean="0"/>
              <a:t>ItemListener</a:t>
            </a:r>
            <a:r>
              <a:rPr lang="en-SG" dirty="0" smtClean="0"/>
              <a:t> can be attached to the  object.</a:t>
            </a:r>
          </a:p>
          <a:p>
            <a:r>
              <a:rPr lang="en-SG" dirty="0" smtClean="0"/>
              <a:t>When a selection is made, the listener will be informed using the method </a:t>
            </a:r>
            <a:r>
              <a:rPr lang="en-SG" dirty="0" err="1" smtClean="0"/>
              <a:t>itemStateChanged</a:t>
            </a:r>
            <a:r>
              <a:rPr lang="en-SG" dirty="0" smtClean="0"/>
              <a:t>.</a:t>
            </a:r>
          </a:p>
          <a:p>
            <a:r>
              <a:rPr lang="en-SG" dirty="0" smtClean="0"/>
              <a:t>The text of the selected item can be recovered using the method </a:t>
            </a:r>
            <a:r>
              <a:rPr lang="en-SG" dirty="0" err="1" smtClean="0"/>
              <a:t>getSelectedItem</a:t>
            </a:r>
            <a:r>
              <a:rPr lang="en-SG"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r>
              <a:rPr lang="en-SG" dirty="0" smtClean="0"/>
              <a:t>To structure a group of checkboxes as a group, the programmer first creates a </a:t>
            </a:r>
            <a:r>
              <a:rPr lang="en-SG" dirty="0" err="1" smtClean="0"/>
              <a:t>CheckboxGroup</a:t>
            </a:r>
            <a:r>
              <a:rPr lang="en-SG" dirty="0" smtClean="0"/>
              <a:t>.</a:t>
            </a:r>
          </a:p>
          <a:p>
            <a:r>
              <a:rPr lang="en-SG" dirty="0" smtClean="0"/>
              <a:t>This value is then passed as an argument to each created checkbox, along with a third argument that indicates whether or not the checkbox should be initially active.</a:t>
            </a:r>
          </a:p>
          <a:p>
            <a:r>
              <a:rPr lang="en-SG" dirty="0" smtClean="0"/>
              <a:t>The current checkbox can be accessed using the method </a:t>
            </a:r>
            <a:r>
              <a:rPr lang="en-SG" dirty="0" err="1" smtClean="0"/>
              <a:t>getSelectedCheckbox</a:t>
            </a:r>
            <a:r>
              <a:rPr lang="en-SG" dirty="0" smtClean="0"/>
              <a:t>.</a:t>
            </a:r>
          </a:p>
          <a:p>
            <a:r>
              <a:rPr lang="en-SG" dirty="0" smtClean="0"/>
              <a:t>As a checkbox group is constructed out of several components, it is almost always laid out on a panel.</a:t>
            </a:r>
          </a:p>
          <a:p>
            <a:r>
              <a:rPr lang="en-SG" dirty="0" smtClean="0"/>
              <a:t>The panel is then placed as a single element in the original layout.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Panels</a:t>
            </a:r>
            <a:endParaRPr lang="en-US" dirty="0"/>
          </a:p>
        </p:txBody>
      </p:sp>
      <p:sp>
        <p:nvSpPr>
          <p:cNvPr id="3" name="Content Placeholder 2"/>
          <p:cNvSpPr>
            <a:spLocks noGrp="1"/>
          </p:cNvSpPr>
          <p:nvPr>
            <p:ph idx="1"/>
          </p:nvPr>
        </p:nvSpPr>
        <p:spPr/>
        <p:txBody>
          <a:bodyPr>
            <a:normAutofit fontScale="92500" lnSpcReduction="10000"/>
          </a:bodyPr>
          <a:lstStyle/>
          <a:p>
            <a:r>
              <a:rPr lang="en-SG" dirty="0" smtClean="0"/>
              <a:t>A panel is a container that acts like a Component.</a:t>
            </a:r>
          </a:p>
          <a:p>
            <a:r>
              <a:rPr lang="en-SG" dirty="0" smtClean="0"/>
              <a:t>A panel represents a rectangular region of the display.</a:t>
            </a:r>
          </a:p>
          <a:p>
            <a:r>
              <a:rPr lang="en-SG" dirty="0" smtClean="0"/>
              <a:t>Each panel holds its own layout manager, which can differ from the layout manager for the application display.</a:t>
            </a:r>
          </a:p>
          <a:p>
            <a:r>
              <a:rPr lang="en-SG" dirty="0" smtClean="0"/>
              <a:t>Items can be inserted into the panel.</a:t>
            </a:r>
          </a:p>
          <a:p>
            <a:r>
              <a:rPr lang="en-SG" dirty="0" smtClean="0"/>
              <a:t>The panel, as a single unit, is then inserted into the application display.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20000"/>
          </a:bodyPr>
          <a:lstStyle/>
          <a:p>
            <a:r>
              <a:rPr lang="en-SG" dirty="0" smtClean="0"/>
              <a:t>Attributes of a component include a size, a location, foreground and background </a:t>
            </a:r>
            <a:r>
              <a:rPr lang="en-SG" dirty="0" err="1" smtClean="0"/>
              <a:t>colors</a:t>
            </a:r>
            <a:r>
              <a:rPr lang="en-SG" dirty="0" smtClean="0"/>
              <a:t>, whether or not it is visible, and a set of listeners for events.</a:t>
            </a:r>
          </a:p>
          <a:p>
            <a:r>
              <a:rPr lang="en-SG" dirty="0" smtClean="0"/>
              <a:t>Methods defined in class Component include the following:</a:t>
            </a:r>
          </a:p>
          <a:p>
            <a:pPr>
              <a:buNone/>
            </a:pPr>
            <a:r>
              <a:rPr lang="en-SG" dirty="0" err="1" smtClean="0">
                <a:solidFill>
                  <a:srgbClr val="FF0000"/>
                </a:solidFill>
              </a:rPr>
              <a:t>setEnabled</a:t>
            </a:r>
            <a:r>
              <a:rPr lang="en-SG" dirty="0" smtClean="0">
                <a:solidFill>
                  <a:srgbClr val="FF0000"/>
                </a:solidFill>
              </a:rPr>
              <a:t>(</a:t>
            </a:r>
            <a:r>
              <a:rPr lang="en-SG" dirty="0" err="1" smtClean="0">
                <a:solidFill>
                  <a:srgbClr val="FF0000"/>
                </a:solidFill>
              </a:rPr>
              <a:t>boolean</a:t>
            </a:r>
            <a:r>
              <a:rPr lang="en-SG" dirty="0" smtClean="0">
                <a:solidFill>
                  <a:srgbClr val="FF0000"/>
                </a:solidFill>
              </a:rPr>
              <a:t>)</a:t>
            </a:r>
            <a:r>
              <a:rPr lang="en-SG" dirty="0" smtClean="0"/>
              <a:t>: Enable/disable a component.</a:t>
            </a:r>
          </a:p>
          <a:p>
            <a:pPr>
              <a:buNone/>
            </a:pPr>
            <a:r>
              <a:rPr lang="en-SG" dirty="0" err="1" smtClean="0">
                <a:solidFill>
                  <a:srgbClr val="002060"/>
                </a:solidFill>
              </a:rPr>
              <a:t>setLocation</a:t>
            </a:r>
            <a:r>
              <a:rPr lang="en-SG" dirty="0" smtClean="0">
                <a:solidFill>
                  <a:srgbClr val="002060"/>
                </a:solidFill>
              </a:rPr>
              <a:t>(</a:t>
            </a:r>
            <a:r>
              <a:rPr lang="en-SG" dirty="0" err="1" smtClean="0">
                <a:solidFill>
                  <a:srgbClr val="002060"/>
                </a:solidFill>
              </a:rPr>
              <a:t>int,int</a:t>
            </a:r>
            <a:r>
              <a:rPr lang="en-SG" dirty="0" smtClean="0">
                <a:solidFill>
                  <a:srgbClr val="002060"/>
                </a:solidFill>
              </a:rPr>
              <a:t>),</a:t>
            </a:r>
            <a:r>
              <a:rPr lang="en-SG" dirty="0" err="1" smtClean="0">
                <a:solidFill>
                  <a:srgbClr val="002060"/>
                </a:solidFill>
              </a:rPr>
              <a:t>getLocation</a:t>
            </a:r>
            <a:r>
              <a:rPr lang="en-SG" dirty="0" smtClean="0">
                <a:solidFill>
                  <a:srgbClr val="002060"/>
                </a:solidFill>
              </a:rPr>
              <a:t>():</a:t>
            </a:r>
            <a:r>
              <a:rPr lang="en-SG" dirty="0" smtClean="0"/>
              <a:t> set and get component location.</a:t>
            </a:r>
          </a:p>
          <a:p>
            <a:pPr>
              <a:buNone/>
            </a:pPr>
            <a:r>
              <a:rPr lang="en-SG" dirty="0" err="1" smtClean="0">
                <a:solidFill>
                  <a:srgbClr val="FF0000"/>
                </a:solidFill>
              </a:rPr>
              <a:t>setSize</a:t>
            </a:r>
            <a:r>
              <a:rPr lang="en-SG" dirty="0" smtClean="0">
                <a:solidFill>
                  <a:srgbClr val="FF0000"/>
                </a:solidFill>
              </a:rPr>
              <a:t>(</a:t>
            </a:r>
            <a:r>
              <a:rPr lang="en-SG" dirty="0" err="1" smtClean="0">
                <a:solidFill>
                  <a:srgbClr val="FF0000"/>
                </a:solidFill>
              </a:rPr>
              <a:t>int,int</a:t>
            </a:r>
            <a:r>
              <a:rPr lang="en-SG" dirty="0" smtClean="0">
                <a:solidFill>
                  <a:srgbClr val="FF0000"/>
                </a:solidFill>
              </a:rPr>
              <a:t>),</a:t>
            </a:r>
            <a:r>
              <a:rPr lang="en-SG" dirty="0" err="1" smtClean="0">
                <a:solidFill>
                  <a:srgbClr val="FF0000"/>
                </a:solidFill>
              </a:rPr>
              <a:t>getSize</a:t>
            </a:r>
            <a:r>
              <a:rPr lang="en-SG" dirty="0" smtClean="0">
                <a:solidFill>
                  <a:srgbClr val="FF0000"/>
                </a:solidFill>
              </a:rPr>
              <a:t>():</a:t>
            </a:r>
            <a:r>
              <a:rPr lang="en-SG" dirty="0" smtClean="0"/>
              <a:t> set and get size of the component.</a:t>
            </a:r>
          </a:p>
          <a:p>
            <a:pPr>
              <a:buNone/>
            </a:pPr>
            <a:r>
              <a:rPr lang="en-SG" dirty="0" err="1" smtClean="0">
                <a:solidFill>
                  <a:srgbClr val="002060"/>
                </a:solidFill>
              </a:rPr>
              <a:t>setVisible</a:t>
            </a:r>
            <a:r>
              <a:rPr lang="en-SG" dirty="0" smtClean="0">
                <a:solidFill>
                  <a:srgbClr val="002060"/>
                </a:solidFill>
              </a:rPr>
              <a:t>(</a:t>
            </a:r>
            <a:r>
              <a:rPr lang="en-SG" dirty="0" err="1" smtClean="0">
                <a:solidFill>
                  <a:srgbClr val="002060"/>
                </a:solidFill>
              </a:rPr>
              <a:t>boolean</a:t>
            </a:r>
            <a:r>
              <a:rPr lang="en-SG" dirty="0" smtClean="0">
                <a:solidFill>
                  <a:srgbClr val="002060"/>
                </a:solidFill>
              </a:rPr>
              <a:t>):</a:t>
            </a:r>
            <a:r>
              <a:rPr lang="en-SG" dirty="0" smtClean="0"/>
              <a:t> Show or hide the component.</a:t>
            </a:r>
          </a:p>
          <a:p>
            <a:pPr>
              <a:buNone/>
            </a:pPr>
            <a:r>
              <a:rPr lang="en-SG" dirty="0" err="1" smtClean="0">
                <a:solidFill>
                  <a:srgbClr val="FF0000"/>
                </a:solidFill>
              </a:rPr>
              <a:t>setForeground</a:t>
            </a:r>
            <a:r>
              <a:rPr lang="en-SG" dirty="0" smtClean="0">
                <a:solidFill>
                  <a:srgbClr val="FF0000"/>
                </a:solidFill>
              </a:rPr>
              <a:t>(</a:t>
            </a:r>
            <a:r>
              <a:rPr lang="en-SG" dirty="0" err="1" smtClean="0">
                <a:solidFill>
                  <a:srgbClr val="FF0000"/>
                </a:solidFill>
              </a:rPr>
              <a:t>Color</a:t>
            </a:r>
            <a:r>
              <a:rPr lang="en-SG" dirty="0" smtClean="0">
                <a:solidFill>
                  <a:srgbClr val="FF0000"/>
                </a:solidFill>
              </a:rPr>
              <a:t>),</a:t>
            </a:r>
            <a:r>
              <a:rPr lang="en-SG" dirty="0" err="1" smtClean="0">
                <a:solidFill>
                  <a:srgbClr val="FF0000"/>
                </a:solidFill>
              </a:rPr>
              <a:t>getForeground</a:t>
            </a:r>
            <a:r>
              <a:rPr lang="en-SG" dirty="0" smtClean="0">
                <a:solidFill>
                  <a:srgbClr val="FF0000"/>
                </a:solidFill>
              </a:rPr>
              <a:t>()</a:t>
            </a:r>
            <a:r>
              <a:rPr lang="en-SG" dirty="0" smtClean="0"/>
              <a:t>: Set and get foreground </a:t>
            </a:r>
            <a:r>
              <a:rPr lang="en-SG" dirty="0" err="1" smtClean="0"/>
              <a:t>colors</a:t>
            </a:r>
            <a:r>
              <a:rPr lang="en-SG" dirty="0" smtClean="0"/>
              <a:t>.</a:t>
            </a:r>
          </a:p>
          <a:p>
            <a:pPr>
              <a:buNone/>
            </a:pPr>
            <a:r>
              <a:rPr lang="en-SG" dirty="0" err="1" smtClean="0">
                <a:solidFill>
                  <a:srgbClr val="002060"/>
                </a:solidFill>
              </a:rPr>
              <a:t>setBackground</a:t>
            </a:r>
            <a:r>
              <a:rPr lang="en-SG" dirty="0" smtClean="0">
                <a:solidFill>
                  <a:srgbClr val="002060"/>
                </a:solidFill>
              </a:rPr>
              <a:t>(</a:t>
            </a:r>
            <a:r>
              <a:rPr lang="en-SG" dirty="0" err="1" smtClean="0">
                <a:solidFill>
                  <a:srgbClr val="002060"/>
                </a:solidFill>
              </a:rPr>
              <a:t>Color</a:t>
            </a:r>
            <a:r>
              <a:rPr lang="en-SG" dirty="0" smtClean="0">
                <a:solidFill>
                  <a:srgbClr val="002060"/>
                </a:solidFill>
              </a:rPr>
              <a:t>),</a:t>
            </a:r>
            <a:r>
              <a:rPr lang="en-SG" dirty="0" err="1" smtClean="0">
                <a:solidFill>
                  <a:srgbClr val="002060"/>
                </a:solidFill>
              </a:rPr>
              <a:t>getBackground</a:t>
            </a:r>
            <a:r>
              <a:rPr lang="en-SG" dirty="0" smtClean="0">
                <a:solidFill>
                  <a:srgbClr val="002060"/>
                </a:solidFill>
              </a:rPr>
              <a:t>():</a:t>
            </a:r>
            <a:r>
              <a:rPr lang="en-SG" dirty="0" smtClean="0"/>
              <a:t> Set and get Background </a:t>
            </a:r>
            <a:r>
              <a:rPr lang="en-SG" dirty="0" err="1" smtClean="0"/>
              <a:t>colors</a:t>
            </a:r>
            <a:r>
              <a:rPr lang="en-SG" dirty="0" smtClean="0"/>
              <a: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ScrollPane</a:t>
            </a:r>
            <a:endParaRPr lang="en-US" dirty="0"/>
          </a:p>
        </p:txBody>
      </p:sp>
      <p:sp>
        <p:nvSpPr>
          <p:cNvPr id="3" name="Content Placeholder 2"/>
          <p:cNvSpPr>
            <a:spLocks noGrp="1"/>
          </p:cNvSpPr>
          <p:nvPr>
            <p:ph idx="1"/>
          </p:nvPr>
        </p:nvSpPr>
        <p:spPr/>
        <p:txBody>
          <a:bodyPr>
            <a:normAutofit fontScale="92500"/>
          </a:bodyPr>
          <a:lstStyle/>
          <a:p>
            <a:r>
              <a:rPr lang="en-SG" dirty="0" smtClean="0"/>
              <a:t>A </a:t>
            </a:r>
            <a:r>
              <a:rPr lang="en-SG" dirty="0" err="1" smtClean="0"/>
              <a:t>ScrollPane</a:t>
            </a:r>
            <a:r>
              <a:rPr lang="en-SG" dirty="0" smtClean="0"/>
              <a:t> is in many similar to a Panel.</a:t>
            </a:r>
          </a:p>
          <a:p>
            <a:r>
              <a:rPr lang="en-SG" dirty="0" smtClean="0"/>
              <a:t>Like a panel, it can hold another component.</a:t>
            </a:r>
          </a:p>
          <a:p>
            <a:r>
              <a:rPr lang="en-SG" dirty="0" smtClean="0"/>
              <a:t>However, a </a:t>
            </a:r>
            <a:r>
              <a:rPr lang="en-SG" dirty="0" err="1" smtClean="0"/>
              <a:t>ScrollPane</a:t>
            </a:r>
            <a:r>
              <a:rPr lang="en-SG" dirty="0" smtClean="0"/>
              <a:t> can only hold one component, and it does not have a layout manager.</a:t>
            </a:r>
          </a:p>
          <a:p>
            <a:r>
              <a:rPr lang="en-SG" dirty="0" smtClean="0"/>
              <a:t>If the size of the component being held is larger than the size of the </a:t>
            </a:r>
            <a:r>
              <a:rPr lang="en-SG" dirty="0" err="1" smtClean="0"/>
              <a:t>ScrollPane</a:t>
            </a:r>
            <a:r>
              <a:rPr lang="en-SG" dirty="0" smtClean="0"/>
              <a:t> itself, scroll bars will be automatically generated to allow the user to move the underlying component.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Autofit/>
          </a:bodyPr>
          <a:lstStyle/>
          <a:p>
            <a:pPr>
              <a:buNone/>
            </a:pPr>
            <a:r>
              <a:rPr lang="en-US" sz="1200" b="1" dirty="0" smtClean="0"/>
              <a:t>import java.awt.*;</a:t>
            </a:r>
          </a:p>
          <a:p>
            <a:pPr>
              <a:buNone/>
            </a:pPr>
            <a:r>
              <a:rPr lang="en-US" sz="1200" b="1" dirty="0" smtClean="0"/>
              <a:t>import </a:t>
            </a:r>
            <a:r>
              <a:rPr lang="en-US" sz="1200" b="1" dirty="0" err="1" smtClean="0"/>
              <a:t>java.awt.event</a:t>
            </a:r>
            <a:r>
              <a:rPr lang="en-US" sz="1200" b="1" dirty="0" smtClean="0"/>
              <a:t>.*;</a:t>
            </a:r>
          </a:p>
          <a:p>
            <a:pPr>
              <a:buNone/>
            </a:pPr>
            <a:r>
              <a:rPr lang="en-US" sz="1200" b="1" dirty="0" smtClean="0"/>
              <a:t>public class </a:t>
            </a:r>
            <a:r>
              <a:rPr lang="en-US" sz="1200" b="1" dirty="0" err="1" smtClean="0"/>
              <a:t>BigCanvas</a:t>
            </a:r>
            <a:r>
              <a:rPr lang="en-US" sz="1200" b="1" dirty="0" smtClean="0"/>
              <a:t> extends Frame{</a:t>
            </a:r>
          </a:p>
          <a:p>
            <a:pPr>
              <a:buNone/>
            </a:pPr>
            <a:r>
              <a:rPr lang="en-US" sz="1200" b="1" dirty="0" smtClean="0"/>
              <a:t>    public static void main(String </a:t>
            </a:r>
            <a:r>
              <a:rPr lang="en-US" sz="1200" b="1" dirty="0" err="1" smtClean="0"/>
              <a:t>args</a:t>
            </a:r>
            <a:r>
              <a:rPr lang="en-US" sz="1200" b="1" dirty="0" smtClean="0"/>
              <a:t>[])  {</a:t>
            </a:r>
          </a:p>
          <a:p>
            <a:pPr>
              <a:buNone/>
            </a:pPr>
            <a:r>
              <a:rPr lang="en-US" sz="1200" b="1" dirty="0" smtClean="0"/>
              <a:t>        </a:t>
            </a:r>
            <a:r>
              <a:rPr lang="en-US" sz="1200" b="1" dirty="0" err="1" smtClean="0"/>
              <a:t>BigCanvas</a:t>
            </a:r>
            <a:r>
              <a:rPr lang="en-US" sz="1200" b="1" dirty="0" smtClean="0"/>
              <a:t> world=new </a:t>
            </a:r>
            <a:r>
              <a:rPr lang="en-US" sz="1200" b="1" dirty="0" err="1" smtClean="0"/>
              <a:t>BigCanvas</a:t>
            </a:r>
            <a:r>
              <a:rPr lang="en-US" sz="1200" b="1" dirty="0" smtClean="0"/>
              <a:t>();</a:t>
            </a:r>
          </a:p>
          <a:p>
            <a:pPr>
              <a:buNone/>
            </a:pPr>
            <a:r>
              <a:rPr lang="en-US" sz="1200" b="1" dirty="0" smtClean="0"/>
              <a:t>        </a:t>
            </a:r>
            <a:r>
              <a:rPr lang="en-US" sz="1200" b="1" dirty="0" err="1" smtClean="0"/>
              <a:t>world.show</a:t>
            </a:r>
            <a:r>
              <a:rPr lang="en-US" sz="1200" b="1" dirty="0" smtClean="0"/>
              <a:t>();    	}</a:t>
            </a:r>
          </a:p>
          <a:p>
            <a:pPr>
              <a:buNone/>
            </a:pPr>
            <a:r>
              <a:rPr lang="en-US" sz="1200" b="1" dirty="0" smtClean="0"/>
              <a:t>    private Polygon poly=new Polygon();</a:t>
            </a:r>
          </a:p>
          <a:p>
            <a:pPr>
              <a:buNone/>
            </a:pPr>
            <a:r>
              <a:rPr lang="en-US" sz="1200" b="1" dirty="0" smtClean="0"/>
              <a:t>    private Canvas </a:t>
            </a:r>
            <a:r>
              <a:rPr lang="en-US" sz="1200" b="1" dirty="0" err="1" smtClean="0"/>
              <a:t>cv</a:t>
            </a:r>
            <a:r>
              <a:rPr lang="en-US" sz="1200" b="1" dirty="0" smtClean="0"/>
              <a:t>=new Canvas();</a:t>
            </a:r>
          </a:p>
          <a:p>
            <a:pPr>
              <a:buNone/>
            </a:pPr>
            <a:r>
              <a:rPr lang="en-US" sz="1200" b="1" dirty="0" smtClean="0"/>
              <a:t>    public </a:t>
            </a:r>
            <a:r>
              <a:rPr lang="en-US" sz="1200" b="1" dirty="0" err="1" smtClean="0"/>
              <a:t>BigCanvas</a:t>
            </a:r>
            <a:r>
              <a:rPr lang="en-US" sz="1200" b="1" dirty="0" smtClean="0"/>
              <a:t>(){</a:t>
            </a:r>
          </a:p>
          <a:p>
            <a:pPr>
              <a:buNone/>
            </a:pPr>
            <a:r>
              <a:rPr lang="en-US" sz="1200" b="1" dirty="0" smtClean="0"/>
              <a:t>        </a:t>
            </a:r>
            <a:r>
              <a:rPr lang="en-US" sz="1200" b="1" dirty="0" err="1" smtClean="0"/>
              <a:t>setSize</a:t>
            </a:r>
            <a:r>
              <a:rPr lang="en-US" sz="1200" b="1" dirty="0" smtClean="0"/>
              <a:t>(300,300);</a:t>
            </a:r>
          </a:p>
          <a:p>
            <a:pPr>
              <a:buNone/>
            </a:pPr>
            <a:r>
              <a:rPr lang="en-US" sz="1200" b="1" dirty="0" smtClean="0"/>
              <a:t>        </a:t>
            </a:r>
            <a:r>
              <a:rPr lang="en-US" sz="1200" b="1" dirty="0" err="1" smtClean="0"/>
              <a:t>setTitle</a:t>
            </a:r>
            <a:r>
              <a:rPr lang="en-US" sz="1200" b="1" dirty="0" smtClean="0"/>
              <a:t>("scroll pane test");</a:t>
            </a:r>
          </a:p>
          <a:p>
            <a:pPr>
              <a:buNone/>
            </a:pPr>
            <a:r>
              <a:rPr lang="en-US" sz="1200" b="1" dirty="0" smtClean="0"/>
              <a:t>        </a:t>
            </a:r>
            <a:r>
              <a:rPr lang="en-US" sz="1200" b="1" dirty="0" err="1" smtClean="0"/>
              <a:t>cv.setSize</a:t>
            </a:r>
            <a:r>
              <a:rPr lang="en-US" sz="1200" b="1" dirty="0" smtClean="0"/>
              <a:t>(1000,1000);</a:t>
            </a:r>
          </a:p>
          <a:p>
            <a:pPr>
              <a:buNone/>
            </a:pPr>
            <a:r>
              <a:rPr lang="en-US" sz="1200" b="1" dirty="0" smtClean="0"/>
              <a:t>        </a:t>
            </a:r>
            <a:r>
              <a:rPr lang="en-US" sz="1200" b="1" dirty="0" err="1" smtClean="0"/>
              <a:t>cv.addMouseListener</a:t>
            </a:r>
            <a:r>
              <a:rPr lang="en-US" sz="1200" b="1" dirty="0" smtClean="0"/>
              <a:t>(new </a:t>
            </a:r>
            <a:r>
              <a:rPr lang="en-US" sz="1200" b="1" dirty="0" err="1" smtClean="0"/>
              <a:t>MouseKeeper</a:t>
            </a:r>
            <a:r>
              <a:rPr lang="en-US" sz="1200" b="1" dirty="0" smtClean="0"/>
              <a:t>());</a:t>
            </a:r>
          </a:p>
          <a:p>
            <a:pPr>
              <a:buNone/>
            </a:pPr>
            <a:r>
              <a:rPr lang="en-US" sz="1200" b="1" dirty="0" smtClean="0"/>
              <a:t>        </a:t>
            </a:r>
            <a:r>
              <a:rPr lang="en-US" sz="1200" b="1" dirty="0" err="1" smtClean="0"/>
              <a:t>ScrollPane</a:t>
            </a:r>
            <a:r>
              <a:rPr lang="en-US" sz="1200" b="1" dirty="0" smtClean="0"/>
              <a:t> sp=new </a:t>
            </a:r>
            <a:r>
              <a:rPr lang="en-US" sz="1200" b="1" dirty="0" err="1" smtClean="0"/>
              <a:t>ScrollPane</a:t>
            </a:r>
            <a:r>
              <a:rPr lang="en-US" sz="1200" b="1" dirty="0" smtClean="0"/>
              <a:t>();</a:t>
            </a:r>
          </a:p>
          <a:p>
            <a:pPr>
              <a:buNone/>
            </a:pPr>
            <a:r>
              <a:rPr lang="en-US" sz="1200" b="1" dirty="0" smtClean="0"/>
              <a:t>        </a:t>
            </a:r>
            <a:r>
              <a:rPr lang="en-US" sz="1200" b="1" dirty="0" err="1" smtClean="0"/>
              <a:t>sp.add</a:t>
            </a:r>
            <a:r>
              <a:rPr lang="en-US" sz="1200" b="1" dirty="0" smtClean="0"/>
              <a:t>(</a:t>
            </a:r>
            <a:r>
              <a:rPr lang="en-US" sz="1200" b="1" dirty="0" err="1" smtClean="0"/>
              <a:t>cv</a:t>
            </a:r>
            <a:r>
              <a:rPr lang="en-US" sz="1200" b="1" dirty="0" smtClean="0"/>
              <a:t>);</a:t>
            </a:r>
          </a:p>
          <a:p>
            <a:pPr>
              <a:buNone/>
            </a:pPr>
            <a:r>
              <a:rPr lang="en-US" sz="1200" b="1" dirty="0" smtClean="0"/>
              <a:t>        add("</a:t>
            </a:r>
            <a:r>
              <a:rPr lang="en-US" sz="1200" b="1" dirty="0" err="1" smtClean="0"/>
              <a:t>Center",sp</a:t>
            </a:r>
            <a:r>
              <a:rPr lang="en-US" sz="1200" b="1" dirty="0" smtClean="0"/>
              <a:t>);	}</a:t>
            </a:r>
          </a:p>
          <a:p>
            <a:pPr>
              <a:buNone/>
            </a:pPr>
            <a:r>
              <a:rPr lang="en-US" sz="1200" b="1" dirty="0" smtClean="0"/>
              <a:t>    public void paint(Graphics g){</a:t>
            </a:r>
          </a:p>
          <a:p>
            <a:pPr>
              <a:buNone/>
            </a:pPr>
            <a:r>
              <a:rPr lang="en-US" sz="1200" b="1" dirty="0" smtClean="0"/>
              <a:t>        Graphics </a:t>
            </a:r>
            <a:r>
              <a:rPr lang="en-US" sz="1200" b="1" dirty="0" err="1" smtClean="0"/>
              <a:t>gr</a:t>
            </a:r>
            <a:r>
              <a:rPr lang="en-US" sz="1200" b="1" dirty="0" smtClean="0"/>
              <a:t>=</a:t>
            </a:r>
            <a:r>
              <a:rPr lang="en-US" sz="1200" b="1" dirty="0" err="1" smtClean="0"/>
              <a:t>cv.getGraphics</a:t>
            </a:r>
            <a:r>
              <a:rPr lang="en-US" sz="1200" b="1" dirty="0" smtClean="0"/>
              <a:t>();</a:t>
            </a:r>
          </a:p>
          <a:p>
            <a:pPr>
              <a:buNone/>
            </a:pPr>
            <a:r>
              <a:rPr lang="en-US" sz="1200" b="1" dirty="0" smtClean="0"/>
              <a:t>        </a:t>
            </a:r>
            <a:r>
              <a:rPr lang="en-US" sz="1200" b="1" dirty="0" err="1" smtClean="0"/>
              <a:t>gr.drawPolygon</a:t>
            </a:r>
            <a:r>
              <a:rPr lang="en-US" sz="1200" b="1" dirty="0" smtClean="0"/>
              <a:t>(poly);	}</a:t>
            </a:r>
          </a:p>
          <a:p>
            <a:pPr>
              <a:buNone/>
            </a:pPr>
            <a:r>
              <a:rPr lang="en-US" sz="1200" b="1" dirty="0" smtClean="0"/>
              <a:t>    private class </a:t>
            </a:r>
            <a:r>
              <a:rPr lang="en-US" sz="1200" b="1" dirty="0" err="1" smtClean="0"/>
              <a:t>MouseKeeper</a:t>
            </a:r>
            <a:r>
              <a:rPr lang="en-US" sz="1200" b="1" dirty="0" smtClean="0"/>
              <a:t> extends </a:t>
            </a:r>
            <a:r>
              <a:rPr lang="en-US" sz="1200" b="1" dirty="0" err="1" smtClean="0"/>
              <a:t>MouseAdapter</a:t>
            </a:r>
            <a:r>
              <a:rPr lang="en-US" sz="1200" b="1" dirty="0" smtClean="0"/>
              <a:t>{</a:t>
            </a:r>
          </a:p>
          <a:p>
            <a:pPr>
              <a:buNone/>
            </a:pPr>
            <a:r>
              <a:rPr lang="en-US" sz="1200" b="1" dirty="0" smtClean="0"/>
              <a:t>        public void </a:t>
            </a:r>
            <a:r>
              <a:rPr lang="en-US" sz="1200" b="1" dirty="0" err="1" smtClean="0"/>
              <a:t>mousePressed</a:t>
            </a:r>
            <a:r>
              <a:rPr lang="en-US" sz="1200" b="1" dirty="0" smtClean="0"/>
              <a:t>(</a:t>
            </a:r>
            <a:r>
              <a:rPr lang="en-US" sz="1200" b="1" dirty="0" err="1" smtClean="0"/>
              <a:t>MouseEvent</a:t>
            </a:r>
            <a:r>
              <a:rPr lang="en-US" sz="1200" b="1" dirty="0" smtClean="0"/>
              <a:t> e){</a:t>
            </a:r>
          </a:p>
          <a:p>
            <a:pPr>
              <a:buNone/>
            </a:pPr>
            <a:r>
              <a:rPr lang="en-US" sz="1200" b="1" dirty="0" smtClean="0"/>
              <a:t>            </a:t>
            </a:r>
            <a:r>
              <a:rPr lang="en-US" sz="1200" b="1" dirty="0" err="1" smtClean="0"/>
              <a:t>poly.addPoint</a:t>
            </a:r>
            <a:r>
              <a:rPr lang="en-US" sz="1200" b="1" dirty="0" smtClean="0"/>
              <a:t>(</a:t>
            </a:r>
            <a:r>
              <a:rPr lang="en-US" sz="1200" b="1" dirty="0" err="1" smtClean="0"/>
              <a:t>e.getX</a:t>
            </a:r>
            <a:r>
              <a:rPr lang="en-US" sz="1200" b="1" dirty="0" smtClean="0"/>
              <a:t>(),</a:t>
            </a:r>
            <a:r>
              <a:rPr lang="en-US" sz="1200" b="1" dirty="0" err="1" smtClean="0"/>
              <a:t>e.getY</a:t>
            </a:r>
            <a:r>
              <a:rPr lang="en-US" sz="1200" b="1" dirty="0" smtClean="0"/>
              <a:t>());</a:t>
            </a:r>
          </a:p>
          <a:p>
            <a:pPr>
              <a:buNone/>
            </a:pPr>
            <a:r>
              <a:rPr lang="en-US" sz="1200" b="1" dirty="0" smtClean="0"/>
              <a:t>            repaint();	}</a:t>
            </a:r>
          </a:p>
          <a:p>
            <a:pPr>
              <a:buNone/>
            </a:pPr>
            <a:r>
              <a:rPr lang="en-US" sz="1200" b="1" dirty="0" smtClean="0"/>
              <a:t>    }	 }</a:t>
            </a:r>
          </a:p>
          <a:p>
            <a:pPr>
              <a:buNone/>
            </a:pPr>
            <a:endParaRPr lang="en-US" sz="12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Case Study: A </a:t>
            </a:r>
            <a:r>
              <a:rPr lang="en-SG" dirty="0" err="1" smtClean="0"/>
              <a:t>Color</a:t>
            </a:r>
            <a:r>
              <a:rPr lang="en-SG" dirty="0" smtClean="0"/>
              <a:t> Display</a:t>
            </a:r>
            <a:endParaRPr lang="en-US" dirty="0"/>
          </a:p>
        </p:txBody>
      </p:sp>
      <p:sp>
        <p:nvSpPr>
          <p:cNvPr id="3" name="Content Placeholder 2"/>
          <p:cNvSpPr>
            <a:spLocks noGrp="1"/>
          </p:cNvSpPr>
          <p:nvPr>
            <p:ph idx="1"/>
          </p:nvPr>
        </p:nvSpPr>
        <p:spPr/>
        <p:txBody>
          <a:bodyPr>
            <a:normAutofit/>
          </a:bodyPr>
          <a:lstStyle/>
          <a:p>
            <a:r>
              <a:rPr lang="en-SG" dirty="0" smtClean="0"/>
              <a:t>A simple test program will illustrate how panels and layout managers are used in developing user interfaces.</a:t>
            </a:r>
          </a:p>
          <a:p>
            <a:r>
              <a:rPr lang="en-SG" dirty="0" smtClean="0"/>
              <a:t>The application will also illustrate the use of scrollbars and the use scrollbars and the use of methods provided by the class </a:t>
            </a:r>
            <a:r>
              <a:rPr lang="en-SG" dirty="0" err="1" smtClean="0"/>
              <a:t>Color</a:t>
            </a:r>
            <a:r>
              <a:rPr lang="en-SG" dirty="0" smtClean="0"/>
              <a:t>.</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Dialogs</a:t>
            </a:r>
            <a:endParaRPr lang="en-US" dirty="0"/>
          </a:p>
        </p:txBody>
      </p:sp>
      <p:sp>
        <p:nvSpPr>
          <p:cNvPr id="3" name="Content Placeholder 2"/>
          <p:cNvSpPr>
            <a:spLocks noGrp="1"/>
          </p:cNvSpPr>
          <p:nvPr>
            <p:ph idx="1"/>
          </p:nvPr>
        </p:nvSpPr>
        <p:spPr/>
        <p:txBody>
          <a:bodyPr>
            <a:normAutofit fontScale="62500" lnSpcReduction="20000"/>
          </a:bodyPr>
          <a:lstStyle/>
          <a:p>
            <a:r>
              <a:rPr lang="en-SG" dirty="0" smtClean="0"/>
              <a:t>A dialog is a special purpose window that is displayed for a short period of time during the course of execution, disappearing thereafter.</a:t>
            </a:r>
          </a:p>
          <a:p>
            <a:r>
              <a:rPr lang="en-SG" dirty="0" smtClean="0"/>
              <a:t>Dialogs are often used to notify the user of certain events, or to ask simple questions.</a:t>
            </a:r>
          </a:p>
          <a:p>
            <a:r>
              <a:rPr lang="en-SG" dirty="0" smtClean="0"/>
              <a:t>A dialog must always be attached to an instance of Frame, and disappears automatically when the frame is hidden.</a:t>
            </a:r>
          </a:p>
          <a:p>
            <a:r>
              <a:rPr lang="en-SG" dirty="0" smtClean="0"/>
              <a:t>Dialog windows can be modal or </a:t>
            </a:r>
            <a:r>
              <a:rPr lang="en-SG" dirty="0" err="1" smtClean="0"/>
              <a:t>nonmodal</a:t>
            </a:r>
            <a:r>
              <a:rPr lang="en-SG" dirty="0" smtClean="0"/>
              <a:t>.</a:t>
            </a:r>
          </a:p>
          <a:p>
            <a:r>
              <a:rPr lang="en-SG" dirty="0" smtClean="0"/>
              <a:t>A modal dialog demands a response from the user, and it prevents the user from performing any further action until the dialog is dismissed.</a:t>
            </a:r>
          </a:p>
          <a:p>
            <a:r>
              <a:rPr lang="en-SG" dirty="0" smtClean="0"/>
              <a:t>A </a:t>
            </a:r>
            <a:r>
              <a:rPr lang="en-SG" dirty="0" err="1" smtClean="0"/>
              <a:t>nonmodal</a:t>
            </a:r>
            <a:r>
              <a:rPr lang="en-SG" dirty="0" smtClean="0"/>
              <a:t> dialog, sometimes called a modeless dialog can be ignored by the user.</a:t>
            </a:r>
          </a:p>
          <a:p>
            <a:r>
              <a:rPr lang="en-SG" dirty="0" smtClean="0"/>
              <a:t>The processing of actions for a </a:t>
            </a:r>
            <a:r>
              <a:rPr lang="en-SG" dirty="0" err="1" smtClean="0"/>
              <a:t>nonmodal</a:t>
            </a:r>
            <a:r>
              <a:rPr lang="en-SG" dirty="0" smtClean="0"/>
              <a:t> dialog is often placed in a separate thread, so that the actions produced by the dialog will not disturb the continuing processing of the rest of the application.  </a:t>
            </a:r>
          </a:p>
          <a:p>
            <a:r>
              <a:rPr lang="en-SG" dirty="0" smtClean="0"/>
              <a:t>Whether or not a dialog is modal is determined when the dialog is created.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r>
              <a:rPr lang="en-SG" dirty="0" smtClean="0"/>
              <a:t>The two arguments used in the constructor for the dialog are the application Frame and a Boolean value that is true if the dialog is modal.</a:t>
            </a:r>
          </a:p>
          <a:p>
            <a:r>
              <a:rPr lang="en-SG" dirty="0" smtClean="0"/>
              <a:t>Dialog dig=new Dialog(this, false);</a:t>
            </a:r>
          </a:p>
          <a:p>
            <a:r>
              <a:rPr lang="en-SG" dirty="0" smtClean="0"/>
              <a:t>Because dialog is a type of Window, graphical components can be placed in the dialog area. Just as in Frame or Panel.</a:t>
            </a:r>
          </a:p>
          <a:p>
            <a:r>
              <a:rPr lang="en-SG" dirty="0" smtClean="0"/>
              <a:t>The default </a:t>
            </a:r>
            <a:r>
              <a:rPr lang="en-SG" dirty="0" err="1" smtClean="0"/>
              <a:t>LayoutManager</a:t>
            </a:r>
            <a:r>
              <a:rPr lang="en-SG" dirty="0" smtClean="0"/>
              <a:t> for a Dialog is </a:t>
            </a:r>
            <a:r>
              <a:rPr lang="en-SG" dirty="0" err="1" smtClean="0"/>
              <a:t>BorderLayout</a:t>
            </a:r>
            <a:r>
              <a:rPr lang="en-SG" dirty="0" smtClean="0"/>
              <a:t>, the same as with Frame.</a:t>
            </a:r>
          </a:p>
          <a:p>
            <a:r>
              <a:rPr lang="en-SG" dirty="0" smtClean="0"/>
              <a:t>Methods defined by the class Dialog are inherited from parent classes.</a:t>
            </a:r>
          </a:p>
          <a:p>
            <a:r>
              <a:rPr lang="en-SG" dirty="0" err="1" smtClean="0"/>
              <a:t>setSize</a:t>
            </a:r>
            <a:r>
              <a:rPr lang="en-SG" dirty="0" smtClean="0"/>
              <a:t>(</a:t>
            </a:r>
            <a:r>
              <a:rPr lang="en-SG" dirty="0" err="1" smtClean="0"/>
              <a:t>int,int</a:t>
            </a:r>
            <a:r>
              <a:rPr lang="en-SG" dirty="0" smtClean="0"/>
              <a:t>)</a:t>
            </a:r>
          </a:p>
          <a:p>
            <a:r>
              <a:rPr lang="en-SG" dirty="0" smtClean="0"/>
              <a:t>show()</a:t>
            </a:r>
          </a:p>
          <a:p>
            <a:r>
              <a:rPr lang="en-SG" dirty="0" err="1" smtClean="0"/>
              <a:t>setVisible</a:t>
            </a:r>
            <a:r>
              <a:rPr lang="en-SG" dirty="0" smtClean="0"/>
              <a:t>(false)</a:t>
            </a:r>
          </a:p>
          <a:p>
            <a:r>
              <a:rPr lang="en-SG" dirty="0" err="1" smtClean="0"/>
              <a:t>setTitle</a:t>
            </a:r>
            <a:r>
              <a:rPr lang="en-SG" dirty="0" smtClean="0"/>
              <a:t>(String)</a:t>
            </a:r>
          </a:p>
          <a:p>
            <a:r>
              <a:rPr lang="en-SG" dirty="0" err="1" smtClean="0"/>
              <a:t>getTitle</a:t>
            </a:r>
            <a:r>
              <a:rPr lang="en-SG" dirty="0" smtClean="0"/>
              <a: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SG" dirty="0" smtClean="0"/>
              <a:t>For modal dialogs, the show() method does not return until the dialog is dismissed.</a:t>
            </a:r>
          </a:p>
          <a:p>
            <a:r>
              <a:rPr lang="en-SG" dirty="0" smtClean="0"/>
              <a:t>Such dialogs must therefore invoke the </a:t>
            </a:r>
            <a:r>
              <a:rPr lang="en-SG" dirty="0" err="1" smtClean="0"/>
              <a:t>setVisible</a:t>
            </a:r>
            <a:r>
              <a:rPr lang="en-SG" dirty="0" smtClean="0"/>
              <a:t>(false) method sometime during the processing.</a:t>
            </a:r>
          </a:p>
          <a:p>
            <a:r>
              <a:rPr lang="en-SG" dirty="0" err="1" smtClean="0"/>
              <a:t>Example:DialogTest</a:t>
            </a:r>
            <a:r>
              <a:rPr lang="en-SG" smtClean="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Menu Bar</a:t>
            </a:r>
            <a:endParaRPr lang="en-US" dirty="0"/>
          </a:p>
        </p:txBody>
      </p:sp>
      <p:sp>
        <p:nvSpPr>
          <p:cNvPr id="3" name="Content Placeholder 2"/>
          <p:cNvSpPr>
            <a:spLocks noGrp="1"/>
          </p:cNvSpPr>
          <p:nvPr>
            <p:ph idx="1"/>
          </p:nvPr>
        </p:nvSpPr>
        <p:spPr/>
        <p:txBody>
          <a:bodyPr>
            <a:normAutofit fontScale="70000" lnSpcReduction="20000"/>
          </a:bodyPr>
          <a:lstStyle/>
          <a:p>
            <a:r>
              <a:rPr lang="en-SG" dirty="0" smtClean="0"/>
              <a:t>Although a menu bar is graphical component, it is not declared as a subclass of Component.</a:t>
            </a:r>
          </a:p>
          <a:p>
            <a:r>
              <a:rPr lang="en-SG" dirty="0" smtClean="0"/>
              <a:t>This is because platforms differ in how they handle menu bars, so the implementation must be more constrained.</a:t>
            </a:r>
          </a:p>
          <a:p>
            <a:r>
              <a:rPr lang="en-SG" dirty="0" smtClean="0"/>
              <a:t>Both menu bars and menus act like a containers.</a:t>
            </a:r>
          </a:p>
          <a:p>
            <a:r>
              <a:rPr lang="en-SG" dirty="0" smtClean="0"/>
              <a:t>A menu bar contains series of </a:t>
            </a:r>
            <a:r>
              <a:rPr lang="en-SG" dirty="0" smtClean="0"/>
              <a:t>menu and </a:t>
            </a:r>
            <a:r>
              <a:rPr lang="en-SG" dirty="0" smtClean="0"/>
              <a:t>each menu contains a series of menu items.</a:t>
            </a:r>
          </a:p>
          <a:p>
            <a:r>
              <a:rPr lang="en-SG" dirty="0" smtClean="0"/>
              <a:t>An instance of the </a:t>
            </a:r>
            <a:r>
              <a:rPr lang="en-SG" dirty="0" err="1" smtClean="0"/>
              <a:t>MenuBar</a:t>
            </a:r>
            <a:r>
              <a:rPr lang="en-SG" dirty="0" smtClean="0"/>
              <a:t> can be attached to a Frame using the method </a:t>
            </a:r>
            <a:r>
              <a:rPr lang="en-SG" dirty="0" err="1" smtClean="0"/>
              <a:t>setMenuBar</a:t>
            </a:r>
            <a:r>
              <a:rPr lang="en-SG" dirty="0" smtClean="0"/>
              <a:t>():</a:t>
            </a:r>
          </a:p>
          <a:p>
            <a:r>
              <a:rPr lang="en-SG" dirty="0" smtClean="0"/>
              <a:t>.</a:t>
            </a:r>
          </a:p>
          <a:p>
            <a:r>
              <a:rPr lang="en-SG" dirty="0" smtClean="0"/>
              <a:t>.</a:t>
            </a:r>
          </a:p>
          <a:p>
            <a:r>
              <a:rPr lang="en-SG" dirty="0" err="1" smtClean="0"/>
              <a:t>MenuBar</a:t>
            </a:r>
            <a:r>
              <a:rPr lang="en-SG" dirty="0" smtClean="0"/>
              <a:t> bar=new </a:t>
            </a:r>
            <a:r>
              <a:rPr lang="en-SG" dirty="0" err="1" smtClean="0"/>
              <a:t>MenuBar</a:t>
            </a:r>
            <a:r>
              <a:rPr lang="en-SG" dirty="0" smtClean="0"/>
              <a:t>();</a:t>
            </a:r>
          </a:p>
          <a:p>
            <a:r>
              <a:rPr lang="en-SG" dirty="0" err="1" smtClean="0"/>
              <a:t>setMenuBar</a:t>
            </a:r>
            <a:r>
              <a:rPr lang="en-SG" dirty="0" smtClean="0"/>
              <a:t>(bar);</a:t>
            </a:r>
          </a:p>
          <a:p>
            <a:r>
              <a:rPr lang="en-SG" dirty="0" smtClean="0"/>
              <a:t>.</a:t>
            </a:r>
          </a:p>
          <a:p>
            <a:pPr>
              <a:buNone/>
            </a:pPr>
            <a:endParaRPr lang="en-SG" dirty="0" smtClean="0"/>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SG" dirty="0" err="1" smtClean="0"/>
              <a:t>MenuBar</a:t>
            </a:r>
            <a:r>
              <a:rPr lang="en-SG" dirty="0" smtClean="0"/>
              <a:t> m=new </a:t>
            </a:r>
            <a:r>
              <a:rPr lang="en-SG" dirty="0" err="1" smtClean="0"/>
              <a:t>MenuBar</a:t>
            </a:r>
            <a:r>
              <a:rPr lang="en-SG" dirty="0" smtClean="0"/>
              <a:t>();</a:t>
            </a:r>
          </a:p>
          <a:p>
            <a:r>
              <a:rPr lang="en-SG" dirty="0" err="1" smtClean="0"/>
              <a:t>Frame.setMenuBar</a:t>
            </a:r>
            <a:r>
              <a:rPr lang="en-SG" dirty="0" smtClean="0"/>
              <a:t>(m);</a:t>
            </a:r>
          </a:p>
          <a:p>
            <a:r>
              <a:rPr lang="en-SG" dirty="0" smtClean="0"/>
              <a:t>Menu </a:t>
            </a:r>
            <a:r>
              <a:rPr lang="en-SG" dirty="0" err="1" smtClean="0"/>
              <a:t>menu</a:t>
            </a:r>
            <a:r>
              <a:rPr lang="en-SG" dirty="0" smtClean="0"/>
              <a:t>=new Menu(“Quit”);</a:t>
            </a:r>
            <a:endParaRPr lang="en-US" dirty="0" smtClean="0"/>
          </a:p>
          <a:p>
            <a:r>
              <a:rPr lang="en-SG" dirty="0" smtClean="0"/>
              <a:t> </a:t>
            </a:r>
            <a:r>
              <a:rPr lang="en-SG" dirty="0" err="1" smtClean="0"/>
              <a:t>m.add</a:t>
            </a:r>
            <a:r>
              <a:rPr lang="en-SG" dirty="0" smtClean="0"/>
              <a:t>(menu);</a:t>
            </a:r>
          </a:p>
          <a:p>
            <a:r>
              <a:rPr lang="en-SG" dirty="0" err="1" smtClean="0"/>
              <a:t>MenuItem</a:t>
            </a:r>
            <a:r>
              <a:rPr lang="en-SG" dirty="0" smtClean="0"/>
              <a:t> </a:t>
            </a:r>
            <a:r>
              <a:rPr lang="en-SG" dirty="0" err="1" smtClean="0"/>
              <a:t>mItem</a:t>
            </a:r>
            <a:r>
              <a:rPr lang="en-SG" dirty="0" smtClean="0"/>
              <a:t>=new </a:t>
            </a:r>
            <a:r>
              <a:rPr lang="en-SG" dirty="0" err="1" smtClean="0"/>
              <a:t>MenuItem</a:t>
            </a:r>
            <a:r>
              <a:rPr lang="en-SG" dirty="0" smtClean="0"/>
              <a:t>(“Exit”);</a:t>
            </a:r>
          </a:p>
          <a:p>
            <a:r>
              <a:rPr lang="en-SG" dirty="0" smtClean="0"/>
              <a:t> </a:t>
            </a:r>
            <a:r>
              <a:rPr lang="en-SG" dirty="0" err="1" smtClean="0"/>
              <a:t>menu.add</a:t>
            </a:r>
            <a:r>
              <a:rPr lang="en-SG" dirty="0" smtClean="0"/>
              <a:t>(</a:t>
            </a:r>
            <a:r>
              <a:rPr lang="en-SG" dirty="0" err="1" smtClean="0"/>
              <a:t>mItem</a:t>
            </a:r>
            <a:r>
              <a:rPr lang="en-SG" dirty="0" smtClean="0"/>
              <a:t>);</a:t>
            </a:r>
          </a:p>
          <a:p>
            <a:r>
              <a:rPr lang="en-SG" dirty="0" smtClean="0"/>
              <a:t> </a:t>
            </a:r>
            <a:r>
              <a:rPr lang="en-SG" dirty="0" err="1" smtClean="0"/>
              <a:t>mItem.addActionListener</a:t>
            </a:r>
            <a:r>
              <a:rPr lang="en-SG" dirty="0" smtClean="0"/>
              <a:t>(this);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KeyListener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Java </a:t>
            </a:r>
            <a:r>
              <a:rPr lang="en-US" dirty="0" err="1" smtClean="0"/>
              <a:t>KeyListener</a:t>
            </a:r>
            <a:r>
              <a:rPr lang="en-US" dirty="0" smtClean="0"/>
              <a:t> is notified whenever you change the state of key. </a:t>
            </a:r>
          </a:p>
          <a:p>
            <a:r>
              <a:rPr lang="en-US" dirty="0" smtClean="0"/>
              <a:t>It is notified against </a:t>
            </a:r>
            <a:r>
              <a:rPr lang="en-US" dirty="0" err="1" smtClean="0"/>
              <a:t>KeyEvent</a:t>
            </a:r>
            <a:r>
              <a:rPr lang="en-US" dirty="0" smtClean="0"/>
              <a:t>. </a:t>
            </a:r>
          </a:p>
          <a:p>
            <a:r>
              <a:rPr lang="en-US" dirty="0" smtClean="0"/>
              <a:t> It has three methods.</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keyPressed</a:t>
            </a:r>
            <a:r>
              <a:rPr lang="en-US" dirty="0" smtClean="0"/>
              <a:t>(</a:t>
            </a:r>
            <a:r>
              <a:rPr lang="en-US" dirty="0" err="1" smtClean="0"/>
              <a:t>KeyEvent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keyReleased</a:t>
            </a:r>
            <a:r>
              <a:rPr lang="en-US" dirty="0" smtClean="0"/>
              <a:t>(</a:t>
            </a:r>
            <a:r>
              <a:rPr lang="en-US" dirty="0" err="1" smtClean="0"/>
              <a:t>KeyEvent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keyTyped</a:t>
            </a:r>
            <a:r>
              <a:rPr lang="en-US" dirty="0" smtClean="0"/>
              <a:t>(</a:t>
            </a:r>
            <a:r>
              <a:rPr lang="en-US" dirty="0" err="1" smtClean="0"/>
              <a:t>KeyEvent</a:t>
            </a:r>
            <a:r>
              <a:rPr lang="en-US" dirty="0" smtClean="0"/>
              <a:t> e);  </a:t>
            </a:r>
          </a:p>
          <a:p>
            <a:pPr>
              <a:buNone/>
            </a:pPr>
            <a:r>
              <a:rPr lang="en-US" dirty="0" smtClean="0"/>
              <a:t/>
            </a:r>
            <a:br>
              <a:rPr lang="en-US" dirty="0" smtClean="0"/>
            </a:b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MouseListener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Java </a:t>
            </a:r>
            <a:r>
              <a:rPr lang="en-US" dirty="0" err="1" smtClean="0"/>
              <a:t>MouseListener</a:t>
            </a:r>
            <a:r>
              <a:rPr lang="en-US" dirty="0" smtClean="0"/>
              <a:t> is notified whenever you change the state of mouse.</a:t>
            </a:r>
          </a:p>
          <a:p>
            <a:r>
              <a:rPr lang="en-US" dirty="0" smtClean="0"/>
              <a:t> It is notified against </a:t>
            </a:r>
            <a:r>
              <a:rPr lang="en-US" dirty="0" err="1" smtClean="0"/>
              <a:t>MouseEvent</a:t>
            </a:r>
            <a:r>
              <a:rPr lang="en-US" dirty="0" smtClean="0"/>
              <a:t>.</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mouseClicked</a:t>
            </a:r>
            <a:r>
              <a:rPr lang="en-US" dirty="0" smtClean="0"/>
              <a:t>(</a:t>
            </a:r>
            <a:r>
              <a:rPr lang="en-US" dirty="0" err="1" smtClean="0"/>
              <a:t>MouseEvent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mouseEntered</a:t>
            </a:r>
            <a:r>
              <a:rPr lang="en-US" dirty="0" smtClean="0"/>
              <a:t>(</a:t>
            </a:r>
            <a:r>
              <a:rPr lang="en-US" dirty="0" err="1" smtClean="0"/>
              <a:t>MouseEvent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mouseExited</a:t>
            </a:r>
            <a:r>
              <a:rPr lang="en-US" dirty="0" smtClean="0"/>
              <a:t>(</a:t>
            </a:r>
            <a:r>
              <a:rPr lang="en-US" dirty="0" err="1" smtClean="0"/>
              <a:t>MouseEvent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mousePressed</a:t>
            </a:r>
            <a:r>
              <a:rPr lang="en-US" dirty="0" smtClean="0"/>
              <a:t>(</a:t>
            </a:r>
            <a:r>
              <a:rPr lang="en-US" dirty="0" err="1" smtClean="0"/>
              <a:t>MouseEvent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mouseReleased</a:t>
            </a:r>
            <a:r>
              <a:rPr lang="en-US" dirty="0" smtClean="0"/>
              <a:t>(</a:t>
            </a:r>
            <a:r>
              <a:rPr lang="en-US" dirty="0" err="1" smtClean="0"/>
              <a:t>MouseEvent</a:t>
            </a:r>
            <a:r>
              <a:rPr lang="en-US" dirty="0" smtClean="0"/>
              <a:t> e);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864" y="620688"/>
            <a:ext cx="8229600" cy="5505475"/>
          </a:xfrm>
        </p:spPr>
        <p:txBody>
          <a:bodyPr>
            <a:normAutofit fontScale="85000" lnSpcReduction="10000"/>
          </a:bodyPr>
          <a:lstStyle/>
          <a:p>
            <a:pPr>
              <a:buNone/>
            </a:pPr>
            <a:r>
              <a:rPr lang="en-SG" dirty="0" err="1" smtClean="0">
                <a:solidFill>
                  <a:srgbClr val="002060"/>
                </a:solidFill>
              </a:rPr>
              <a:t>setFont</a:t>
            </a:r>
            <a:r>
              <a:rPr lang="en-SG" dirty="0" smtClean="0">
                <a:solidFill>
                  <a:srgbClr val="002060"/>
                </a:solidFill>
              </a:rPr>
              <a:t>(Font),</a:t>
            </a:r>
            <a:r>
              <a:rPr lang="en-SG" dirty="0" err="1" smtClean="0">
                <a:solidFill>
                  <a:srgbClr val="002060"/>
                </a:solidFill>
              </a:rPr>
              <a:t>getFont</a:t>
            </a:r>
            <a:r>
              <a:rPr lang="en-SG" dirty="0" smtClean="0">
                <a:solidFill>
                  <a:srgbClr val="002060"/>
                </a:solidFill>
              </a:rPr>
              <a:t>():</a:t>
            </a:r>
            <a:r>
              <a:rPr lang="en-SG" dirty="0" smtClean="0"/>
              <a:t> Set and get Font.</a:t>
            </a:r>
          </a:p>
          <a:p>
            <a:pPr>
              <a:buNone/>
            </a:pPr>
            <a:r>
              <a:rPr lang="en-SG" dirty="0" smtClean="0">
                <a:solidFill>
                  <a:srgbClr val="FF0000"/>
                </a:solidFill>
              </a:rPr>
              <a:t>repaint(Graphics):</a:t>
            </a:r>
            <a:r>
              <a:rPr lang="en-SG" dirty="0" smtClean="0"/>
              <a:t> Schedule component for repainting.</a:t>
            </a:r>
          </a:p>
          <a:p>
            <a:pPr>
              <a:buNone/>
            </a:pPr>
            <a:r>
              <a:rPr lang="en-SG" dirty="0" smtClean="0">
                <a:solidFill>
                  <a:srgbClr val="002060"/>
                </a:solidFill>
              </a:rPr>
              <a:t>paint(Graphics):</a:t>
            </a:r>
            <a:r>
              <a:rPr lang="en-SG" dirty="0" smtClean="0"/>
              <a:t> Repaint component appearance.</a:t>
            </a:r>
          </a:p>
          <a:p>
            <a:pPr>
              <a:buNone/>
            </a:pPr>
            <a:r>
              <a:rPr lang="en-SG" dirty="0" err="1" smtClean="0">
                <a:solidFill>
                  <a:srgbClr val="FF0000"/>
                </a:solidFill>
              </a:rPr>
              <a:t>addMouseListener</a:t>
            </a:r>
            <a:r>
              <a:rPr lang="en-SG" dirty="0" smtClean="0">
                <a:solidFill>
                  <a:srgbClr val="FF0000"/>
                </a:solidFill>
              </a:rPr>
              <a:t>(</a:t>
            </a:r>
            <a:r>
              <a:rPr lang="en-SG" dirty="0" err="1" smtClean="0">
                <a:solidFill>
                  <a:srgbClr val="FF0000"/>
                </a:solidFill>
              </a:rPr>
              <a:t>MouseListener</a:t>
            </a:r>
            <a:r>
              <a:rPr lang="en-SG" dirty="0" smtClean="0"/>
              <a:t>): Add a mouse listener for component.</a:t>
            </a:r>
          </a:p>
          <a:p>
            <a:pPr>
              <a:buNone/>
            </a:pPr>
            <a:r>
              <a:rPr lang="en-SG" dirty="0" err="1" smtClean="0">
                <a:solidFill>
                  <a:srgbClr val="002060"/>
                </a:solidFill>
              </a:rPr>
              <a:t>addKeyListener</a:t>
            </a:r>
            <a:r>
              <a:rPr lang="en-SG" dirty="0" smtClean="0">
                <a:solidFill>
                  <a:srgbClr val="002060"/>
                </a:solidFill>
              </a:rPr>
              <a:t>(</a:t>
            </a:r>
            <a:r>
              <a:rPr lang="en-SG" dirty="0" err="1" smtClean="0">
                <a:solidFill>
                  <a:srgbClr val="002060"/>
                </a:solidFill>
              </a:rPr>
              <a:t>KeyListener</a:t>
            </a:r>
            <a:r>
              <a:rPr lang="en-SG" dirty="0" smtClean="0">
                <a:solidFill>
                  <a:srgbClr val="002060"/>
                </a:solidFill>
              </a:rPr>
              <a:t>):</a:t>
            </a:r>
            <a:r>
              <a:rPr lang="en-SG" dirty="0" smtClean="0"/>
              <a:t> Add a </a:t>
            </a:r>
            <a:r>
              <a:rPr lang="en-SG" dirty="0" err="1" smtClean="0"/>
              <a:t>keypress</a:t>
            </a:r>
            <a:r>
              <a:rPr lang="en-SG" dirty="0" smtClean="0"/>
              <a:t> listener for component.</a:t>
            </a:r>
          </a:p>
          <a:p>
            <a:r>
              <a:rPr lang="en-SG" dirty="0" smtClean="0">
                <a:solidFill>
                  <a:schemeClr val="accent3">
                    <a:lumMod val="50000"/>
                  </a:schemeClr>
                </a:solidFill>
              </a:rPr>
              <a:t>Methods defined in class container include the following.</a:t>
            </a:r>
          </a:p>
          <a:p>
            <a:pPr>
              <a:buNone/>
            </a:pPr>
            <a:r>
              <a:rPr lang="en-SG" dirty="0" err="1" smtClean="0">
                <a:solidFill>
                  <a:srgbClr val="FF0000"/>
                </a:solidFill>
              </a:rPr>
              <a:t>setLayout</a:t>
            </a:r>
            <a:r>
              <a:rPr lang="en-SG" dirty="0" smtClean="0">
                <a:solidFill>
                  <a:srgbClr val="FF0000"/>
                </a:solidFill>
              </a:rPr>
              <a:t>(</a:t>
            </a:r>
            <a:r>
              <a:rPr lang="en-SG" dirty="0" err="1" smtClean="0">
                <a:solidFill>
                  <a:srgbClr val="FF0000"/>
                </a:solidFill>
              </a:rPr>
              <a:t>LayoutManager</a:t>
            </a:r>
            <a:r>
              <a:rPr lang="en-SG" dirty="0" smtClean="0">
                <a:solidFill>
                  <a:srgbClr val="FF0000"/>
                </a:solidFill>
              </a:rPr>
              <a:t>)</a:t>
            </a:r>
            <a:r>
              <a:rPr lang="en-SG" dirty="0" smtClean="0"/>
              <a:t>: Set layout manager for display.</a:t>
            </a:r>
          </a:p>
          <a:p>
            <a:pPr>
              <a:buNone/>
            </a:pPr>
            <a:r>
              <a:rPr lang="en-SG" dirty="0" smtClean="0">
                <a:solidFill>
                  <a:srgbClr val="002060"/>
                </a:solidFill>
              </a:rPr>
              <a:t>add(Component), remove(Component):</a:t>
            </a:r>
            <a:r>
              <a:rPr lang="en-SG" dirty="0" smtClean="0"/>
              <a:t> Add or remove component form display.</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WindowListener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Java </a:t>
            </a:r>
            <a:r>
              <a:rPr lang="en-US" dirty="0" err="1" smtClean="0"/>
              <a:t>WindowListener</a:t>
            </a:r>
            <a:r>
              <a:rPr lang="en-US" dirty="0" smtClean="0"/>
              <a:t> is notified whenever you change the state of window.</a:t>
            </a:r>
          </a:p>
          <a:p>
            <a:r>
              <a:rPr lang="en-US" dirty="0" smtClean="0"/>
              <a:t> It is notified against </a:t>
            </a:r>
            <a:r>
              <a:rPr lang="en-US" dirty="0" err="1" smtClean="0"/>
              <a:t>WindowEvent</a:t>
            </a:r>
            <a:r>
              <a:rPr lang="en-US" dirty="0" smtClean="0"/>
              <a:t>.</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windowActivated</a:t>
            </a:r>
            <a:r>
              <a:rPr lang="en-US" dirty="0" smtClean="0"/>
              <a:t>(</a:t>
            </a:r>
            <a:r>
              <a:rPr lang="en-US" dirty="0" err="1" smtClean="0"/>
              <a:t>WindowEvent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windowClosed</a:t>
            </a:r>
            <a:r>
              <a:rPr lang="en-US" dirty="0" smtClean="0"/>
              <a:t>(</a:t>
            </a:r>
            <a:r>
              <a:rPr lang="en-US" dirty="0" err="1" smtClean="0"/>
              <a:t>WindowEvent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windowClosing</a:t>
            </a:r>
            <a:r>
              <a:rPr lang="en-US" dirty="0" smtClean="0"/>
              <a:t>(</a:t>
            </a:r>
            <a:r>
              <a:rPr lang="en-US" dirty="0" err="1" smtClean="0"/>
              <a:t>WindowEvent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windowDeactivated</a:t>
            </a:r>
            <a:r>
              <a:rPr lang="en-US" dirty="0" smtClean="0"/>
              <a:t>(</a:t>
            </a:r>
            <a:r>
              <a:rPr lang="en-US" dirty="0" err="1" smtClean="0"/>
              <a:t>WindowEvent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windowDeiconified</a:t>
            </a:r>
            <a:r>
              <a:rPr lang="en-US" dirty="0" smtClean="0"/>
              <a:t>(</a:t>
            </a:r>
            <a:r>
              <a:rPr lang="en-US" dirty="0" err="1" smtClean="0"/>
              <a:t>WindowEvent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windowIconified</a:t>
            </a:r>
            <a:r>
              <a:rPr lang="en-US" dirty="0" smtClean="0"/>
              <a:t>(</a:t>
            </a:r>
            <a:r>
              <a:rPr lang="en-US" dirty="0" err="1" smtClean="0"/>
              <a:t>WindowEvent</a:t>
            </a:r>
            <a:r>
              <a:rPr lang="en-US" dirty="0" smtClean="0"/>
              <a:t> e);  </a:t>
            </a:r>
          </a:p>
          <a:p>
            <a:r>
              <a:rPr lang="en-US" b="1" dirty="0" smtClean="0"/>
              <a:t>public</a:t>
            </a:r>
            <a:r>
              <a:rPr lang="en-US" dirty="0" smtClean="0"/>
              <a:t> </a:t>
            </a:r>
            <a:r>
              <a:rPr lang="en-US" b="1" dirty="0" smtClean="0"/>
              <a:t>abstract</a:t>
            </a:r>
            <a:r>
              <a:rPr lang="en-US" dirty="0" smtClean="0"/>
              <a:t> </a:t>
            </a:r>
            <a:r>
              <a:rPr lang="en-US" b="1" dirty="0" smtClean="0"/>
              <a:t>void</a:t>
            </a:r>
            <a:r>
              <a:rPr lang="en-US" dirty="0" smtClean="0"/>
              <a:t> </a:t>
            </a:r>
            <a:r>
              <a:rPr lang="en-US" dirty="0" err="1" smtClean="0"/>
              <a:t>windowOpened</a:t>
            </a:r>
            <a:r>
              <a:rPr lang="en-US" dirty="0" smtClean="0"/>
              <a:t>(</a:t>
            </a:r>
            <a:r>
              <a:rPr lang="en-US" dirty="0" err="1" smtClean="0"/>
              <a:t>WindowEvent</a:t>
            </a:r>
            <a:r>
              <a:rPr lang="en-US" dirty="0" smtClean="0"/>
              <a:t> e);  </a:t>
            </a:r>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FocusListener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interface </a:t>
            </a:r>
            <a:r>
              <a:rPr lang="en-US" b="1" dirty="0" err="1" smtClean="0"/>
              <a:t>FocusListener</a:t>
            </a:r>
            <a:r>
              <a:rPr lang="en-US" dirty="0" smtClean="0"/>
              <a:t> is used for receiving keyboard focus events. The class that process focus events needs to implements this interface.</a:t>
            </a:r>
          </a:p>
          <a:p>
            <a:r>
              <a:rPr lang="en-SG" dirty="0" smtClean="0"/>
              <a:t>It has </a:t>
            </a:r>
            <a:r>
              <a:rPr lang="en-SG" smtClean="0"/>
              <a:t>2 methods.</a:t>
            </a:r>
            <a:endParaRPr lang="en-US" dirty="0" smtClean="0"/>
          </a:p>
          <a:p>
            <a:r>
              <a:rPr lang="en-US" b="1" dirty="0" smtClean="0"/>
              <a:t>void </a:t>
            </a:r>
            <a:r>
              <a:rPr lang="en-US" b="1" dirty="0" err="1" smtClean="0"/>
              <a:t>focusGained</a:t>
            </a:r>
            <a:r>
              <a:rPr lang="en-US" b="1" dirty="0" smtClean="0"/>
              <a:t>(</a:t>
            </a:r>
            <a:r>
              <a:rPr lang="en-US" b="1" dirty="0" err="1" smtClean="0"/>
              <a:t>FocusEvent</a:t>
            </a:r>
            <a:r>
              <a:rPr lang="en-US" b="1" dirty="0" smtClean="0"/>
              <a:t> e)</a:t>
            </a:r>
            <a:endParaRPr lang="en-US" dirty="0" smtClean="0"/>
          </a:p>
          <a:p>
            <a:pPr fontAlgn="t"/>
            <a:r>
              <a:rPr lang="en-US" dirty="0" smtClean="0"/>
              <a:t>Invoked when a component gains the keyboard focus.</a:t>
            </a:r>
          </a:p>
          <a:p>
            <a:pPr fontAlgn="t"/>
            <a:r>
              <a:rPr lang="en-US" b="1" dirty="0" smtClean="0"/>
              <a:t>void </a:t>
            </a:r>
            <a:r>
              <a:rPr lang="en-US" b="1" dirty="0" err="1" smtClean="0"/>
              <a:t>focusLost</a:t>
            </a:r>
            <a:r>
              <a:rPr lang="en-US" b="1" dirty="0" smtClean="0"/>
              <a:t>(</a:t>
            </a:r>
            <a:r>
              <a:rPr lang="en-US" b="1" dirty="0" err="1" smtClean="0"/>
              <a:t>FocusEvent</a:t>
            </a:r>
            <a:r>
              <a:rPr lang="en-US" b="1" dirty="0" smtClean="0"/>
              <a:t> e)</a:t>
            </a:r>
            <a:endParaRPr lang="en-US" dirty="0" smtClean="0"/>
          </a:p>
          <a:p>
            <a:pPr fontAlgn="t"/>
            <a:r>
              <a:rPr lang="en-US" dirty="0" smtClean="0"/>
              <a:t>Invoked when a component loses the keyboard focus.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containers:</a:t>
            </a:r>
            <a:endParaRPr lang="en-US" dirty="0"/>
          </a:p>
        </p:txBody>
      </p:sp>
      <p:sp>
        <p:nvSpPr>
          <p:cNvPr id="3" name="Content Placeholder 2"/>
          <p:cNvSpPr>
            <a:spLocks noGrp="1"/>
          </p:cNvSpPr>
          <p:nvPr>
            <p:ph idx="1"/>
          </p:nvPr>
        </p:nvSpPr>
        <p:spPr>
          <a:xfrm>
            <a:off x="457200" y="1268760"/>
            <a:ext cx="8229600" cy="5256584"/>
          </a:xfrm>
        </p:spPr>
        <p:txBody>
          <a:bodyPr>
            <a:noAutofit/>
          </a:bodyPr>
          <a:lstStyle/>
          <a:p>
            <a:r>
              <a:rPr lang="en-US" sz="2000" dirty="0" smtClean="0"/>
              <a:t>The </a:t>
            </a:r>
            <a:r>
              <a:rPr lang="en-US" sz="2000" b="1" dirty="0" smtClean="0"/>
              <a:t>Container class is a subclass of Component. </a:t>
            </a:r>
            <a:endParaRPr lang="en-US" sz="2000" dirty="0" smtClean="0"/>
          </a:p>
          <a:p>
            <a:r>
              <a:rPr lang="en-US" sz="2000" dirty="0" smtClean="0"/>
              <a:t>There are four types of containers available in AWT: Window, Frame, Dialog and Panel.</a:t>
            </a:r>
          </a:p>
          <a:p>
            <a:r>
              <a:rPr lang="en-US" sz="2000" dirty="0" smtClean="0"/>
              <a:t> As shown in the hierarchy diagram above, Frame and Dialog are subclasses of Window class.</a:t>
            </a:r>
          </a:p>
          <a:p>
            <a:r>
              <a:rPr lang="en-US" sz="2000" b="1" dirty="0" smtClean="0">
                <a:solidFill>
                  <a:srgbClr val="FF0000"/>
                </a:solidFill>
              </a:rPr>
              <a:t>Window:</a:t>
            </a:r>
          </a:p>
          <a:p>
            <a:r>
              <a:rPr lang="en-US" sz="2000" dirty="0" smtClean="0"/>
              <a:t>The </a:t>
            </a:r>
            <a:r>
              <a:rPr lang="en-US" sz="2000" b="1" dirty="0" smtClean="0"/>
              <a:t>Window class creates a top-level window. A </a:t>
            </a:r>
            <a:r>
              <a:rPr lang="en-US" sz="2000" b="1" i="1" dirty="0" smtClean="0"/>
              <a:t>top-level window is not contained </a:t>
            </a:r>
            <a:r>
              <a:rPr lang="en-US" sz="2000" dirty="0" smtClean="0"/>
              <a:t>within any other object; it sits directly on the desktop.</a:t>
            </a:r>
          </a:p>
          <a:p>
            <a:r>
              <a:rPr lang="en-US" sz="2000" dirty="0" smtClean="0"/>
              <a:t>Generally, we won’t create </a:t>
            </a:r>
            <a:r>
              <a:rPr lang="en-US" sz="2000" b="1" dirty="0" smtClean="0"/>
              <a:t>Window objects directly. </a:t>
            </a:r>
          </a:p>
          <a:p>
            <a:r>
              <a:rPr lang="en-US" sz="2000" b="1" dirty="0" smtClean="0"/>
              <a:t>Instead, we will use a subclass of Window called Frame</a:t>
            </a:r>
            <a:r>
              <a:rPr lang="en-US" sz="2000" dirty="0" smtClean="0"/>
              <a:t>.</a:t>
            </a:r>
          </a:p>
          <a:p>
            <a:r>
              <a:rPr lang="en-US" sz="2000" dirty="0" smtClean="0"/>
              <a:t> An instance of the Window class has no border and no title.</a:t>
            </a:r>
          </a:p>
          <a:p>
            <a:r>
              <a:rPr lang="en-US" sz="2000" dirty="0" smtClean="0"/>
              <a:t>Methods defined in class Window include  the following </a:t>
            </a:r>
          </a:p>
          <a:p>
            <a:pPr>
              <a:buNone/>
            </a:pPr>
            <a:r>
              <a:rPr lang="en-US" sz="2000" dirty="0" smtClean="0"/>
              <a:t>	</a:t>
            </a:r>
            <a:r>
              <a:rPr lang="en-US" sz="2000" dirty="0" smtClean="0">
                <a:solidFill>
                  <a:srgbClr val="002060"/>
                </a:solidFill>
              </a:rPr>
              <a:t>show():</a:t>
            </a:r>
            <a:r>
              <a:rPr lang="en-US" sz="2000" dirty="0" smtClean="0"/>
              <a:t> Make the window visible.</a:t>
            </a:r>
          </a:p>
          <a:p>
            <a:pPr>
              <a:buNone/>
            </a:pPr>
            <a:r>
              <a:rPr lang="en-US" sz="2000" dirty="0" smtClean="0"/>
              <a:t>	</a:t>
            </a:r>
            <a:r>
              <a:rPr lang="en-US" sz="2000" dirty="0" err="1" smtClean="0">
                <a:solidFill>
                  <a:srgbClr val="C00000"/>
                </a:solidFill>
              </a:rPr>
              <a:t>toFront</a:t>
            </a:r>
            <a:r>
              <a:rPr lang="en-US" sz="2000" dirty="0" smtClean="0">
                <a:solidFill>
                  <a:srgbClr val="C00000"/>
                </a:solidFill>
              </a:rPr>
              <a:t>():</a:t>
            </a:r>
            <a:r>
              <a:rPr lang="en-US" sz="2000" dirty="0" smtClean="0"/>
              <a:t> Move window to front.</a:t>
            </a:r>
          </a:p>
          <a:p>
            <a:pPr>
              <a:buNone/>
            </a:pPr>
            <a:r>
              <a:rPr lang="en-US" sz="2000" dirty="0" smtClean="0"/>
              <a:t>	</a:t>
            </a:r>
            <a:r>
              <a:rPr lang="en-US" sz="2000" dirty="0" err="1" smtClean="0">
                <a:solidFill>
                  <a:srgbClr val="002060"/>
                </a:solidFill>
              </a:rPr>
              <a:t>toBack</a:t>
            </a:r>
            <a:r>
              <a:rPr lang="en-US" sz="2000" dirty="0" smtClean="0">
                <a:solidFill>
                  <a:srgbClr val="002060"/>
                </a:solidFill>
              </a:rPr>
              <a:t>():</a:t>
            </a:r>
            <a:r>
              <a:rPr lang="en-US" sz="2000" dirty="0" smtClean="0"/>
              <a:t> Move window to back.</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Autofit/>
          </a:bodyPr>
          <a:lstStyle/>
          <a:p>
            <a:r>
              <a:rPr lang="en-US" sz="2200" b="1" dirty="0" smtClean="0">
                <a:solidFill>
                  <a:srgbClr val="FF0000"/>
                </a:solidFill>
              </a:rPr>
              <a:t>Panel:</a:t>
            </a:r>
            <a:r>
              <a:rPr lang="en-US" sz="2200" dirty="0" smtClean="0">
                <a:solidFill>
                  <a:srgbClr val="FF0000"/>
                </a:solidFill>
              </a:rPr>
              <a:t> </a:t>
            </a:r>
          </a:p>
          <a:p>
            <a:r>
              <a:rPr lang="en-US" sz="2200" dirty="0" smtClean="0"/>
              <a:t>The </a:t>
            </a:r>
            <a:r>
              <a:rPr lang="en-US" sz="2200" b="1" dirty="0" smtClean="0"/>
              <a:t>Panel class is a subclass of Container. </a:t>
            </a:r>
          </a:p>
          <a:p>
            <a:r>
              <a:rPr lang="en-US" sz="2200" b="1" dirty="0" smtClean="0"/>
              <a:t>It doesn’t add any new methods; it </a:t>
            </a:r>
            <a:r>
              <a:rPr lang="en-US" sz="2200" dirty="0" smtClean="0"/>
              <a:t>simply implements </a:t>
            </a:r>
            <a:r>
              <a:rPr lang="en-US" sz="2200" b="1" dirty="0" smtClean="0"/>
              <a:t>Container.</a:t>
            </a:r>
          </a:p>
          <a:p>
            <a:r>
              <a:rPr lang="en-US" sz="2200" dirty="0" smtClean="0"/>
              <a:t>Panel does not contain title bar, menu bar or border. </a:t>
            </a:r>
          </a:p>
          <a:p>
            <a:r>
              <a:rPr lang="en-US" sz="2200" dirty="0" smtClean="0"/>
              <a:t>It is a generic container for holding components.</a:t>
            </a:r>
          </a:p>
          <a:p>
            <a:r>
              <a:rPr lang="en-US" sz="2200" dirty="0" smtClean="0"/>
              <a:t> An instance of the Panel class provides a container to which to add components.</a:t>
            </a:r>
          </a:p>
          <a:p>
            <a:r>
              <a:rPr lang="en-SG" sz="2200" dirty="0" smtClean="0"/>
              <a:t>Panel is both a Container and a component, it can be inserted into the frame.</a:t>
            </a:r>
          </a:p>
          <a:p>
            <a:r>
              <a:rPr lang="en-US" sz="2200" b="1" dirty="0" smtClean="0">
                <a:solidFill>
                  <a:srgbClr val="FF0000"/>
                </a:solidFill>
              </a:rPr>
              <a:t>Frame</a:t>
            </a:r>
            <a:r>
              <a:rPr lang="en-US" sz="2200" b="1" dirty="0" smtClean="0"/>
              <a:t>: </a:t>
            </a:r>
            <a:r>
              <a:rPr lang="en-US" sz="2200" dirty="0" smtClean="0"/>
              <a:t>It is a subclass of Window and has a title bar, border, menu bars and resizing corners.</a:t>
            </a:r>
          </a:p>
          <a:p>
            <a:r>
              <a:rPr lang="en-US" sz="2200" dirty="0" smtClean="0"/>
              <a:t> It can contain several components like buttons, text fields, scrollbars etc.</a:t>
            </a:r>
          </a:p>
          <a:p>
            <a:r>
              <a:rPr lang="en-US" sz="2200" dirty="0" smtClean="0"/>
              <a:t> This is most widely used container while developing an application in AWT.</a:t>
            </a:r>
            <a:br>
              <a:rPr lang="en-US" sz="2200" dirty="0" smtClean="0"/>
            </a:br>
            <a:endParaRPr lang="en-US" sz="2200" dirty="0" smtClean="0"/>
          </a:p>
          <a:p>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048672"/>
          </a:xfrm>
        </p:spPr>
        <p:txBody>
          <a:bodyPr>
            <a:noAutofit/>
          </a:bodyPr>
          <a:lstStyle/>
          <a:p>
            <a:r>
              <a:rPr lang="en-SG" sz="2600" b="1" dirty="0" smtClean="0"/>
              <a:t>Methods defined in class Frame includes:</a:t>
            </a:r>
          </a:p>
          <a:p>
            <a:pPr>
              <a:buNone/>
            </a:pPr>
            <a:r>
              <a:rPr lang="en-SG" sz="2600" b="1" dirty="0" smtClean="0"/>
              <a:t>	</a:t>
            </a:r>
            <a:r>
              <a:rPr lang="en-SG" sz="2600" dirty="0" err="1" smtClean="0"/>
              <a:t>setTitle</a:t>
            </a:r>
            <a:r>
              <a:rPr lang="en-SG" sz="2600" dirty="0" smtClean="0"/>
              <a:t>(String),</a:t>
            </a:r>
            <a:r>
              <a:rPr lang="en-SG" sz="2600" dirty="0" err="1" smtClean="0"/>
              <a:t>getTitle</a:t>
            </a:r>
            <a:r>
              <a:rPr lang="en-SG" sz="2600" dirty="0" smtClean="0"/>
              <a:t>(): Set or get title.</a:t>
            </a:r>
          </a:p>
          <a:p>
            <a:pPr>
              <a:buNone/>
            </a:pPr>
            <a:r>
              <a:rPr lang="en-SG" sz="2600" dirty="0" smtClean="0"/>
              <a:t>	</a:t>
            </a:r>
            <a:r>
              <a:rPr lang="en-SG" sz="2600" dirty="0" err="1" smtClean="0"/>
              <a:t>setCursor</a:t>
            </a:r>
            <a:r>
              <a:rPr lang="en-SG" sz="2600" dirty="0" smtClean="0"/>
              <a:t>(</a:t>
            </a:r>
            <a:r>
              <a:rPr lang="en-SG" sz="2600" dirty="0" err="1" smtClean="0"/>
              <a:t>int</a:t>
            </a:r>
            <a:r>
              <a:rPr lang="en-SG" sz="2600" dirty="0" smtClean="0"/>
              <a:t>): Set cursor.</a:t>
            </a:r>
          </a:p>
          <a:p>
            <a:pPr>
              <a:buNone/>
            </a:pPr>
            <a:r>
              <a:rPr lang="en-SG" sz="2600" dirty="0" smtClean="0"/>
              <a:t>	</a:t>
            </a:r>
            <a:r>
              <a:rPr lang="en-SG" sz="2600" dirty="0" err="1" smtClean="0"/>
              <a:t>setResizable</a:t>
            </a:r>
            <a:r>
              <a:rPr lang="en-SG" sz="2600" dirty="0" smtClean="0"/>
              <a:t>(): Make the window resizable.</a:t>
            </a:r>
          </a:p>
          <a:p>
            <a:pPr>
              <a:buNone/>
            </a:pPr>
            <a:r>
              <a:rPr lang="en-SG" sz="2600" dirty="0" smtClean="0"/>
              <a:t>	</a:t>
            </a:r>
            <a:r>
              <a:rPr lang="en-SG" sz="2600" dirty="0" err="1" smtClean="0"/>
              <a:t>setMenuBar</a:t>
            </a:r>
            <a:r>
              <a:rPr lang="en-SG" sz="2600" dirty="0" smtClean="0"/>
              <a:t>(</a:t>
            </a:r>
            <a:r>
              <a:rPr lang="en-SG" sz="2600" dirty="0" err="1" smtClean="0"/>
              <a:t>MenuBar</a:t>
            </a:r>
            <a:r>
              <a:rPr lang="en-SG" sz="2600" dirty="0" smtClean="0"/>
              <a:t>): Set menu bar for window.</a:t>
            </a:r>
            <a:endParaRPr lang="en-US" sz="2600" b="1" dirty="0" smtClean="0">
              <a:solidFill>
                <a:srgbClr val="FF0000"/>
              </a:solidFill>
            </a:endParaRPr>
          </a:p>
          <a:p>
            <a:r>
              <a:rPr lang="en-US" sz="2600" b="1" dirty="0" smtClean="0">
                <a:solidFill>
                  <a:srgbClr val="FF0000"/>
                </a:solidFill>
              </a:rPr>
              <a:t>Dialog:</a:t>
            </a:r>
            <a:r>
              <a:rPr lang="en-US" sz="2600" dirty="0" smtClean="0"/>
              <a:t> Dialog class has border and title. An instance of the Dialog class cannot exist without an associated instance of the Frame class.</a:t>
            </a:r>
          </a:p>
          <a:p>
            <a:r>
              <a:rPr lang="en-US" sz="2600" dirty="0" smtClean="0"/>
              <a:t>A container maintains a list of the components it manipulates, as well as a layout manager to determine how the components should be displayed.</a:t>
            </a:r>
            <a:br>
              <a:rPr lang="en-US" sz="2600" dirty="0" smtClean="0"/>
            </a:br>
            <a:endParaRPr lang="en-US" sz="2600" dirty="0" smtClean="0"/>
          </a:p>
          <a:p>
            <a:endParaRPr lang="en-US" sz="2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2939</TotalTime>
  <Words>4264</Words>
  <Application>Microsoft Office PowerPoint</Application>
  <PresentationFormat>On-screen Show (4:3)</PresentationFormat>
  <Paragraphs>645</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Abstract Window Toolkit(AWT)</vt:lpstr>
      <vt:lpstr>Introduction</vt:lpstr>
      <vt:lpstr>AWT hierarchy</vt:lpstr>
      <vt:lpstr>Components and containers </vt:lpstr>
      <vt:lpstr>Slide 5</vt:lpstr>
      <vt:lpstr>Slide 6</vt:lpstr>
      <vt:lpstr>Types of containers:</vt:lpstr>
      <vt:lpstr>Slide 8</vt:lpstr>
      <vt:lpstr>Slide 9</vt:lpstr>
      <vt:lpstr>Working with frame windows</vt:lpstr>
      <vt:lpstr>Slide 11</vt:lpstr>
      <vt:lpstr>Slide 12</vt:lpstr>
      <vt:lpstr>The Layout Manager</vt:lpstr>
      <vt:lpstr>Slide 14</vt:lpstr>
      <vt:lpstr>Slide 15</vt:lpstr>
      <vt:lpstr>Layout Manager Types</vt:lpstr>
      <vt:lpstr>Slide 17</vt:lpstr>
      <vt:lpstr>Slide 18</vt:lpstr>
      <vt:lpstr>Slide 19</vt:lpstr>
      <vt:lpstr>Slide 20</vt:lpstr>
      <vt:lpstr>User Interface Components</vt:lpstr>
      <vt:lpstr>Slide 22</vt:lpstr>
      <vt:lpstr>Slide 23</vt:lpstr>
      <vt:lpstr>Event Handling</vt:lpstr>
      <vt:lpstr>Slide 25</vt:lpstr>
      <vt:lpstr>Slide 26</vt:lpstr>
      <vt:lpstr>Slide 27</vt:lpstr>
      <vt:lpstr>Slide 28</vt:lpstr>
      <vt:lpstr>Slide 29</vt:lpstr>
      <vt:lpstr>Slide 30</vt:lpstr>
      <vt:lpstr>Slide 31</vt:lpstr>
      <vt:lpstr>Slide 32</vt:lpstr>
      <vt:lpstr>Slide 33</vt:lpstr>
      <vt:lpstr>Slide 34</vt:lpstr>
      <vt:lpstr>Canvas class</vt:lpstr>
      <vt:lpstr>Slide 36</vt:lpstr>
      <vt:lpstr>ScrollBars</vt:lpstr>
      <vt:lpstr>Slide 38</vt:lpstr>
      <vt:lpstr>Slide 39</vt:lpstr>
      <vt:lpstr>Text Components</vt:lpstr>
      <vt:lpstr>Text Field</vt:lpstr>
      <vt:lpstr>TextArea</vt:lpstr>
      <vt:lpstr>Slide 43</vt:lpstr>
      <vt:lpstr>Checkbox</vt:lpstr>
      <vt:lpstr>Slide 45</vt:lpstr>
      <vt:lpstr>Checkbox Groups, Choices, and Lists</vt:lpstr>
      <vt:lpstr>Slide 47</vt:lpstr>
      <vt:lpstr>Slide 48</vt:lpstr>
      <vt:lpstr>Panels</vt:lpstr>
      <vt:lpstr>ScrollPane</vt:lpstr>
      <vt:lpstr>Slide 51</vt:lpstr>
      <vt:lpstr>Case Study: A Color Display</vt:lpstr>
      <vt:lpstr>Dialogs</vt:lpstr>
      <vt:lpstr>Slide 54</vt:lpstr>
      <vt:lpstr>Slide 55</vt:lpstr>
      <vt:lpstr>The Menu Bar</vt:lpstr>
      <vt:lpstr>Slide 57</vt:lpstr>
      <vt:lpstr>KeyListener</vt:lpstr>
      <vt:lpstr>MouseListener</vt:lpstr>
      <vt:lpstr>WindowListener</vt:lpstr>
      <vt:lpstr>FocusListener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Window Toolkit(AWT)</dc:title>
  <dc:creator>Rajesh Reddy</dc:creator>
  <cp:lastModifiedBy>Rajesh Reddy</cp:lastModifiedBy>
  <cp:revision>155</cp:revision>
  <dcterms:created xsi:type="dcterms:W3CDTF">2019-02-28T11:15:44Z</dcterms:created>
  <dcterms:modified xsi:type="dcterms:W3CDTF">2019-03-29T09:56:34Z</dcterms:modified>
</cp:coreProperties>
</file>