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0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2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Abstraction</a:t>
            </a:r>
            <a:br>
              <a:rPr lang="en-SG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3800" dirty="0" smtClean="0">
                <a:solidFill>
                  <a:srgbClr val="FF0000"/>
                </a:solidFill>
              </a:rPr>
              <a:t>An interface is similar to a class in the following ways −</a:t>
            </a:r>
          </a:p>
          <a:p>
            <a:r>
              <a:rPr lang="en-US" dirty="0" smtClean="0"/>
              <a:t>An interface can contain any number of methods.</a:t>
            </a:r>
          </a:p>
          <a:p>
            <a:r>
              <a:rPr lang="en-US" dirty="0" smtClean="0"/>
              <a:t>An interface is written in a file with a </a:t>
            </a:r>
            <a:r>
              <a:rPr lang="en-US" b="1" dirty="0" smtClean="0"/>
              <a:t>.java</a:t>
            </a:r>
            <a:r>
              <a:rPr lang="en-US" dirty="0" smtClean="0"/>
              <a:t> extension, with the name of the interface matching the name of the file.</a:t>
            </a:r>
          </a:p>
          <a:p>
            <a:r>
              <a:rPr lang="en-US" dirty="0" smtClean="0"/>
              <a:t>The byte code of an interface appears in a </a:t>
            </a:r>
            <a:r>
              <a:rPr lang="en-US" b="1" dirty="0" smtClean="0"/>
              <a:t>.class</a:t>
            </a:r>
            <a:r>
              <a:rPr lang="en-US" dirty="0" smtClean="0"/>
              <a:t> file.</a:t>
            </a:r>
          </a:p>
          <a:p>
            <a:r>
              <a:rPr lang="en-US" dirty="0" smtClean="0"/>
              <a:t>Interfaces appear in packages, and their corresponding </a:t>
            </a:r>
            <a:r>
              <a:rPr lang="en-US" dirty="0" err="1" smtClean="0"/>
              <a:t>bytecode</a:t>
            </a:r>
            <a:r>
              <a:rPr lang="en-US" dirty="0" smtClean="0"/>
              <a:t> file must be in a directory structure that matches the package name.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However, an interface is different from a class in several ways, including −</a:t>
            </a:r>
          </a:p>
          <a:p>
            <a:r>
              <a:rPr lang="en-US" dirty="0" smtClean="0"/>
              <a:t>You cannot instantiate an interface.</a:t>
            </a:r>
          </a:p>
          <a:p>
            <a:r>
              <a:rPr lang="en-US" dirty="0" smtClean="0"/>
              <a:t>An interface does not contain any constructors.</a:t>
            </a:r>
          </a:p>
          <a:p>
            <a:r>
              <a:rPr lang="en-US" dirty="0" smtClean="0"/>
              <a:t>All of the methods in an interface are abstract.</a:t>
            </a:r>
          </a:p>
          <a:p>
            <a:r>
              <a:rPr lang="en-US" dirty="0" smtClean="0"/>
              <a:t>An interface cannot contain instance fields. The only fields that can appear in an interface must be declared both static and final.</a:t>
            </a:r>
          </a:p>
          <a:p>
            <a:r>
              <a:rPr lang="en-US" dirty="0" smtClean="0"/>
              <a:t>An interface is not extended by a class; it is implemented by a class.</a:t>
            </a:r>
          </a:p>
          <a:p>
            <a:r>
              <a:rPr lang="en-US" dirty="0" smtClean="0"/>
              <a:t>An interface can extend multiple interfaces.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Declaring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interface</a:t>
            </a:r>
            <a:r>
              <a:rPr lang="en-US" dirty="0" smtClean="0"/>
              <a:t> keyword is used to declare an interface. Here is a simple example to declare an interface −</a:t>
            </a:r>
          </a:p>
          <a:p>
            <a:r>
              <a:rPr lang="en-US" b="1" dirty="0" smtClean="0"/>
              <a:t>interface</a:t>
            </a:r>
            <a:r>
              <a:rPr lang="en-US" dirty="0" smtClean="0"/>
              <a:t> &lt;</a:t>
            </a:r>
            <a:r>
              <a:rPr lang="en-US" dirty="0" err="1" smtClean="0"/>
              <a:t>interface_name</a:t>
            </a:r>
            <a:r>
              <a:rPr lang="en-US" dirty="0" smtClean="0"/>
              <a:t>&gt;{  </a:t>
            </a:r>
          </a:p>
          <a:p>
            <a:pPr lvl="1">
              <a:buNone/>
            </a:pPr>
            <a:r>
              <a:rPr lang="en-US" dirty="0" smtClean="0"/>
              <a:t> // declare constant fields  </a:t>
            </a:r>
          </a:p>
          <a:p>
            <a:pPr>
              <a:buNone/>
            </a:pPr>
            <a:r>
              <a:rPr lang="en-US" dirty="0" smtClean="0"/>
              <a:t>   // declare methods that abstract   </a:t>
            </a:r>
          </a:p>
          <a:p>
            <a:pPr>
              <a:buNone/>
            </a:pPr>
            <a:r>
              <a:rPr lang="en-US" dirty="0" smtClean="0"/>
              <a:t>    // by default.  </a:t>
            </a:r>
          </a:p>
          <a:p>
            <a:pPr>
              <a:buNone/>
            </a:pPr>
            <a:r>
              <a:rPr lang="en-US" dirty="0" smtClean="0"/>
              <a:t>	}  </a:t>
            </a:r>
          </a:p>
          <a:p>
            <a:r>
              <a:rPr lang="en-US" dirty="0" smtClean="0"/>
              <a:t>Since Java 8, interface can have default and static methods which is discussed later.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Interfaces have the following properties −</a:t>
            </a:r>
          </a:p>
          <a:p>
            <a:r>
              <a:rPr lang="en-US" dirty="0" smtClean="0"/>
              <a:t>An interface is implicitly abstract. You do not need to use the </a:t>
            </a:r>
            <a:r>
              <a:rPr lang="en-US" b="1" dirty="0" smtClean="0"/>
              <a:t>abstract </a:t>
            </a:r>
            <a:r>
              <a:rPr lang="en-US" dirty="0" smtClean="0"/>
              <a:t>keyword </a:t>
            </a:r>
            <a:r>
              <a:rPr lang="en-US" dirty="0" smtClean="0"/>
              <a:t>while declaring an interface.</a:t>
            </a:r>
          </a:p>
          <a:p>
            <a:r>
              <a:rPr lang="en-US" dirty="0" smtClean="0"/>
              <a:t>Each method in an interface is also implicitly abstract, so the abstract keyword is not needed.</a:t>
            </a:r>
          </a:p>
          <a:p>
            <a:r>
              <a:rPr lang="en-US" dirty="0" smtClean="0"/>
              <a:t>Methods in an interface are implicitly public.</a:t>
            </a:r>
          </a:p>
          <a:p>
            <a:r>
              <a:rPr lang="en-SG" dirty="0" smtClean="0"/>
              <a:t>We use the interface by using by using </a:t>
            </a:r>
            <a:r>
              <a:rPr lang="en-SG" dirty="0" smtClean="0">
                <a:solidFill>
                  <a:srgbClr val="FF0000"/>
                </a:solidFill>
              </a:rPr>
              <a:t>implements </a:t>
            </a:r>
            <a:r>
              <a:rPr lang="en-SG" dirty="0" smtClean="0"/>
              <a:t>keyword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/* File name : Animal.java */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interface</a:t>
            </a:r>
            <a:r>
              <a:rPr lang="en-US" dirty="0" smtClean="0"/>
              <a:t> Animal { </a:t>
            </a:r>
          </a:p>
          <a:p>
            <a:pPr>
              <a:buNone/>
            </a:pPr>
            <a:r>
              <a:rPr lang="en-US" dirty="0" smtClean="0"/>
              <a:t>public void eat(); </a:t>
            </a:r>
          </a:p>
          <a:p>
            <a:pPr>
              <a:buNone/>
            </a:pPr>
            <a:r>
              <a:rPr lang="en-US" dirty="0" smtClean="0"/>
              <a:t>public void travel();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MammalInt</a:t>
            </a:r>
            <a:r>
              <a:rPr lang="en-US" dirty="0" smtClean="0"/>
              <a:t> implements Animal { </a:t>
            </a:r>
          </a:p>
          <a:p>
            <a:pPr>
              <a:buNone/>
            </a:pPr>
            <a:r>
              <a:rPr lang="en-US" dirty="0" smtClean="0"/>
              <a:t>	public void eat() {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err="1" smtClean="0"/>
              <a:t>System.out.println</a:t>
            </a:r>
            <a:r>
              <a:rPr lang="en-US" dirty="0" smtClean="0"/>
              <a:t>("Mammal eats"); 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public void travel() {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("Mammal travels"); 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 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noOfLegs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	 return 0; 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MammalInt</a:t>
            </a:r>
            <a:r>
              <a:rPr lang="en-US" dirty="0" smtClean="0"/>
              <a:t> m = new </a:t>
            </a:r>
            <a:r>
              <a:rPr lang="en-US" dirty="0" err="1" smtClean="0"/>
              <a:t>MammalInt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 m.eat(); </a:t>
            </a:r>
          </a:p>
          <a:p>
            <a:pPr>
              <a:buNone/>
            </a:pPr>
            <a:r>
              <a:rPr lang="en-US" dirty="0" smtClean="0"/>
              <a:t>	 m.travel(); } </a:t>
            </a:r>
          </a:p>
          <a:p>
            <a:pPr>
              <a:buNone/>
            </a:pPr>
            <a:r>
              <a:rPr lang="en-US" dirty="0" smtClean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The relationship between classes and interfaces</a:t>
            </a:r>
            <a:br>
              <a:rPr lang="en-US" sz="3200" dirty="0" smtClean="0">
                <a:solidFill>
                  <a:srgbClr val="FF0000"/>
                </a:solidFill>
              </a:rPr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>
            <a:solidFill>
              <a:schemeClr val="tx1"/>
            </a:solidFill>
            <a:prstDash val="dash"/>
          </a:ln>
        </p:spPr>
        <p:txBody>
          <a:bodyPr/>
          <a:lstStyle/>
          <a:p>
            <a:pPr>
              <a:buNone/>
            </a:pPr>
            <a:endParaRPr lang="en-SG" dirty="0" smtClean="0"/>
          </a:p>
          <a:p>
            <a:pPr>
              <a:buNone/>
            </a:pPr>
            <a:endParaRPr lang="en-SG" dirty="0" smtClean="0"/>
          </a:p>
          <a:p>
            <a:pPr>
              <a:buNone/>
            </a:pPr>
            <a:endParaRPr lang="en-SG" dirty="0" smtClean="0"/>
          </a:p>
          <a:p>
            <a:pPr>
              <a:buNone/>
            </a:pPr>
            <a:r>
              <a:rPr lang="en-SG" dirty="0" smtClean="0"/>
              <a:t>extends</a:t>
            </a:r>
            <a:r>
              <a:rPr lang="en-SG" dirty="0" smtClean="0">
                <a:solidFill>
                  <a:srgbClr val="FF0000"/>
                </a:solidFill>
              </a:rPr>
              <a:t>	  </a:t>
            </a:r>
            <a:r>
              <a:rPr lang="en-SG" dirty="0" smtClean="0"/>
              <a:t>implements	   extends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2209800"/>
            <a:ext cx="9144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class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3962400"/>
            <a:ext cx="9144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62400" y="220980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interface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38600" y="388620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class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00800" y="2057400"/>
            <a:ext cx="10668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interface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53200" y="3810000"/>
            <a:ext cx="10668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interface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5" idx="0"/>
          </p:cNvCxnSpPr>
          <p:nvPr/>
        </p:nvCxnSpPr>
        <p:spPr>
          <a:xfrm flipV="1">
            <a:off x="1981200" y="28194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0"/>
          </p:cNvCxnSpPr>
          <p:nvPr/>
        </p:nvCxnSpPr>
        <p:spPr>
          <a:xfrm flipV="1">
            <a:off x="7086600" y="26670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0"/>
          </p:cNvCxnSpPr>
          <p:nvPr/>
        </p:nvCxnSpPr>
        <p:spPr>
          <a:xfrm flipV="1">
            <a:off x="4610100" y="2895600"/>
            <a:ext cx="38100" cy="9906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accent2"/>
                </a:solidFill>
              </a:rPr>
              <a:t>Exampe</a:t>
            </a:r>
            <a:r>
              <a:rPr lang="en-US" b="1" dirty="0" smtClean="0">
                <a:solidFill>
                  <a:schemeClr val="accent2"/>
                </a:solidFill>
              </a:rPr>
              <a:t>:</a:t>
            </a:r>
          </a:p>
          <a:p>
            <a:pPr>
              <a:buNone/>
            </a:pPr>
            <a:r>
              <a:rPr lang="en-US" b="1" dirty="0" smtClean="0"/>
              <a:t>interface</a:t>
            </a:r>
            <a:r>
              <a:rPr lang="en-US" dirty="0" smtClean="0"/>
              <a:t> printable{  </a:t>
            </a:r>
          </a:p>
          <a:p>
            <a:pPr>
              <a:buNone/>
            </a:pPr>
            <a:r>
              <a:rPr lang="en-US" b="1" dirty="0" smtClean="0"/>
              <a:t>void</a:t>
            </a:r>
            <a:r>
              <a:rPr lang="en-US" dirty="0" smtClean="0"/>
              <a:t> print();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r>
              <a:rPr lang="en-US" b="1" dirty="0" smtClean="0"/>
              <a:t>class</a:t>
            </a:r>
            <a:r>
              <a:rPr lang="en-US" dirty="0" smtClean="0"/>
              <a:t> A6 </a:t>
            </a:r>
            <a:r>
              <a:rPr lang="en-US" b="1" dirty="0" smtClean="0"/>
              <a:t>implements</a:t>
            </a:r>
            <a:r>
              <a:rPr lang="en-US" dirty="0" smtClean="0"/>
              <a:t> printable{  </a:t>
            </a:r>
          </a:p>
          <a:p>
            <a:pPr>
              <a:buNone/>
            </a:pP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print(){</a:t>
            </a:r>
            <a:r>
              <a:rPr lang="en-US" dirty="0" err="1" smtClean="0"/>
              <a:t>System.out.println</a:t>
            </a:r>
            <a:r>
              <a:rPr lang="en-US" dirty="0" smtClean="0"/>
              <a:t>("Hello");}  </a:t>
            </a:r>
          </a:p>
          <a:p>
            <a:pPr>
              <a:buNone/>
            </a:pP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static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main(String </a:t>
            </a:r>
            <a:r>
              <a:rPr lang="en-US" dirty="0" err="1" smtClean="0"/>
              <a:t>args</a:t>
            </a:r>
            <a:r>
              <a:rPr lang="en-US" dirty="0" smtClean="0"/>
              <a:t>[]){  </a:t>
            </a:r>
          </a:p>
          <a:p>
            <a:pPr>
              <a:buNone/>
            </a:pPr>
            <a:r>
              <a:rPr lang="en-US" dirty="0" smtClean="0"/>
              <a:t>A6 </a:t>
            </a:r>
            <a:r>
              <a:rPr lang="en-US" dirty="0" err="1" smtClean="0"/>
              <a:t>obj</a:t>
            </a:r>
            <a:r>
              <a:rPr lang="en-US" dirty="0" smtClean="0"/>
              <a:t> = </a:t>
            </a:r>
            <a:r>
              <a:rPr lang="en-US" b="1" dirty="0" smtClean="0"/>
              <a:t>new</a:t>
            </a:r>
            <a:r>
              <a:rPr lang="en-US" dirty="0" smtClean="0"/>
              <a:t> A6();  </a:t>
            </a:r>
          </a:p>
          <a:p>
            <a:pPr>
              <a:buNone/>
            </a:pPr>
            <a:r>
              <a:rPr lang="en-US" dirty="0" err="1" smtClean="0"/>
              <a:t>obj.print</a:t>
            </a:r>
            <a:r>
              <a:rPr lang="en-US" dirty="0" smtClean="0"/>
              <a:t>();  </a:t>
            </a:r>
          </a:p>
          <a:p>
            <a:pPr>
              <a:buNone/>
            </a:pPr>
            <a:r>
              <a:rPr lang="en-US" dirty="0" smtClean="0"/>
              <a:t> }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 fontScale="70000" lnSpcReduction="20000"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Accessing Implementation through interface references.</a:t>
            </a:r>
          </a:p>
          <a:p>
            <a:pPr>
              <a:buNone/>
            </a:pPr>
            <a:r>
              <a:rPr lang="en-SG" dirty="0" smtClean="0"/>
              <a:t>Interface Printable{</a:t>
            </a:r>
          </a:p>
          <a:p>
            <a:pPr>
              <a:buNone/>
            </a:pPr>
            <a:r>
              <a:rPr lang="en-SG" dirty="0" smtClean="0"/>
              <a:t>void print(); }</a:t>
            </a:r>
          </a:p>
          <a:p>
            <a:pPr>
              <a:buNone/>
            </a:pPr>
            <a:r>
              <a:rPr lang="en-SG" dirty="0" smtClean="0"/>
              <a:t>class A implements Printable {</a:t>
            </a:r>
          </a:p>
          <a:p>
            <a:pPr>
              <a:buNone/>
            </a:pPr>
            <a:r>
              <a:rPr lang="en-SG" dirty="0" smtClean="0"/>
              <a:t>void print() {</a:t>
            </a:r>
          </a:p>
          <a:p>
            <a:pPr>
              <a:buNone/>
            </a:pPr>
            <a:r>
              <a:rPr lang="en-SG" dirty="0" err="1" smtClean="0"/>
              <a:t>System.out.println</a:t>
            </a:r>
            <a:r>
              <a:rPr lang="en-SG" dirty="0" smtClean="0"/>
              <a:t>(“ calls A method”); } }</a:t>
            </a:r>
          </a:p>
          <a:p>
            <a:pPr>
              <a:buNone/>
            </a:pPr>
            <a:r>
              <a:rPr lang="en-SG" dirty="0" smtClean="0"/>
              <a:t>class B implements Printable {</a:t>
            </a:r>
          </a:p>
          <a:p>
            <a:pPr>
              <a:buNone/>
            </a:pPr>
            <a:r>
              <a:rPr lang="en-SG" dirty="0" smtClean="0"/>
              <a:t>void print() {</a:t>
            </a:r>
          </a:p>
          <a:p>
            <a:pPr>
              <a:buNone/>
            </a:pPr>
            <a:r>
              <a:rPr lang="en-SG" dirty="0" err="1" smtClean="0"/>
              <a:t>System.out.println</a:t>
            </a:r>
            <a:r>
              <a:rPr lang="en-SG" dirty="0" smtClean="0"/>
              <a:t>(“call B method”’); } }</a:t>
            </a:r>
          </a:p>
          <a:p>
            <a:pPr>
              <a:buNone/>
            </a:pPr>
            <a:r>
              <a:rPr lang="en-SG" dirty="0" smtClean="0"/>
              <a:t>class C {</a:t>
            </a:r>
          </a:p>
          <a:p>
            <a:pPr>
              <a:buNone/>
            </a:pPr>
            <a:r>
              <a:rPr lang="en-SG" dirty="0" smtClean="0"/>
              <a:t>public static void main(String </a:t>
            </a:r>
            <a:r>
              <a:rPr lang="en-SG" dirty="0" err="1" smtClean="0"/>
              <a:t>args</a:t>
            </a:r>
            <a:r>
              <a:rPr lang="en-SG" dirty="0" smtClean="0"/>
              <a:t>[]) {</a:t>
            </a:r>
          </a:p>
          <a:p>
            <a:pPr>
              <a:buNone/>
            </a:pPr>
            <a:r>
              <a:rPr lang="en-SG" dirty="0" smtClean="0"/>
              <a:t>A A1=new A();</a:t>
            </a:r>
          </a:p>
          <a:p>
            <a:pPr>
              <a:buNone/>
            </a:pPr>
            <a:r>
              <a:rPr lang="en-SG" dirty="0" smtClean="0"/>
              <a:t>Printable p=A1;</a:t>
            </a:r>
          </a:p>
          <a:p>
            <a:pPr>
              <a:buNone/>
            </a:pPr>
            <a:r>
              <a:rPr lang="en-SG" dirty="0" err="1" smtClean="0"/>
              <a:t>p.print</a:t>
            </a:r>
            <a:r>
              <a:rPr lang="en-SG" dirty="0" smtClean="0"/>
              <a:t>(); // it calls the A print method</a:t>
            </a:r>
          </a:p>
          <a:p>
            <a:pPr>
              <a:buNone/>
            </a:pPr>
            <a:r>
              <a:rPr lang="en-SG" dirty="0" smtClean="0"/>
              <a:t>B B1=new B();</a:t>
            </a:r>
          </a:p>
          <a:p>
            <a:pPr>
              <a:buNone/>
            </a:pPr>
            <a:r>
              <a:rPr lang="en-SG" dirty="0" smtClean="0"/>
              <a:t>P=B1;</a:t>
            </a:r>
          </a:p>
          <a:p>
            <a:pPr>
              <a:buNone/>
            </a:pPr>
            <a:r>
              <a:rPr lang="en-SG" dirty="0" err="1" smtClean="0"/>
              <a:t>p.print</a:t>
            </a:r>
            <a:r>
              <a:rPr lang="en-SG" dirty="0" smtClean="0"/>
              <a:t>();  //it calls the B print method	}</a:t>
            </a:r>
          </a:p>
          <a:p>
            <a:pPr>
              <a:buNone/>
            </a:pPr>
            <a:r>
              <a:rPr lang="en-SG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Multiple inheritance in Java by interface</a:t>
            </a:r>
            <a:br>
              <a:rPr lang="en-US" sz="3600" dirty="0" smtClean="0">
                <a:solidFill>
                  <a:schemeClr val="accent2"/>
                </a:solidFill>
              </a:rPr>
            </a:b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class implements multiple interfaces, or an interface extends multiple interfaces, it is known as multiple inheritance.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 </a:t>
            </a:r>
          </a:p>
          <a:p>
            <a:pPr>
              <a:buNone/>
            </a:pPr>
            <a:r>
              <a:rPr lang="en-SG" dirty="0" smtClean="0"/>
              <a:t>Implements		extends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35814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interface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95600" y="35814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interface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51816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29200" y="35814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interface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4200" y="35814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interface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91200" y="5105400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interface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133600" y="4114800"/>
            <a:ext cx="228600" cy="9906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438400" y="4191000"/>
            <a:ext cx="838200" cy="914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0"/>
          </p:cNvCxnSpPr>
          <p:nvPr/>
        </p:nvCxnSpPr>
        <p:spPr>
          <a:xfrm flipH="1" flipV="1">
            <a:off x="5791200" y="4114800"/>
            <a:ext cx="7239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0"/>
          </p:cNvCxnSpPr>
          <p:nvPr/>
        </p:nvCxnSpPr>
        <p:spPr>
          <a:xfrm flipV="1">
            <a:off x="6515100" y="4114800"/>
            <a:ext cx="9525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Example:</a:t>
            </a:r>
          </a:p>
          <a:p>
            <a:pPr>
              <a:buNone/>
            </a:pPr>
            <a:r>
              <a:rPr lang="en-US" b="1" dirty="0" smtClean="0"/>
              <a:t>interface</a:t>
            </a:r>
            <a:r>
              <a:rPr lang="en-US" dirty="0" smtClean="0"/>
              <a:t> Printable{  </a:t>
            </a:r>
          </a:p>
          <a:p>
            <a:pPr>
              <a:buNone/>
            </a:pPr>
            <a:r>
              <a:rPr lang="en-US" b="1" dirty="0" smtClean="0"/>
              <a:t>void</a:t>
            </a:r>
            <a:r>
              <a:rPr lang="en-US" dirty="0" smtClean="0"/>
              <a:t> print();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r>
              <a:rPr lang="en-US" b="1" dirty="0" smtClean="0"/>
              <a:t>interface</a:t>
            </a:r>
            <a:r>
              <a:rPr lang="en-US" dirty="0" smtClean="0"/>
              <a:t> </a:t>
            </a:r>
            <a:r>
              <a:rPr lang="en-US" dirty="0" err="1" smtClean="0"/>
              <a:t>Showable</a:t>
            </a:r>
            <a:r>
              <a:rPr lang="en-US" dirty="0" smtClean="0"/>
              <a:t>{  </a:t>
            </a:r>
          </a:p>
          <a:p>
            <a:pPr>
              <a:buNone/>
            </a:pPr>
            <a:r>
              <a:rPr lang="en-US" b="1" dirty="0" smtClean="0"/>
              <a:t>void</a:t>
            </a:r>
            <a:r>
              <a:rPr lang="en-US" dirty="0" smtClean="0"/>
              <a:t> show();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r>
              <a:rPr lang="en-US" b="1" dirty="0" smtClean="0"/>
              <a:t>class</a:t>
            </a:r>
            <a:r>
              <a:rPr lang="en-US" dirty="0" smtClean="0"/>
              <a:t> A7 </a:t>
            </a:r>
            <a:r>
              <a:rPr lang="en-US" b="1" dirty="0" smtClean="0"/>
              <a:t>implements</a:t>
            </a:r>
            <a:r>
              <a:rPr lang="en-US" dirty="0" smtClean="0"/>
              <a:t> </a:t>
            </a:r>
            <a:r>
              <a:rPr lang="en-US" dirty="0" err="1" smtClean="0"/>
              <a:t>Printable,Showable</a:t>
            </a:r>
            <a:r>
              <a:rPr lang="en-US" dirty="0" smtClean="0"/>
              <a:t>{  </a:t>
            </a:r>
          </a:p>
          <a:p>
            <a:pPr>
              <a:buNone/>
            </a:pP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print(){</a:t>
            </a:r>
            <a:r>
              <a:rPr lang="en-US" dirty="0" err="1" smtClean="0"/>
              <a:t>System.out.println</a:t>
            </a:r>
            <a:r>
              <a:rPr lang="en-US" dirty="0" smtClean="0"/>
              <a:t>("Hello");}  </a:t>
            </a:r>
          </a:p>
          <a:p>
            <a:pPr>
              <a:buNone/>
            </a:pP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show(){</a:t>
            </a:r>
            <a:r>
              <a:rPr lang="en-US" dirty="0" err="1" smtClean="0"/>
              <a:t>System.out.println</a:t>
            </a:r>
            <a:r>
              <a:rPr lang="en-US" dirty="0" smtClean="0"/>
              <a:t>("Welcome");}  </a:t>
            </a:r>
          </a:p>
          <a:p>
            <a:pPr>
              <a:buNone/>
            </a:pP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static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main(String </a:t>
            </a:r>
            <a:r>
              <a:rPr lang="en-US" dirty="0" err="1" smtClean="0"/>
              <a:t>args</a:t>
            </a:r>
            <a:r>
              <a:rPr lang="en-US" dirty="0" smtClean="0"/>
              <a:t>[]){  </a:t>
            </a:r>
          </a:p>
          <a:p>
            <a:pPr>
              <a:buNone/>
            </a:pPr>
            <a:r>
              <a:rPr lang="en-US" dirty="0" smtClean="0"/>
              <a:t>A7 </a:t>
            </a:r>
            <a:r>
              <a:rPr lang="en-US" dirty="0" err="1" smtClean="0"/>
              <a:t>obj</a:t>
            </a:r>
            <a:r>
              <a:rPr lang="en-US" dirty="0" smtClean="0"/>
              <a:t> = </a:t>
            </a:r>
            <a:r>
              <a:rPr lang="en-US" b="1" dirty="0" smtClean="0"/>
              <a:t>new</a:t>
            </a:r>
            <a:r>
              <a:rPr lang="en-US" dirty="0" smtClean="0"/>
              <a:t> A7();  </a:t>
            </a:r>
          </a:p>
          <a:p>
            <a:pPr>
              <a:buNone/>
            </a:pPr>
            <a:r>
              <a:rPr lang="en-US" dirty="0" err="1" smtClean="0"/>
              <a:t>obj.print</a:t>
            </a:r>
            <a:r>
              <a:rPr lang="en-US" dirty="0" smtClean="0"/>
              <a:t>();  </a:t>
            </a:r>
          </a:p>
          <a:p>
            <a:pPr>
              <a:buNone/>
            </a:pPr>
            <a:r>
              <a:rPr lang="en-US" dirty="0" err="1" smtClean="0"/>
              <a:t>obj.show</a:t>
            </a:r>
            <a:r>
              <a:rPr lang="en-US" dirty="0" smtClean="0"/>
              <a:t>();  </a:t>
            </a:r>
          </a:p>
          <a:p>
            <a:pPr>
              <a:buNone/>
            </a:pPr>
            <a:r>
              <a:rPr lang="en-US" dirty="0" smtClean="0"/>
              <a:t> }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What is Abstraction</a:t>
            </a:r>
          </a:p>
          <a:p>
            <a:r>
              <a:rPr lang="en-SG" dirty="0" smtClean="0"/>
              <a:t>Ways to </a:t>
            </a:r>
            <a:r>
              <a:rPr lang="en-SG" dirty="0" smtClean="0"/>
              <a:t>achieve </a:t>
            </a:r>
            <a:r>
              <a:rPr lang="en-SG" dirty="0" smtClean="0"/>
              <a:t>Abstraction</a:t>
            </a:r>
          </a:p>
          <a:p>
            <a:r>
              <a:rPr lang="en-SG" dirty="0" smtClean="0"/>
              <a:t>Abstract Class</a:t>
            </a:r>
          </a:p>
          <a:p>
            <a:r>
              <a:rPr lang="en-SG" dirty="0" smtClean="0"/>
              <a:t>Abstract Method</a:t>
            </a:r>
          </a:p>
          <a:p>
            <a:r>
              <a:rPr lang="en-SG" dirty="0" smtClean="0"/>
              <a:t>Interface</a:t>
            </a:r>
          </a:p>
          <a:p>
            <a:r>
              <a:rPr lang="en-SG" dirty="0" smtClean="0"/>
              <a:t>Difference between Abstract class and Interface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Interface inheritance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interface</a:t>
            </a:r>
            <a:r>
              <a:rPr lang="en-US" dirty="0" smtClean="0"/>
              <a:t> Printable{  </a:t>
            </a:r>
          </a:p>
          <a:p>
            <a:pPr>
              <a:buNone/>
            </a:pPr>
            <a:r>
              <a:rPr lang="en-US" b="1" dirty="0" smtClean="0"/>
              <a:t>void</a:t>
            </a:r>
            <a:r>
              <a:rPr lang="en-US" dirty="0" smtClean="0"/>
              <a:t> print();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r>
              <a:rPr lang="en-US" b="1" dirty="0" smtClean="0"/>
              <a:t>interface</a:t>
            </a:r>
            <a:r>
              <a:rPr lang="en-US" dirty="0" smtClean="0"/>
              <a:t> </a:t>
            </a:r>
            <a:r>
              <a:rPr lang="en-US" dirty="0" err="1" smtClean="0"/>
              <a:t>Showable</a:t>
            </a:r>
            <a:r>
              <a:rPr lang="en-US" dirty="0" smtClean="0"/>
              <a:t> </a:t>
            </a:r>
            <a:r>
              <a:rPr lang="en-US" b="1" dirty="0" smtClean="0"/>
              <a:t>extends</a:t>
            </a:r>
            <a:r>
              <a:rPr lang="en-US" dirty="0" smtClean="0"/>
              <a:t> Printable{  </a:t>
            </a:r>
          </a:p>
          <a:p>
            <a:pPr>
              <a:buNone/>
            </a:pPr>
            <a:r>
              <a:rPr lang="en-US" b="1" dirty="0" smtClean="0"/>
              <a:t>void</a:t>
            </a:r>
            <a:r>
              <a:rPr lang="en-US" dirty="0" smtClean="0"/>
              <a:t> show();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r>
              <a:rPr lang="en-US" b="1" dirty="0" smtClean="0"/>
              <a:t>class</a:t>
            </a:r>
            <a:r>
              <a:rPr lang="en-US" dirty="0" smtClean="0"/>
              <a:t> TestInterface4 </a:t>
            </a:r>
            <a:r>
              <a:rPr lang="en-US" b="1" dirty="0" smtClean="0"/>
              <a:t>implements</a:t>
            </a:r>
            <a:r>
              <a:rPr lang="en-US" dirty="0" smtClean="0"/>
              <a:t> </a:t>
            </a:r>
            <a:r>
              <a:rPr lang="en-US" dirty="0" err="1" smtClean="0"/>
              <a:t>Showable</a:t>
            </a:r>
            <a:r>
              <a:rPr lang="en-US" dirty="0" smtClean="0"/>
              <a:t>{  </a:t>
            </a:r>
          </a:p>
          <a:p>
            <a:pPr>
              <a:buNone/>
            </a:pP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print(){</a:t>
            </a:r>
            <a:r>
              <a:rPr lang="en-US" dirty="0" err="1" smtClean="0"/>
              <a:t>System.out.println</a:t>
            </a:r>
            <a:r>
              <a:rPr lang="en-US" dirty="0" smtClean="0"/>
              <a:t>("Hello");}  </a:t>
            </a:r>
          </a:p>
          <a:p>
            <a:pPr>
              <a:buNone/>
            </a:pP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show(){</a:t>
            </a:r>
            <a:r>
              <a:rPr lang="en-US" dirty="0" err="1" smtClean="0"/>
              <a:t>System.out.println</a:t>
            </a:r>
            <a:r>
              <a:rPr lang="en-US" dirty="0" smtClean="0"/>
              <a:t>("Welcome");}  </a:t>
            </a:r>
          </a:p>
          <a:p>
            <a:pPr>
              <a:buNone/>
            </a:pP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static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main(String </a:t>
            </a:r>
            <a:r>
              <a:rPr lang="en-US" dirty="0" err="1" smtClean="0"/>
              <a:t>args</a:t>
            </a:r>
            <a:r>
              <a:rPr lang="en-US" dirty="0" smtClean="0"/>
              <a:t>[]){  </a:t>
            </a:r>
          </a:p>
          <a:p>
            <a:pPr>
              <a:buNone/>
            </a:pPr>
            <a:r>
              <a:rPr lang="en-US" dirty="0" smtClean="0"/>
              <a:t>TestInterface4 </a:t>
            </a:r>
            <a:r>
              <a:rPr lang="en-US" dirty="0" err="1" smtClean="0"/>
              <a:t>obj</a:t>
            </a:r>
            <a:r>
              <a:rPr lang="en-US" dirty="0" smtClean="0"/>
              <a:t> = </a:t>
            </a:r>
            <a:r>
              <a:rPr lang="en-US" b="1" dirty="0" smtClean="0"/>
              <a:t>new</a:t>
            </a:r>
            <a:r>
              <a:rPr lang="en-US" dirty="0" smtClean="0"/>
              <a:t> TestInterface4();  </a:t>
            </a:r>
          </a:p>
          <a:p>
            <a:pPr>
              <a:buNone/>
            </a:pPr>
            <a:r>
              <a:rPr lang="en-US" dirty="0" err="1" smtClean="0"/>
              <a:t>obj.print</a:t>
            </a:r>
            <a:r>
              <a:rPr lang="en-US" dirty="0" smtClean="0"/>
              <a:t>();  </a:t>
            </a:r>
          </a:p>
          <a:p>
            <a:pPr>
              <a:buNone/>
            </a:pPr>
            <a:r>
              <a:rPr lang="en-US" dirty="0" err="1" smtClean="0"/>
              <a:t>obj.show</a:t>
            </a:r>
            <a:r>
              <a:rPr lang="en-US" dirty="0" smtClean="0"/>
              <a:t>();  </a:t>
            </a:r>
          </a:p>
          <a:p>
            <a:pPr>
              <a:buNone/>
            </a:pPr>
            <a:r>
              <a:rPr lang="en-US" dirty="0" smtClean="0"/>
              <a:t> }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Java 8 Default Method in Interface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interface</a:t>
            </a:r>
            <a:r>
              <a:rPr lang="en-US" dirty="0" smtClean="0"/>
              <a:t> </a:t>
            </a:r>
            <a:r>
              <a:rPr lang="en-US" dirty="0" err="1" smtClean="0"/>
              <a:t>Drawable</a:t>
            </a:r>
            <a:r>
              <a:rPr lang="en-US" dirty="0" smtClean="0"/>
              <a:t>{  </a:t>
            </a:r>
          </a:p>
          <a:p>
            <a:pPr>
              <a:buNone/>
            </a:pPr>
            <a:r>
              <a:rPr lang="en-US" b="1" dirty="0" smtClean="0"/>
              <a:t>void</a:t>
            </a:r>
            <a:r>
              <a:rPr lang="en-US" dirty="0" smtClean="0"/>
              <a:t> draw();  </a:t>
            </a:r>
          </a:p>
          <a:p>
            <a:pPr>
              <a:buNone/>
            </a:pPr>
            <a:r>
              <a:rPr lang="en-US" b="1" dirty="0" smtClean="0"/>
              <a:t>default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</a:t>
            </a:r>
            <a:r>
              <a:rPr lang="en-US" dirty="0" err="1" smtClean="0"/>
              <a:t>msg</a:t>
            </a:r>
            <a:r>
              <a:rPr lang="en-US" dirty="0" smtClean="0"/>
              <a:t>(){</a:t>
            </a:r>
            <a:r>
              <a:rPr lang="en-US" dirty="0" err="1" smtClean="0"/>
              <a:t>System.out.println</a:t>
            </a:r>
            <a:r>
              <a:rPr lang="en-US" dirty="0" smtClean="0"/>
              <a:t>("default method");}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r>
              <a:rPr lang="en-US" b="1" dirty="0" smtClean="0"/>
              <a:t>class</a:t>
            </a:r>
            <a:r>
              <a:rPr lang="en-US" dirty="0" smtClean="0"/>
              <a:t> Rectangle </a:t>
            </a:r>
            <a:r>
              <a:rPr lang="en-US" b="1" dirty="0" smtClean="0"/>
              <a:t>implements</a:t>
            </a:r>
            <a:r>
              <a:rPr lang="en-US" dirty="0" smtClean="0"/>
              <a:t> </a:t>
            </a:r>
            <a:r>
              <a:rPr lang="en-US" dirty="0" err="1" smtClean="0"/>
              <a:t>Drawable</a:t>
            </a:r>
            <a:r>
              <a:rPr lang="en-US" dirty="0" smtClean="0"/>
              <a:t>{  </a:t>
            </a:r>
          </a:p>
          <a:p>
            <a:pPr>
              <a:buNone/>
            </a:pP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draw(){</a:t>
            </a:r>
            <a:r>
              <a:rPr lang="en-US" dirty="0" err="1" smtClean="0"/>
              <a:t>System.out.println</a:t>
            </a:r>
            <a:r>
              <a:rPr lang="en-US" dirty="0" smtClean="0"/>
              <a:t>("drawing rectangle");}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r>
              <a:rPr lang="en-US" b="1" dirty="0" smtClean="0"/>
              <a:t>class</a:t>
            </a:r>
            <a:r>
              <a:rPr lang="en-US" dirty="0" smtClean="0"/>
              <a:t> </a:t>
            </a:r>
            <a:r>
              <a:rPr lang="en-US" dirty="0" err="1" smtClean="0"/>
              <a:t>TestInterfaceDefault</a:t>
            </a:r>
            <a:r>
              <a:rPr lang="en-US" dirty="0" smtClean="0"/>
              <a:t>{  </a:t>
            </a:r>
          </a:p>
          <a:p>
            <a:pPr>
              <a:buNone/>
            </a:pP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static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main(String </a:t>
            </a:r>
            <a:r>
              <a:rPr lang="en-US" dirty="0" err="1" smtClean="0"/>
              <a:t>args</a:t>
            </a:r>
            <a:r>
              <a:rPr lang="en-US" dirty="0" smtClean="0"/>
              <a:t>[]){  </a:t>
            </a:r>
          </a:p>
          <a:p>
            <a:pPr>
              <a:buNone/>
            </a:pPr>
            <a:r>
              <a:rPr lang="en-US" dirty="0" err="1" smtClean="0"/>
              <a:t>Drawable</a:t>
            </a:r>
            <a:r>
              <a:rPr lang="en-US" dirty="0" smtClean="0"/>
              <a:t> d=</a:t>
            </a:r>
            <a:r>
              <a:rPr lang="en-US" b="1" dirty="0" smtClean="0"/>
              <a:t>new</a:t>
            </a:r>
            <a:r>
              <a:rPr lang="en-US" dirty="0" smtClean="0"/>
              <a:t> Rectangle();  </a:t>
            </a:r>
          </a:p>
          <a:p>
            <a:pPr>
              <a:buNone/>
            </a:pPr>
            <a:r>
              <a:rPr lang="en-US" dirty="0" err="1" smtClean="0"/>
              <a:t>d.draw</a:t>
            </a:r>
            <a:r>
              <a:rPr lang="en-US" dirty="0" smtClean="0"/>
              <a:t>();  </a:t>
            </a:r>
          </a:p>
          <a:p>
            <a:pPr>
              <a:buNone/>
            </a:pPr>
            <a:r>
              <a:rPr lang="en-US" dirty="0" smtClean="0"/>
              <a:t>d.msg();  </a:t>
            </a:r>
          </a:p>
          <a:p>
            <a:pPr>
              <a:buNone/>
            </a:pPr>
            <a:r>
              <a:rPr lang="en-US" dirty="0" smtClean="0"/>
              <a:t>}} 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8 Static Method in Interface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interface</a:t>
            </a:r>
            <a:r>
              <a:rPr lang="en-US" dirty="0" smtClean="0"/>
              <a:t> </a:t>
            </a:r>
            <a:r>
              <a:rPr lang="en-US" dirty="0" err="1" smtClean="0"/>
              <a:t>Drawable</a:t>
            </a:r>
            <a:r>
              <a:rPr lang="en-US" dirty="0" smtClean="0"/>
              <a:t>{  </a:t>
            </a:r>
          </a:p>
          <a:p>
            <a:pPr>
              <a:buNone/>
            </a:pPr>
            <a:r>
              <a:rPr lang="en-US" b="1" dirty="0" smtClean="0"/>
              <a:t>void</a:t>
            </a:r>
            <a:r>
              <a:rPr lang="en-US" dirty="0" smtClean="0"/>
              <a:t> draw();  </a:t>
            </a:r>
          </a:p>
          <a:p>
            <a:pPr>
              <a:buNone/>
            </a:pPr>
            <a:r>
              <a:rPr lang="en-US" b="1" dirty="0" smtClean="0"/>
              <a:t>static</a:t>
            </a:r>
            <a:r>
              <a:rPr lang="en-US" dirty="0" smtClean="0"/>
              <a:t> </a:t>
            </a:r>
            <a:r>
              <a:rPr lang="en-US" b="1" dirty="0" err="1" smtClean="0"/>
              <a:t>int</a:t>
            </a:r>
            <a:r>
              <a:rPr lang="en-US" dirty="0" smtClean="0"/>
              <a:t> cube(</a:t>
            </a:r>
            <a:r>
              <a:rPr lang="en-US" b="1" dirty="0" err="1" smtClean="0"/>
              <a:t>int</a:t>
            </a:r>
            <a:r>
              <a:rPr lang="en-US" dirty="0" smtClean="0"/>
              <a:t> x){</a:t>
            </a:r>
            <a:r>
              <a:rPr lang="en-US" b="1" dirty="0" smtClean="0"/>
              <a:t>return</a:t>
            </a:r>
            <a:r>
              <a:rPr lang="en-US" dirty="0" smtClean="0"/>
              <a:t> x*x*x;}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r>
              <a:rPr lang="en-US" b="1" dirty="0" smtClean="0"/>
              <a:t>class</a:t>
            </a:r>
            <a:r>
              <a:rPr lang="en-US" dirty="0" smtClean="0"/>
              <a:t> Rectangle </a:t>
            </a:r>
            <a:r>
              <a:rPr lang="en-US" b="1" dirty="0" smtClean="0"/>
              <a:t>implements</a:t>
            </a:r>
            <a:r>
              <a:rPr lang="en-US" dirty="0" smtClean="0"/>
              <a:t> </a:t>
            </a:r>
            <a:r>
              <a:rPr lang="en-US" dirty="0" err="1" smtClean="0"/>
              <a:t>Drawable</a:t>
            </a:r>
            <a:r>
              <a:rPr lang="en-US" dirty="0" smtClean="0"/>
              <a:t>{  </a:t>
            </a:r>
          </a:p>
          <a:p>
            <a:pPr>
              <a:buNone/>
            </a:pP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draw(){</a:t>
            </a:r>
            <a:r>
              <a:rPr lang="en-US" dirty="0" err="1" smtClean="0"/>
              <a:t>System.out.println</a:t>
            </a:r>
            <a:r>
              <a:rPr lang="en-US" dirty="0" smtClean="0"/>
              <a:t>("drawing rectangle");}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class</a:t>
            </a:r>
            <a:r>
              <a:rPr lang="en-US" dirty="0" smtClean="0"/>
              <a:t> </a:t>
            </a:r>
            <a:r>
              <a:rPr lang="en-US" dirty="0" err="1" smtClean="0"/>
              <a:t>TestInterfaceStatic</a:t>
            </a:r>
            <a:r>
              <a:rPr lang="en-US" dirty="0" smtClean="0"/>
              <a:t>{  </a:t>
            </a:r>
          </a:p>
          <a:p>
            <a:pPr>
              <a:buNone/>
            </a:pP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static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main(String </a:t>
            </a:r>
            <a:r>
              <a:rPr lang="en-US" dirty="0" err="1" smtClean="0"/>
              <a:t>args</a:t>
            </a:r>
            <a:r>
              <a:rPr lang="en-US" dirty="0" smtClean="0"/>
              <a:t>[]){  </a:t>
            </a:r>
          </a:p>
          <a:p>
            <a:pPr>
              <a:buNone/>
            </a:pPr>
            <a:r>
              <a:rPr lang="en-US" dirty="0" err="1" smtClean="0"/>
              <a:t>Drawable</a:t>
            </a:r>
            <a:r>
              <a:rPr lang="en-US" dirty="0" smtClean="0"/>
              <a:t> d=</a:t>
            </a:r>
            <a:r>
              <a:rPr lang="en-US" b="1" dirty="0" smtClean="0"/>
              <a:t>new</a:t>
            </a:r>
            <a:r>
              <a:rPr lang="en-US" dirty="0" smtClean="0"/>
              <a:t> Rectangle();  </a:t>
            </a:r>
          </a:p>
          <a:p>
            <a:pPr>
              <a:buNone/>
            </a:pPr>
            <a:r>
              <a:rPr lang="en-US" dirty="0" err="1" smtClean="0"/>
              <a:t>d.draw</a:t>
            </a:r>
            <a:r>
              <a:rPr lang="en-US" dirty="0" smtClean="0"/>
              <a:t>();  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Drawable.cube</a:t>
            </a:r>
            <a:r>
              <a:rPr lang="en-US" dirty="0" smtClean="0"/>
              <a:t>(3));  </a:t>
            </a:r>
          </a:p>
          <a:p>
            <a:pPr>
              <a:buNone/>
            </a:pPr>
            <a:r>
              <a:rPr lang="en-US" dirty="0" smtClean="0"/>
              <a:t>}} 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Partial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SG" dirty="0" smtClean="0"/>
              <a:t>If a class includes an interface but does not fully implement the methods defined by that interface, then that class must be declared as abstract.</a:t>
            </a:r>
          </a:p>
          <a:p>
            <a:pPr>
              <a:buNone/>
            </a:pPr>
            <a:r>
              <a:rPr lang="en-US" b="1" dirty="0" smtClean="0"/>
              <a:t>interface</a:t>
            </a:r>
            <a:r>
              <a:rPr lang="en-US" dirty="0" smtClean="0"/>
              <a:t> Printable{  </a:t>
            </a:r>
          </a:p>
          <a:p>
            <a:pPr>
              <a:buNone/>
            </a:pPr>
            <a:r>
              <a:rPr lang="en-US" b="1" dirty="0" smtClean="0"/>
              <a:t>void</a:t>
            </a:r>
            <a:r>
              <a:rPr lang="en-US" dirty="0" smtClean="0"/>
              <a:t> print();      </a:t>
            </a:r>
          </a:p>
          <a:p>
            <a:pPr>
              <a:buNone/>
            </a:pPr>
            <a:r>
              <a:rPr lang="en-US" b="1" dirty="0" smtClean="0"/>
              <a:t>void</a:t>
            </a:r>
            <a:r>
              <a:rPr lang="en-US" dirty="0" smtClean="0"/>
              <a:t> show();  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SG" dirty="0" smtClean="0"/>
              <a:t>abstract class Incomplete implements Printable {</a:t>
            </a:r>
          </a:p>
          <a:p>
            <a:pPr>
              <a:buNone/>
            </a:pPr>
            <a:r>
              <a:rPr lang="en-SG" dirty="0" err="1" smtClean="0"/>
              <a:t>int</a:t>
            </a:r>
            <a:r>
              <a:rPr lang="en-SG" dirty="0" smtClean="0"/>
              <a:t> </a:t>
            </a:r>
            <a:r>
              <a:rPr lang="en-SG" dirty="0" err="1" smtClean="0"/>
              <a:t>a,b</a:t>
            </a:r>
            <a:r>
              <a:rPr lang="en-SG" dirty="0" smtClean="0"/>
              <a:t>;</a:t>
            </a:r>
          </a:p>
          <a:p>
            <a:pPr>
              <a:buNone/>
            </a:pPr>
            <a:r>
              <a:rPr lang="en-SG" dirty="0" smtClean="0"/>
              <a:t>void show() {</a:t>
            </a:r>
          </a:p>
          <a:p>
            <a:pPr>
              <a:buNone/>
            </a:pPr>
            <a:r>
              <a:rPr lang="en-SG" dirty="0" smtClean="0"/>
              <a:t>	</a:t>
            </a:r>
            <a:r>
              <a:rPr lang="en-SG" dirty="0" err="1" smtClean="0"/>
              <a:t>System.out.println</a:t>
            </a:r>
            <a:r>
              <a:rPr lang="en-SG" dirty="0" smtClean="0"/>
              <a:t>(a + “ ”+b);</a:t>
            </a:r>
          </a:p>
          <a:p>
            <a:pPr>
              <a:buNone/>
            </a:pPr>
            <a:r>
              <a:rPr lang="en-SG" dirty="0" smtClean="0"/>
              <a:t>}</a:t>
            </a:r>
          </a:p>
          <a:p>
            <a:pPr>
              <a:buNone/>
            </a:pPr>
            <a:r>
              <a:rPr lang="en-SG" dirty="0" smtClean="0"/>
              <a:t>}</a:t>
            </a:r>
          </a:p>
          <a:p>
            <a:pPr>
              <a:buNone/>
            </a:pPr>
            <a:endParaRPr lang="en-SG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4000" b="1" dirty="0" smtClean="0">
                <a:solidFill>
                  <a:schemeClr val="accent2"/>
                </a:solidFill>
              </a:rPr>
              <a:t>Nested Interfaces</a:t>
            </a:r>
          </a:p>
          <a:p>
            <a:pPr>
              <a:buNone/>
            </a:pPr>
            <a:r>
              <a:rPr lang="en-US" b="1" dirty="0" smtClean="0"/>
              <a:t>interface</a:t>
            </a:r>
            <a:r>
              <a:rPr lang="en-US" dirty="0" smtClean="0"/>
              <a:t> </a:t>
            </a:r>
            <a:r>
              <a:rPr lang="en-US" dirty="0" err="1" smtClean="0"/>
              <a:t>Showable</a:t>
            </a:r>
            <a:r>
              <a:rPr lang="en-US" dirty="0" smtClean="0"/>
              <a:t>{  </a:t>
            </a:r>
          </a:p>
          <a:p>
            <a:pPr>
              <a:buNone/>
            </a:pPr>
            <a:r>
              <a:rPr lang="en-US" dirty="0" smtClean="0"/>
              <a:t>  </a:t>
            </a:r>
            <a:r>
              <a:rPr lang="en-US" b="1" dirty="0" smtClean="0"/>
              <a:t>void</a:t>
            </a:r>
            <a:r>
              <a:rPr lang="en-US" dirty="0" smtClean="0"/>
              <a:t> show();  </a:t>
            </a:r>
          </a:p>
          <a:p>
            <a:pPr>
              <a:buNone/>
            </a:pPr>
            <a:r>
              <a:rPr lang="en-US" dirty="0" smtClean="0"/>
              <a:t>  </a:t>
            </a:r>
            <a:r>
              <a:rPr lang="en-US" b="1" dirty="0" smtClean="0"/>
              <a:t>interface</a:t>
            </a:r>
            <a:r>
              <a:rPr lang="en-US" dirty="0" smtClean="0"/>
              <a:t> Message{  </a:t>
            </a:r>
          </a:p>
          <a:p>
            <a:pPr>
              <a:buNone/>
            </a:pPr>
            <a:r>
              <a:rPr lang="en-US" dirty="0" smtClean="0"/>
              <a:t>   </a:t>
            </a:r>
            <a:r>
              <a:rPr lang="en-US" b="1" dirty="0" smtClean="0"/>
              <a:t>void</a:t>
            </a:r>
            <a:r>
              <a:rPr lang="en-US" dirty="0" smtClean="0"/>
              <a:t> </a:t>
            </a:r>
            <a:r>
              <a:rPr lang="en-US" dirty="0" err="1" smtClean="0"/>
              <a:t>msg</a:t>
            </a:r>
            <a:r>
              <a:rPr lang="en-US" dirty="0" smtClean="0"/>
              <a:t>();  </a:t>
            </a:r>
          </a:p>
          <a:p>
            <a:pPr>
              <a:buNone/>
            </a:pPr>
            <a:r>
              <a:rPr lang="en-US" dirty="0" smtClean="0"/>
              <a:t>  }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r>
              <a:rPr lang="en-US" b="1" dirty="0" smtClean="0"/>
              <a:t>class</a:t>
            </a:r>
            <a:r>
              <a:rPr lang="en-US" dirty="0" smtClean="0"/>
              <a:t> TestNestedInterface1 </a:t>
            </a:r>
            <a:r>
              <a:rPr lang="en-US" b="1" dirty="0" smtClean="0"/>
              <a:t>implements</a:t>
            </a:r>
            <a:r>
              <a:rPr lang="en-US" dirty="0" smtClean="0"/>
              <a:t> </a:t>
            </a:r>
            <a:r>
              <a:rPr lang="en-US" dirty="0" err="1" smtClean="0"/>
              <a:t>Showable.Message</a:t>
            </a:r>
            <a:r>
              <a:rPr lang="en-US" dirty="0" smtClean="0"/>
              <a:t>{  </a:t>
            </a:r>
          </a:p>
          <a:p>
            <a:pPr>
              <a:buNone/>
            </a:pPr>
            <a:r>
              <a:rPr lang="en-US" dirty="0" smtClean="0"/>
              <a:t> </a:t>
            </a: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</a:t>
            </a:r>
            <a:r>
              <a:rPr lang="en-US" dirty="0" err="1" smtClean="0"/>
              <a:t>msg</a:t>
            </a:r>
            <a:r>
              <a:rPr lang="en-US" dirty="0" smtClean="0"/>
              <a:t>(){</a:t>
            </a:r>
            <a:r>
              <a:rPr lang="en-US" dirty="0" err="1" smtClean="0"/>
              <a:t>System.out.println</a:t>
            </a:r>
            <a:r>
              <a:rPr lang="en-US" dirty="0" smtClean="0"/>
              <a:t>("Hello nested interface");}  </a:t>
            </a:r>
          </a:p>
          <a:p>
            <a:pPr>
              <a:buNone/>
            </a:pP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 </a:t>
            </a: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static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main(String </a:t>
            </a:r>
            <a:r>
              <a:rPr lang="en-US" dirty="0" err="1" smtClean="0"/>
              <a:t>args</a:t>
            </a:r>
            <a:r>
              <a:rPr lang="en-US" dirty="0" smtClean="0"/>
              <a:t>[]){  </a:t>
            </a:r>
          </a:p>
          <a:p>
            <a:pPr>
              <a:buNone/>
            </a:pPr>
            <a:r>
              <a:rPr lang="en-US" dirty="0" smtClean="0"/>
              <a:t>  </a:t>
            </a:r>
            <a:r>
              <a:rPr lang="en-US" dirty="0" err="1" smtClean="0"/>
              <a:t>Showable.Message</a:t>
            </a:r>
            <a:r>
              <a:rPr lang="en-US" dirty="0" smtClean="0"/>
              <a:t> message=</a:t>
            </a:r>
            <a:r>
              <a:rPr lang="en-US" b="1" dirty="0" smtClean="0"/>
              <a:t>new</a:t>
            </a:r>
            <a:r>
              <a:rPr lang="en-US" dirty="0" smtClean="0"/>
              <a:t> TestNestedInterface1();//</a:t>
            </a:r>
            <a:r>
              <a:rPr lang="en-US" dirty="0" err="1" smtClean="0"/>
              <a:t>upcasting</a:t>
            </a:r>
            <a:r>
              <a:rPr lang="en-US" dirty="0" smtClean="0"/>
              <a:t> here  </a:t>
            </a:r>
          </a:p>
          <a:p>
            <a:pPr>
              <a:buNone/>
            </a:pPr>
            <a:r>
              <a:rPr lang="en-US" dirty="0" smtClean="0"/>
              <a:t>  message.msg();  </a:t>
            </a:r>
          </a:p>
          <a:p>
            <a:pPr>
              <a:buNone/>
            </a:pPr>
            <a:r>
              <a:rPr lang="en-US" dirty="0" smtClean="0"/>
              <a:t> }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Difference between abstract class and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1700" b="1" dirty="0" smtClean="0"/>
              <a:t>Type of methods:</a:t>
            </a:r>
            <a:r>
              <a:rPr lang="en-US" sz="1700" dirty="0" smtClean="0"/>
              <a:t> Interface can have only abstract methods. Abstract class can have abstract and non-abstract methods. From Java 8, it can have default and static methods also.</a:t>
            </a:r>
          </a:p>
          <a:p>
            <a:pPr fontAlgn="base"/>
            <a:r>
              <a:rPr lang="en-US" sz="1700" b="1" dirty="0" smtClean="0"/>
              <a:t>Final Variables:</a:t>
            </a:r>
            <a:r>
              <a:rPr lang="en-US" sz="1700" dirty="0" smtClean="0"/>
              <a:t> Variables declared in a Java interface are by default final. An abstract class may contain non-final variables.</a:t>
            </a:r>
          </a:p>
          <a:p>
            <a:pPr fontAlgn="base"/>
            <a:r>
              <a:rPr lang="en-US" sz="1700" b="1" dirty="0" smtClean="0"/>
              <a:t>Type of variables: </a:t>
            </a:r>
            <a:r>
              <a:rPr lang="en-US" sz="1700" dirty="0" smtClean="0"/>
              <a:t>Abstract class can have final, non-final, static and non-static variables. Interface has only static and final variables.</a:t>
            </a:r>
          </a:p>
          <a:p>
            <a:pPr fontAlgn="base"/>
            <a:r>
              <a:rPr lang="en-US" sz="1700" b="1" dirty="0" smtClean="0"/>
              <a:t>Implementation:</a:t>
            </a:r>
            <a:r>
              <a:rPr lang="en-US" sz="1700" dirty="0" smtClean="0"/>
              <a:t> Abstract class can provide the implementation of interface. Interface can’t provide the implementation of abstract class.</a:t>
            </a:r>
          </a:p>
          <a:p>
            <a:pPr fontAlgn="base"/>
            <a:r>
              <a:rPr lang="en-US" sz="1700" b="1" dirty="0" smtClean="0"/>
              <a:t>Inheritance </a:t>
            </a:r>
            <a:r>
              <a:rPr lang="en-US" sz="1700" b="1" dirty="0" err="1" smtClean="0"/>
              <a:t>vs</a:t>
            </a:r>
            <a:r>
              <a:rPr lang="en-US" sz="1700" b="1" dirty="0" smtClean="0"/>
              <a:t> Abstraction:</a:t>
            </a:r>
            <a:r>
              <a:rPr lang="en-US" sz="1700" dirty="0" smtClean="0"/>
              <a:t> A Java interface can be implemented using keyword “implements” and abstract class can be extended using keyword “extends”.</a:t>
            </a:r>
          </a:p>
          <a:p>
            <a:pPr fontAlgn="base"/>
            <a:r>
              <a:rPr lang="en-US" sz="1700" b="1" dirty="0" smtClean="0"/>
              <a:t>Multiple implementation:</a:t>
            </a:r>
            <a:r>
              <a:rPr lang="en-US" sz="1700" dirty="0" smtClean="0"/>
              <a:t> An interface can extend another Java interface only, an abstract class can extend another Java class and implement multiple Java interfaces.</a:t>
            </a:r>
          </a:p>
          <a:p>
            <a:pPr fontAlgn="base"/>
            <a:r>
              <a:rPr lang="en-US" sz="1700" b="1" dirty="0" smtClean="0"/>
              <a:t>Accessibility of Data Members:</a:t>
            </a:r>
            <a:r>
              <a:rPr lang="en-US" sz="1700" dirty="0" smtClean="0"/>
              <a:t> Members of a Java interface are public by default. A Java abstract class can have class members like private, protected,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Abstraction</a:t>
            </a:r>
            <a:r>
              <a:rPr lang="en-US" dirty="0" smtClean="0"/>
              <a:t> is a process of hiding the implementation details and showing only functionality to the user.</a:t>
            </a:r>
          </a:p>
          <a:p>
            <a:r>
              <a:rPr lang="en-US" dirty="0" smtClean="0"/>
              <a:t>For example, sending SMS where you type the text and send the message. You don't know the internal processing about the message delivery.</a:t>
            </a:r>
          </a:p>
          <a:p>
            <a:r>
              <a:rPr lang="en-US" dirty="0" smtClean="0"/>
              <a:t>Abstraction lets you focus on what the object does instead of how it does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Ways to achieve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ways to achieve abstraction in java</a:t>
            </a:r>
          </a:p>
          <a:p>
            <a:pPr>
              <a:buNone/>
            </a:pPr>
            <a:r>
              <a:rPr lang="en-US" dirty="0" smtClean="0"/>
              <a:t>1. Abstract class (0 to 100%)</a:t>
            </a:r>
          </a:p>
          <a:p>
            <a:pPr>
              <a:buNone/>
            </a:pPr>
            <a:r>
              <a:rPr lang="en-US" dirty="0" smtClean="0"/>
              <a:t>2. Interface (100%)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class which contains the </a:t>
            </a:r>
            <a:r>
              <a:rPr lang="en-US" b="1" dirty="0" smtClean="0"/>
              <a:t>abstract</a:t>
            </a:r>
            <a:r>
              <a:rPr lang="en-US" dirty="0" smtClean="0"/>
              <a:t> keyword in its declaration is known as abstract class.</a:t>
            </a:r>
          </a:p>
          <a:p>
            <a:r>
              <a:rPr lang="en-US" dirty="0" smtClean="0"/>
              <a:t>Abstract classes may or may not contain </a:t>
            </a:r>
            <a:r>
              <a:rPr lang="en-US" i="1" dirty="0" smtClean="0"/>
              <a:t>abstract methods</a:t>
            </a:r>
            <a:r>
              <a:rPr lang="en-US" dirty="0" smtClean="0"/>
              <a:t>, i.e., methods without body ( public void get(); )</a:t>
            </a:r>
          </a:p>
          <a:p>
            <a:r>
              <a:rPr lang="en-US" dirty="0" smtClean="0"/>
              <a:t>It can have abstract and non-abstract methods.</a:t>
            </a:r>
          </a:p>
          <a:p>
            <a:r>
              <a:rPr lang="en-US" dirty="0" smtClean="0"/>
              <a:t>But, if a class has at least one abstract method, then the class </a:t>
            </a:r>
            <a:r>
              <a:rPr lang="en-US" b="1" dirty="0" smtClean="0"/>
              <a:t>must </a:t>
            </a:r>
            <a:r>
              <a:rPr lang="en-US" dirty="0" smtClean="0"/>
              <a:t>be declared abstract.</a:t>
            </a:r>
          </a:p>
          <a:p>
            <a:r>
              <a:rPr lang="en-US" dirty="0" smtClean="0"/>
              <a:t>If a class is declared abstract, it cannot be instantiated.</a:t>
            </a:r>
          </a:p>
          <a:p>
            <a:r>
              <a:rPr lang="en-US" dirty="0" smtClean="0"/>
              <a:t>It can have constructors and static methods also.</a:t>
            </a:r>
          </a:p>
          <a:p>
            <a:r>
              <a:rPr lang="en-US" dirty="0" smtClean="0"/>
              <a:t>It can have final methods which will force the subclass not to change the body of the method.</a:t>
            </a:r>
          </a:p>
          <a:p>
            <a:r>
              <a:rPr lang="en-US" dirty="0" smtClean="0"/>
              <a:t>If you inherit an abstract class, you have to provide implementations to all the abstract methods in it.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Abstract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Ex: abstract</a:t>
            </a:r>
            <a:r>
              <a:rPr lang="en-US" dirty="0" smtClean="0"/>
              <a:t> </a:t>
            </a:r>
            <a:r>
              <a:rPr lang="en-US" b="1" dirty="0" smtClean="0"/>
              <a:t>class</a:t>
            </a:r>
            <a:r>
              <a:rPr lang="en-US" dirty="0" smtClean="0"/>
              <a:t> A{} </a:t>
            </a:r>
          </a:p>
          <a:p>
            <a:r>
              <a:rPr lang="en-US" dirty="0" smtClean="0"/>
              <a:t>A method which is declared as abstract and does not have implementation is known as an abstract method.</a:t>
            </a:r>
          </a:p>
          <a:p>
            <a:pPr>
              <a:buNone/>
            </a:pPr>
            <a:r>
              <a:rPr lang="en-US" b="1" dirty="0" smtClean="0"/>
              <a:t>Ex: abstract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</a:t>
            </a:r>
            <a:r>
              <a:rPr lang="en-US" dirty="0" err="1" smtClean="0"/>
              <a:t>printStatus</a:t>
            </a:r>
            <a:r>
              <a:rPr lang="en-US" dirty="0" smtClean="0"/>
              <a:t>();//no method body and abstract.  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Example:</a:t>
            </a:r>
          </a:p>
          <a:p>
            <a:pPr>
              <a:buNone/>
            </a:pPr>
            <a:r>
              <a:rPr lang="en-US" b="1" dirty="0" smtClean="0"/>
              <a:t>abstract</a:t>
            </a:r>
            <a:r>
              <a:rPr lang="en-US" dirty="0" smtClean="0"/>
              <a:t> </a:t>
            </a:r>
            <a:r>
              <a:rPr lang="en-US" b="1" dirty="0" smtClean="0"/>
              <a:t>class</a:t>
            </a:r>
            <a:r>
              <a:rPr lang="en-US" dirty="0" smtClean="0"/>
              <a:t> Bike{  </a:t>
            </a:r>
          </a:p>
          <a:p>
            <a:pPr>
              <a:buNone/>
            </a:pPr>
            <a:r>
              <a:rPr lang="en-US" dirty="0" smtClean="0"/>
              <a:t>  </a:t>
            </a:r>
            <a:r>
              <a:rPr lang="en-US" b="1" dirty="0" smtClean="0"/>
              <a:t>abstract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run();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r>
              <a:rPr lang="en-US" b="1" dirty="0" smtClean="0"/>
              <a:t>class</a:t>
            </a:r>
            <a:r>
              <a:rPr lang="en-US" dirty="0" smtClean="0"/>
              <a:t> Honda4 </a:t>
            </a:r>
            <a:r>
              <a:rPr lang="en-US" b="1" dirty="0" smtClean="0"/>
              <a:t>extends</a:t>
            </a:r>
            <a:r>
              <a:rPr lang="en-US" dirty="0" smtClean="0"/>
              <a:t> Bike{  </a:t>
            </a:r>
          </a:p>
          <a:p>
            <a:pPr>
              <a:buNone/>
            </a:pPr>
            <a:r>
              <a:rPr lang="en-US" b="1" dirty="0" smtClean="0"/>
              <a:t>void</a:t>
            </a:r>
            <a:r>
              <a:rPr lang="en-US" dirty="0" smtClean="0"/>
              <a:t> run(){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("running safely");}  </a:t>
            </a:r>
          </a:p>
          <a:p>
            <a:pPr>
              <a:buNone/>
            </a:pP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static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main(String </a:t>
            </a:r>
            <a:r>
              <a:rPr lang="en-US" dirty="0" err="1" smtClean="0"/>
              <a:t>args</a:t>
            </a:r>
            <a:r>
              <a:rPr lang="en-US" dirty="0" smtClean="0"/>
              <a:t>[]){  </a:t>
            </a:r>
          </a:p>
          <a:p>
            <a:pPr>
              <a:buNone/>
            </a:pPr>
            <a:r>
              <a:rPr lang="en-US" dirty="0" smtClean="0"/>
              <a:t>Honda4 </a:t>
            </a:r>
            <a:r>
              <a:rPr lang="en-US" dirty="0" err="1" smtClean="0"/>
              <a:t>obj</a:t>
            </a:r>
            <a:r>
              <a:rPr lang="en-US" dirty="0" smtClean="0"/>
              <a:t>= </a:t>
            </a:r>
            <a:r>
              <a:rPr lang="en-US" b="1" dirty="0" smtClean="0"/>
              <a:t>new</a:t>
            </a:r>
            <a:r>
              <a:rPr lang="en-US" dirty="0" smtClean="0"/>
              <a:t> Honda4();  </a:t>
            </a:r>
          </a:p>
          <a:p>
            <a:pPr>
              <a:buNone/>
            </a:pPr>
            <a:r>
              <a:rPr lang="en-US" dirty="0" smtClean="0"/>
              <a:t> </a:t>
            </a:r>
            <a:r>
              <a:rPr lang="en-US" dirty="0" err="1" smtClean="0"/>
              <a:t>obj.run</a:t>
            </a:r>
            <a:r>
              <a:rPr lang="en-US" dirty="0" smtClean="0"/>
              <a:t>();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r>
              <a:rPr lang="en-US" dirty="0" smtClean="0"/>
              <a:t>}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sz="4000" b="1" dirty="0" smtClean="0">
                <a:solidFill>
                  <a:srgbClr val="FF0000"/>
                </a:solidFill>
              </a:rPr>
              <a:t>When to use abstract classes and abstract methods with an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Sometimes we will want to create a </a:t>
            </a:r>
            <a:r>
              <a:rPr lang="en-US" dirty="0" err="1" smtClean="0"/>
              <a:t>superclass</a:t>
            </a:r>
            <a:r>
              <a:rPr lang="en-US" dirty="0" smtClean="0"/>
              <a:t> that only defines a generalization form that will be shared by all of its subclasses, leaving it to each subclass to fill in the details.</a:t>
            </a:r>
          </a:p>
          <a:p>
            <a:r>
              <a:rPr lang="en-SG" dirty="0" smtClean="0"/>
              <a:t>Example: for Shape class it is not possible to find the area and there is no use of implementing this function, because it is a generalized class</a:t>
            </a:r>
            <a:r>
              <a:rPr lang="en-US" dirty="0" smtClean="0"/>
              <a:t>, so the area() function in the shape class declared as abstract, but this function must be implemented by its subclasses. </a:t>
            </a:r>
            <a:endParaRPr lang="en-S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Interface</a:t>
            </a:r>
            <a:br>
              <a:rPr lang="en-S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 </a:t>
            </a:r>
            <a:r>
              <a:rPr lang="en-US" b="1" dirty="0" smtClean="0"/>
              <a:t>interface in java</a:t>
            </a:r>
            <a:r>
              <a:rPr lang="en-US" dirty="0" smtClean="0"/>
              <a:t> is a blueprint of a class. It has static constants and abstract methods.</a:t>
            </a:r>
          </a:p>
          <a:p>
            <a:r>
              <a:rPr lang="en-US" dirty="0" smtClean="0"/>
              <a:t>The interface in Java is </a:t>
            </a:r>
            <a:r>
              <a:rPr lang="en-US" i="1" dirty="0" smtClean="0"/>
              <a:t>a mechanism to achieve abstraction</a:t>
            </a:r>
            <a:r>
              <a:rPr lang="en-US" dirty="0" smtClean="0"/>
              <a:t>. There can be only abstract methods in the Java interface, not method body. It is used to achieve abstraction and multiple inheritance in Java.</a:t>
            </a:r>
          </a:p>
          <a:p>
            <a:r>
              <a:rPr lang="en-US" dirty="0" smtClean="0"/>
              <a:t>Since java does not support multiple inheritance in case of class, but by using interface it can achieve multiple inheritance </a:t>
            </a:r>
            <a:r>
              <a:rPr lang="en-US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505</Words>
  <Application>Microsoft Office PowerPoint</Application>
  <PresentationFormat>On-screen Show (4:3)</PresentationFormat>
  <Paragraphs>246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Abstraction </vt:lpstr>
      <vt:lpstr>Topics</vt:lpstr>
      <vt:lpstr>Abstraction</vt:lpstr>
      <vt:lpstr>Ways to achieve Abstraction</vt:lpstr>
      <vt:lpstr>Abstract Class</vt:lpstr>
      <vt:lpstr>Abstract Method</vt:lpstr>
      <vt:lpstr>Slide 7</vt:lpstr>
      <vt:lpstr>When to use abstract classes and abstract methods with an example</vt:lpstr>
      <vt:lpstr>Interface </vt:lpstr>
      <vt:lpstr>Slide 10</vt:lpstr>
      <vt:lpstr>Slide 11</vt:lpstr>
      <vt:lpstr>Declaring Interfaces</vt:lpstr>
      <vt:lpstr>Slide 13</vt:lpstr>
      <vt:lpstr>Slide 14</vt:lpstr>
      <vt:lpstr>The relationship between classes and interfaces </vt:lpstr>
      <vt:lpstr>Slide 16</vt:lpstr>
      <vt:lpstr>Slide 17</vt:lpstr>
      <vt:lpstr>Multiple inheritance in Java by interface </vt:lpstr>
      <vt:lpstr>Slide 19</vt:lpstr>
      <vt:lpstr>Interface inheritance </vt:lpstr>
      <vt:lpstr> Java 8 Default Method in Interface  </vt:lpstr>
      <vt:lpstr>Java 8 Static Method in Interface </vt:lpstr>
      <vt:lpstr>Partial implementations</vt:lpstr>
      <vt:lpstr>Slide 24</vt:lpstr>
      <vt:lpstr>Difference between abstract class and Interfaces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Abstraction </dc:title>
  <dc:creator/>
  <cp:lastModifiedBy>Rajesh Reddy</cp:lastModifiedBy>
  <cp:revision>48</cp:revision>
  <dcterms:created xsi:type="dcterms:W3CDTF">2006-08-16T00:00:00Z</dcterms:created>
  <dcterms:modified xsi:type="dcterms:W3CDTF">2019-02-13T06:06:31Z</dcterms:modified>
</cp:coreProperties>
</file>