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9" r:id="rId10"/>
    <p:sldId id="270" r:id="rId11"/>
    <p:sldId id="271" r:id="rId12"/>
    <p:sldId id="266" r:id="rId13"/>
    <p:sldId id="267" r:id="rId14"/>
    <p:sldId id="268" r:id="rId15"/>
    <p:sldId id="272" r:id="rId16"/>
    <p:sldId id="273" r:id="rId17"/>
    <p:sldId id="274" r:id="rId18"/>
    <p:sldId id="275" r:id="rId19"/>
    <p:sldId id="276" r:id="rId20"/>
    <p:sldId id="277" r:id="rId21"/>
    <p:sldId id="278" r:id="rId22"/>
    <p:sldId id="279" r:id="rId23"/>
    <p:sldId id="280" r:id="rId24"/>
    <p:sldId id="281" r:id="rId25"/>
    <p:sldId id="282" r:id="rId26"/>
    <p:sldId id="295" r:id="rId27"/>
    <p:sldId id="283" r:id="rId28"/>
    <p:sldId id="285" r:id="rId29"/>
    <p:sldId id="286" r:id="rId30"/>
    <p:sldId id="287" r:id="rId31"/>
    <p:sldId id="288" r:id="rId32"/>
    <p:sldId id="289" r:id="rId33"/>
    <p:sldId id="290" r:id="rId34"/>
    <p:sldId id="291" r:id="rId35"/>
    <p:sldId id="292" r:id="rId36"/>
    <p:sldId id="293" r:id="rId37"/>
    <p:sldId id="294" r:id="rId38"/>
    <p:sldId id="296" r:id="rId39"/>
    <p:sldId id="297" r:id="rId40"/>
    <p:sldId id="25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83" d="100"/>
          <a:sy n="83" d="100"/>
        </p:scale>
        <p:origin x="-128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535444-9A4A-4008-850D-8BA184C1B469}" type="datetimeFigureOut">
              <a:rPr lang="en-US" smtClean="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C1826D-C6D8-436E-B5BD-C4A252DB3C8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535444-9A4A-4008-850D-8BA184C1B469}" type="datetimeFigureOut">
              <a:rPr lang="en-US" smtClean="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C1826D-C6D8-436E-B5BD-C4A252DB3C8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535444-9A4A-4008-850D-8BA184C1B469}" type="datetimeFigureOut">
              <a:rPr lang="en-US" smtClean="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C1826D-C6D8-436E-B5BD-C4A252DB3C8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535444-9A4A-4008-850D-8BA184C1B469}" type="datetimeFigureOut">
              <a:rPr lang="en-US" smtClean="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C1826D-C6D8-436E-B5BD-C4A252DB3C8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535444-9A4A-4008-850D-8BA184C1B469}" type="datetimeFigureOut">
              <a:rPr lang="en-US" smtClean="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C1826D-C6D8-436E-B5BD-C4A252DB3C8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535444-9A4A-4008-850D-8BA184C1B469}" type="datetimeFigureOut">
              <a:rPr lang="en-US" smtClean="0"/>
              <a:pPr/>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C1826D-C6D8-436E-B5BD-C4A252DB3C8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535444-9A4A-4008-850D-8BA184C1B469}" type="datetimeFigureOut">
              <a:rPr lang="en-US" smtClean="0"/>
              <a:pPr/>
              <a:t>4/17/2019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7C1826D-C6D8-436E-B5BD-C4A252DB3C8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535444-9A4A-4008-850D-8BA184C1B469}" type="datetimeFigureOut">
              <a:rPr lang="en-US" smtClean="0"/>
              <a:pPr/>
              <a:t>4/17/2019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7C1826D-C6D8-436E-B5BD-C4A252DB3C8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35444-9A4A-4008-850D-8BA184C1B469}" type="datetimeFigureOut">
              <a:rPr lang="en-US" smtClean="0"/>
              <a:pPr/>
              <a:t>4/17/2019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7C1826D-C6D8-436E-B5BD-C4A252DB3C8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535444-9A4A-4008-850D-8BA184C1B469}" type="datetimeFigureOut">
              <a:rPr lang="en-US" smtClean="0"/>
              <a:pPr/>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C1826D-C6D8-436E-B5BD-C4A252DB3C8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535444-9A4A-4008-850D-8BA184C1B469}" type="datetimeFigureOut">
              <a:rPr lang="en-US" smtClean="0"/>
              <a:pPr/>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7C1826D-C6D8-436E-B5BD-C4A252DB3C8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535444-9A4A-4008-850D-8BA184C1B469}" type="datetimeFigureOut">
              <a:rPr lang="en-US" smtClean="0"/>
              <a:pPr/>
              <a:t>4/17/2019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1826D-C6D8-436E-B5BD-C4A252DB3C8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Design Patterns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70000" lnSpcReduction="20000"/>
          </a:bodyPr>
          <a:lstStyle/>
          <a:p>
            <a:pPr>
              <a:buNone/>
            </a:pPr>
            <a:r>
              <a:rPr lang="en-SG" dirty="0" smtClean="0"/>
              <a:t> class Stack {</a:t>
            </a:r>
          </a:p>
          <a:p>
            <a:pPr>
              <a:buNone/>
            </a:pPr>
            <a:r>
              <a:rPr lang="en-SG" dirty="0" smtClean="0"/>
              <a:t> private Vector </a:t>
            </a:r>
            <a:r>
              <a:rPr lang="en-SG" dirty="0" err="1" smtClean="0"/>
              <a:t>theData</a:t>
            </a:r>
            <a:r>
              <a:rPr lang="en-SG" dirty="0" smtClean="0"/>
              <a:t>;</a:t>
            </a:r>
          </a:p>
          <a:p>
            <a:pPr>
              <a:buNone/>
            </a:pPr>
            <a:r>
              <a:rPr lang="en-SG" dirty="0" smtClean="0"/>
              <a:t> public Stack()</a:t>
            </a:r>
            <a:r>
              <a:rPr lang="en-US" dirty="0" smtClean="0"/>
              <a:t> {</a:t>
            </a:r>
          </a:p>
          <a:p>
            <a:pPr>
              <a:buNone/>
            </a:pPr>
            <a:r>
              <a:rPr lang="en-SG" dirty="0" smtClean="0"/>
              <a:t> </a:t>
            </a:r>
            <a:r>
              <a:rPr lang="en-SG" dirty="0" err="1" smtClean="0"/>
              <a:t>theData</a:t>
            </a:r>
            <a:r>
              <a:rPr lang="en-SG" dirty="0" smtClean="0"/>
              <a:t> = new Vector(); }</a:t>
            </a:r>
          </a:p>
          <a:p>
            <a:pPr>
              <a:buNone/>
            </a:pPr>
            <a:r>
              <a:rPr lang="en-SG" dirty="0" smtClean="0"/>
              <a:t> public </a:t>
            </a:r>
            <a:r>
              <a:rPr lang="en-SG" dirty="0" err="1" smtClean="0"/>
              <a:t>boolean</a:t>
            </a:r>
            <a:r>
              <a:rPr lang="en-SG" dirty="0" smtClean="0"/>
              <a:t> empty() {</a:t>
            </a:r>
            <a:endParaRPr lang="en-US" dirty="0" smtClean="0"/>
          </a:p>
          <a:p>
            <a:pPr>
              <a:buNone/>
            </a:pPr>
            <a:r>
              <a:rPr lang="en-SG" dirty="0" smtClean="0"/>
              <a:t>  return </a:t>
            </a:r>
            <a:r>
              <a:rPr lang="en-SG" dirty="0" err="1" smtClean="0"/>
              <a:t>theData.isEmpty</a:t>
            </a:r>
            <a:r>
              <a:rPr lang="en-SG" dirty="0" smtClean="0"/>
              <a:t>(); }</a:t>
            </a:r>
          </a:p>
          <a:p>
            <a:pPr>
              <a:buNone/>
            </a:pPr>
            <a:r>
              <a:rPr lang="en-SG" dirty="0" smtClean="0"/>
              <a:t> public object push(Object item) {</a:t>
            </a:r>
          </a:p>
          <a:p>
            <a:pPr>
              <a:buNone/>
            </a:pPr>
            <a:r>
              <a:rPr lang="en-SG" dirty="0" smtClean="0"/>
              <a:t> </a:t>
            </a:r>
            <a:r>
              <a:rPr lang="en-SG" dirty="0" err="1" smtClean="0"/>
              <a:t>theData.addElement</a:t>
            </a:r>
            <a:r>
              <a:rPr lang="en-SG" dirty="0" smtClean="0"/>
              <a:t>(item);</a:t>
            </a:r>
          </a:p>
          <a:p>
            <a:pPr>
              <a:buNone/>
            </a:pPr>
            <a:r>
              <a:rPr lang="en-SG" dirty="0" smtClean="0"/>
              <a:t> return item; }</a:t>
            </a:r>
          </a:p>
          <a:p>
            <a:pPr>
              <a:buNone/>
            </a:pPr>
            <a:r>
              <a:rPr lang="en-SG" dirty="0" smtClean="0"/>
              <a:t>public object peek() {</a:t>
            </a:r>
          </a:p>
          <a:p>
            <a:pPr>
              <a:buNone/>
            </a:pPr>
            <a:r>
              <a:rPr lang="en-SG" dirty="0" smtClean="0"/>
              <a:t> return </a:t>
            </a:r>
            <a:r>
              <a:rPr lang="en-SG" dirty="0" err="1" smtClean="0"/>
              <a:t>theData.lastElement</a:t>
            </a:r>
            <a:r>
              <a:rPr lang="en-SG" dirty="0" smtClean="0"/>
              <a:t>(); }</a:t>
            </a:r>
          </a:p>
          <a:p>
            <a:pPr>
              <a:buNone/>
            </a:pPr>
            <a:r>
              <a:rPr lang="en-SG" dirty="0" smtClean="0"/>
              <a:t> public Object pop() {</a:t>
            </a:r>
          </a:p>
          <a:p>
            <a:pPr>
              <a:buNone/>
            </a:pPr>
            <a:r>
              <a:rPr lang="en-SG" dirty="0" smtClean="0"/>
              <a:t> Object result=</a:t>
            </a:r>
            <a:r>
              <a:rPr lang="en-SG" dirty="0" err="1" smtClean="0"/>
              <a:t>theData.lastElement</a:t>
            </a:r>
            <a:r>
              <a:rPr lang="en-SG" dirty="0" smtClean="0"/>
              <a:t>();</a:t>
            </a:r>
          </a:p>
          <a:p>
            <a:pPr>
              <a:buNone/>
            </a:pPr>
            <a:r>
              <a:rPr lang="en-SG" dirty="0" err="1" smtClean="0"/>
              <a:t>theData.removeElementAt</a:t>
            </a:r>
            <a:r>
              <a:rPr lang="en-SG" dirty="0" smtClean="0"/>
              <a:t>(</a:t>
            </a:r>
            <a:r>
              <a:rPr lang="en-SG" dirty="0" err="1" smtClean="0"/>
              <a:t>theData.size</a:t>
            </a:r>
            <a:r>
              <a:rPr lang="en-SG" dirty="0" smtClean="0"/>
              <a:t>()-1);</a:t>
            </a:r>
          </a:p>
          <a:p>
            <a:pPr>
              <a:buNone/>
            </a:pPr>
            <a:r>
              <a:rPr lang="en-SG" dirty="0" smtClean="0"/>
              <a:t>Return result; }</a:t>
            </a:r>
          </a:p>
          <a:p>
            <a:pPr>
              <a:buNone/>
            </a:pPr>
            <a:r>
              <a:rPr lang="en-SG" dirty="0" smtClean="0"/>
              <a:t>}</a:t>
            </a:r>
          </a:p>
          <a:p>
            <a:pPr>
              <a:buNone/>
            </a:pPr>
            <a:endParaRPr lang="en-SG"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85000" lnSpcReduction="20000"/>
          </a:bodyPr>
          <a:lstStyle/>
          <a:p>
            <a:pPr>
              <a:buNone/>
            </a:pPr>
            <a:r>
              <a:rPr lang="en-SG" dirty="0" smtClean="0"/>
              <a:t>class Stack extends Vector {</a:t>
            </a:r>
          </a:p>
          <a:p>
            <a:pPr>
              <a:buNone/>
            </a:pPr>
            <a:r>
              <a:rPr lang="en-SG" dirty="0" smtClean="0"/>
              <a:t> public Object push(Object item)</a:t>
            </a:r>
          </a:p>
          <a:p>
            <a:pPr>
              <a:buNone/>
            </a:pPr>
            <a:r>
              <a:rPr lang="en-SG" dirty="0" smtClean="0"/>
              <a:t> {</a:t>
            </a:r>
          </a:p>
          <a:p>
            <a:pPr>
              <a:buNone/>
            </a:pPr>
            <a:r>
              <a:rPr lang="en-SG" dirty="0" smtClean="0"/>
              <a:t>	</a:t>
            </a:r>
            <a:r>
              <a:rPr lang="en-SG" dirty="0" err="1" smtClean="0"/>
              <a:t>addElement</a:t>
            </a:r>
            <a:r>
              <a:rPr lang="en-SG" dirty="0" smtClean="0"/>
              <a:t>(item);{</a:t>
            </a:r>
          </a:p>
          <a:p>
            <a:pPr>
              <a:buNone/>
            </a:pPr>
            <a:r>
              <a:rPr lang="en-SG" dirty="0" smtClean="0"/>
              <a:t>	return item; }</a:t>
            </a:r>
          </a:p>
          <a:p>
            <a:pPr>
              <a:buNone/>
            </a:pPr>
            <a:r>
              <a:rPr lang="en-SG" dirty="0" smtClean="0"/>
              <a:t> public Object peek() {</a:t>
            </a:r>
          </a:p>
          <a:p>
            <a:pPr>
              <a:buNone/>
            </a:pPr>
            <a:r>
              <a:rPr lang="en-SG" dirty="0" smtClean="0"/>
              <a:t> return </a:t>
            </a:r>
            <a:r>
              <a:rPr lang="en-SG" dirty="0" err="1" smtClean="0"/>
              <a:t>elementAt</a:t>
            </a:r>
            <a:r>
              <a:rPr lang="en-SG" dirty="0" smtClean="0"/>
              <a:t>(size()-1); }</a:t>
            </a:r>
          </a:p>
          <a:p>
            <a:pPr>
              <a:buNone/>
            </a:pPr>
            <a:r>
              <a:rPr lang="en-SG" dirty="0" smtClean="0"/>
              <a:t> public Object pop() {</a:t>
            </a:r>
          </a:p>
          <a:p>
            <a:pPr>
              <a:buNone/>
            </a:pPr>
            <a:r>
              <a:rPr lang="en-SG" dirty="0" smtClean="0"/>
              <a:t>	Object </a:t>
            </a:r>
            <a:r>
              <a:rPr lang="en-SG" dirty="0" err="1" smtClean="0"/>
              <a:t>obj</a:t>
            </a:r>
            <a:r>
              <a:rPr lang="en-SG" dirty="0" smtClean="0"/>
              <a:t>=peek();</a:t>
            </a:r>
          </a:p>
          <a:p>
            <a:pPr>
              <a:buNone/>
            </a:pPr>
            <a:r>
              <a:rPr lang="en-SG" dirty="0" smtClean="0"/>
              <a:t>	</a:t>
            </a:r>
            <a:r>
              <a:rPr lang="en-SG" dirty="0" err="1" smtClean="0"/>
              <a:t>removeElementAt</a:t>
            </a:r>
            <a:r>
              <a:rPr lang="en-SG" dirty="0" smtClean="0"/>
              <a:t>(size()-1);</a:t>
            </a:r>
          </a:p>
          <a:p>
            <a:pPr>
              <a:buNone/>
            </a:pPr>
            <a:r>
              <a:rPr lang="en-SG" dirty="0" smtClean="0"/>
              <a:t>	return </a:t>
            </a:r>
            <a:r>
              <a:rPr lang="en-SG" dirty="0" err="1" smtClean="0"/>
              <a:t>obj</a:t>
            </a:r>
            <a:r>
              <a:rPr lang="en-SG" dirty="0" smtClean="0"/>
              <a:t>;</a:t>
            </a:r>
          </a:p>
          <a:p>
            <a:pPr>
              <a:buNone/>
            </a:pPr>
            <a:r>
              <a:rPr lang="en-SG" dirty="0" smtClean="0"/>
              <a:t> }</a:t>
            </a:r>
          </a:p>
          <a:p>
            <a:pPr>
              <a:buNone/>
            </a:pPr>
            <a:r>
              <a:rPr lang="en-SG" dirty="0" smtClean="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Composite</a:t>
            </a:r>
            <a:endParaRPr lang="en-US" dirty="0"/>
          </a:p>
        </p:txBody>
      </p:sp>
      <p:sp>
        <p:nvSpPr>
          <p:cNvPr id="3" name="Content Placeholder 2"/>
          <p:cNvSpPr>
            <a:spLocks noGrp="1"/>
          </p:cNvSpPr>
          <p:nvPr>
            <p:ph idx="1"/>
          </p:nvPr>
        </p:nvSpPr>
        <p:spPr/>
        <p:txBody>
          <a:bodyPr>
            <a:normAutofit fontScale="55000" lnSpcReduction="20000"/>
          </a:bodyPr>
          <a:lstStyle/>
          <a:p>
            <a:r>
              <a:rPr lang="en-SG" dirty="0" smtClean="0"/>
              <a:t>Problem: How do you permit the creation of complex objects using only simple parts?</a:t>
            </a:r>
          </a:p>
          <a:p>
            <a:r>
              <a:rPr lang="en-SG" dirty="0" smtClean="0"/>
              <a:t>Solution: Provide a small collection of simple components, but also allow these components to be nested </a:t>
            </a:r>
            <a:r>
              <a:rPr lang="en-SG" dirty="0" err="1" smtClean="0"/>
              <a:t>arbitraly</a:t>
            </a:r>
            <a:r>
              <a:rPr lang="en-SG" dirty="0" smtClean="0"/>
              <a:t>.</a:t>
            </a:r>
          </a:p>
          <a:p>
            <a:r>
              <a:rPr lang="en-SG" dirty="0" smtClean="0"/>
              <a:t>The resulting composite objects allow individual objects and compositions of objects to be treated uniformly.</a:t>
            </a:r>
          </a:p>
          <a:p>
            <a:r>
              <a:rPr lang="en-SG" dirty="0" smtClean="0"/>
              <a:t>Frequently an interesting feature of the composition pattern is the merging of the is-a relation with has a relation.</a:t>
            </a:r>
          </a:p>
          <a:p>
            <a:r>
              <a:rPr lang="en-SG" dirty="0" smtClean="0"/>
              <a:t>Example: A good Example of composition in the java library is the creation of design layouts through the interaction of Components and Containers.</a:t>
            </a:r>
          </a:p>
          <a:p>
            <a:r>
              <a:rPr lang="en-SG" dirty="0" smtClean="0"/>
              <a:t>The structure of a composite object is often described in a tree like format.</a:t>
            </a:r>
          </a:p>
          <a:p>
            <a:r>
              <a:rPr lang="en-SG" dirty="0" smtClean="0"/>
              <a:t>Another example is the class </a:t>
            </a:r>
            <a:r>
              <a:rPr lang="en-SG" dirty="0" err="1" smtClean="0"/>
              <a:t>SequenceInputStream</a:t>
            </a:r>
            <a:r>
              <a:rPr lang="en-SG" dirty="0" smtClean="0"/>
              <a:t>, which is used to concatenate two or more </a:t>
            </a:r>
            <a:r>
              <a:rPr lang="en-SG" dirty="0" err="1" smtClean="0"/>
              <a:t>inputstream</a:t>
            </a:r>
            <a:r>
              <a:rPr lang="en-SG" dirty="0" smtClean="0"/>
              <a:t> so that they appear to be a single input source.</a:t>
            </a:r>
          </a:p>
          <a:p>
            <a:r>
              <a:rPr lang="en-SG" dirty="0" smtClean="0"/>
              <a:t>But s sequence </a:t>
            </a:r>
            <a:r>
              <a:rPr lang="en-SG" dirty="0" err="1" smtClean="0"/>
              <a:t>inputstream</a:t>
            </a:r>
            <a:r>
              <a:rPr lang="en-SG" dirty="0" smtClean="0"/>
              <a:t> is a </a:t>
            </a:r>
            <a:r>
              <a:rPr lang="en-SG" dirty="0" err="1" smtClean="0"/>
              <a:t>inputstream</a:t>
            </a:r>
            <a:r>
              <a:rPr lang="en-SG" dirty="0" smtClean="0"/>
              <a:t> . But a </a:t>
            </a:r>
            <a:r>
              <a:rPr lang="en-SG" dirty="0" err="1" smtClean="0"/>
              <a:t>SequenceInputstream</a:t>
            </a:r>
            <a:r>
              <a:rPr lang="en-SG" dirty="0" smtClean="0"/>
              <a:t> also has a </a:t>
            </a:r>
            <a:r>
              <a:rPr lang="en-SG" dirty="0" err="1" smtClean="0"/>
              <a:t>InputStream</a:t>
            </a:r>
            <a:r>
              <a:rPr lang="en-SG" dirty="0" smtClean="0"/>
              <a:t> as part of its internal state.</a:t>
            </a:r>
          </a:p>
          <a:p>
            <a:r>
              <a:rPr lang="en-SG" dirty="0" smtClean="0"/>
              <a:t>By combining inheritance and composition, the class permits multiple sequences of input sources to be treated as a single unit.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07904" y="836712"/>
            <a:ext cx="2304256" cy="172819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6" name="Straight Connector 5"/>
          <p:cNvCxnSpPr/>
          <p:nvPr/>
        </p:nvCxnSpPr>
        <p:spPr>
          <a:xfrm>
            <a:off x="3707904" y="1124744"/>
            <a:ext cx="2304256"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707904" y="836712"/>
            <a:ext cx="2304256" cy="360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SG" dirty="0" err="1" smtClean="0"/>
              <a:t>Color</a:t>
            </a:r>
            <a:r>
              <a:rPr lang="en-SG" dirty="0" smtClean="0"/>
              <a:t>: [40,60,50]</a:t>
            </a:r>
            <a:endParaRPr lang="en-US" dirty="0"/>
          </a:p>
        </p:txBody>
      </p:sp>
      <p:sp>
        <p:nvSpPr>
          <p:cNvPr id="8" name="Rectangle 7"/>
          <p:cNvSpPr/>
          <p:nvPr/>
        </p:nvSpPr>
        <p:spPr>
          <a:xfrm>
            <a:off x="3707904" y="1196752"/>
            <a:ext cx="360040" cy="13681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8"/>
          <p:cNvSpPr/>
          <p:nvPr/>
        </p:nvSpPr>
        <p:spPr>
          <a:xfrm>
            <a:off x="3707904" y="1412776"/>
            <a:ext cx="360040" cy="1440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9"/>
          <p:cNvSpPr/>
          <p:nvPr/>
        </p:nvSpPr>
        <p:spPr>
          <a:xfrm>
            <a:off x="4067944" y="1196752"/>
            <a:ext cx="360040" cy="1368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Rectangle 10"/>
          <p:cNvSpPr/>
          <p:nvPr/>
        </p:nvSpPr>
        <p:spPr>
          <a:xfrm>
            <a:off x="4067944" y="1700808"/>
            <a:ext cx="360040" cy="14401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 name="Rectangle 11"/>
          <p:cNvSpPr/>
          <p:nvPr/>
        </p:nvSpPr>
        <p:spPr>
          <a:xfrm>
            <a:off x="4427984" y="1196752"/>
            <a:ext cx="216024" cy="136815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4427984" y="2060848"/>
            <a:ext cx="216024"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220072" y="1196752"/>
            <a:ext cx="792088" cy="1368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Rectangle 14"/>
          <p:cNvSpPr/>
          <p:nvPr/>
        </p:nvSpPr>
        <p:spPr>
          <a:xfrm>
            <a:off x="5229216" y="1196752"/>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36096" y="1196752"/>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652120" y="1196752"/>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H="1">
            <a:off x="3203848" y="2636912"/>
            <a:ext cx="936104" cy="108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2"/>
          </p:cNvCxnSpPr>
          <p:nvPr/>
        </p:nvCxnSpPr>
        <p:spPr>
          <a:xfrm flipH="1">
            <a:off x="4716016" y="2564904"/>
            <a:ext cx="144016" cy="1656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4" idx="2"/>
          </p:cNvCxnSpPr>
          <p:nvPr/>
        </p:nvCxnSpPr>
        <p:spPr>
          <a:xfrm>
            <a:off x="5616116" y="2564904"/>
            <a:ext cx="1404156" cy="1008112"/>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71800" y="3645024"/>
            <a:ext cx="360040" cy="13681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Rectangle 24"/>
          <p:cNvSpPr/>
          <p:nvPr/>
        </p:nvSpPr>
        <p:spPr>
          <a:xfrm>
            <a:off x="3131840" y="3645024"/>
            <a:ext cx="360040" cy="1368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6" name="Rectangle 25"/>
          <p:cNvSpPr/>
          <p:nvPr/>
        </p:nvSpPr>
        <p:spPr>
          <a:xfrm>
            <a:off x="3491880" y="3645024"/>
            <a:ext cx="216024" cy="136815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Rectangle 26"/>
          <p:cNvSpPr/>
          <p:nvPr/>
        </p:nvSpPr>
        <p:spPr>
          <a:xfrm>
            <a:off x="2771800" y="3933056"/>
            <a:ext cx="360040" cy="1440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9" name="Rectangle 28"/>
          <p:cNvSpPr/>
          <p:nvPr/>
        </p:nvSpPr>
        <p:spPr>
          <a:xfrm>
            <a:off x="3131840" y="4365104"/>
            <a:ext cx="360040" cy="14401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0" name="Rectangle 29"/>
          <p:cNvSpPr/>
          <p:nvPr/>
        </p:nvSpPr>
        <p:spPr>
          <a:xfrm>
            <a:off x="3491880" y="3933056"/>
            <a:ext cx="216024"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idx="1"/>
          </p:nvPr>
        </p:nvSpPr>
        <p:spPr>
          <a:xfrm>
            <a:off x="4427984" y="4149080"/>
            <a:ext cx="576064" cy="10805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a:bodyPr>
          <a:lstStyle/>
          <a:p>
            <a:pPr>
              <a:buNone/>
            </a:pPr>
            <a:r>
              <a:rPr lang="en-SG" sz="1200" dirty="0" smtClean="0"/>
              <a:t>panel</a:t>
            </a:r>
            <a:endParaRPr lang="en-US" sz="1200" dirty="0"/>
          </a:p>
        </p:txBody>
      </p:sp>
      <p:sp>
        <p:nvSpPr>
          <p:cNvPr id="32" name="Rectangle 31"/>
          <p:cNvSpPr/>
          <p:nvPr/>
        </p:nvSpPr>
        <p:spPr>
          <a:xfrm>
            <a:off x="6588224" y="3573016"/>
            <a:ext cx="792088" cy="136815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Rectangle 32"/>
          <p:cNvSpPr/>
          <p:nvPr/>
        </p:nvSpPr>
        <p:spPr>
          <a:xfrm>
            <a:off x="6660232" y="3645024"/>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867112" y="3645024"/>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7083136" y="3645024"/>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25" idx="2"/>
          </p:cNvCxnSpPr>
          <p:nvPr/>
        </p:nvCxnSpPr>
        <p:spPr>
          <a:xfrm flipH="1">
            <a:off x="2627784" y="5013176"/>
            <a:ext cx="684076"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2" idx="2"/>
          </p:cNvCxnSpPr>
          <p:nvPr/>
        </p:nvCxnSpPr>
        <p:spPr>
          <a:xfrm>
            <a:off x="6984268" y="4941168"/>
            <a:ext cx="108012" cy="864096"/>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2267744" y="5229200"/>
            <a:ext cx="360040" cy="13681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 name="Rectangle 42"/>
          <p:cNvSpPr/>
          <p:nvPr/>
        </p:nvSpPr>
        <p:spPr>
          <a:xfrm>
            <a:off x="2267744" y="5445224"/>
            <a:ext cx="360040" cy="14401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44" name="Rectangle 43"/>
          <p:cNvSpPr/>
          <p:nvPr/>
        </p:nvSpPr>
        <p:spPr>
          <a:xfrm>
            <a:off x="7092280" y="5805264"/>
            <a:ext cx="14401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Strategy design pattern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Strategy pattern, a class behavior or its algorithm can be changed at run time. This type of design pattern comes under behavior pattern.</a:t>
            </a:r>
          </a:p>
          <a:p>
            <a:r>
              <a:rPr lang="en-SG" dirty="0" smtClean="0"/>
              <a:t>Problem: How do you allow the algorithm that is used to solve a particular problem to be easily and dynamically changed by the client?</a:t>
            </a:r>
          </a:p>
          <a:p>
            <a:r>
              <a:rPr lang="en-SG" dirty="0" smtClean="0"/>
              <a:t>Solution: Define a family of algorithms with a similar interface.</a:t>
            </a:r>
          </a:p>
          <a:p>
            <a:r>
              <a:rPr lang="en-SG" dirty="0" smtClean="0"/>
              <a:t>Each algorithm provides a different strategy for solving the problem at hand.</a:t>
            </a:r>
          </a:p>
          <a:p>
            <a:r>
              <a:rPr lang="en-SG" dirty="0" smtClean="0"/>
              <a:t>Encapsulate each algorithm, and let the client select the strategy to be used in any situations.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SG" dirty="0" smtClean="0"/>
              <a:t>Discussion: If a complex algorithm is embedded in a larger application, it may be difficult to extract the algorithm and replace it with another, alternative version.</a:t>
            </a:r>
          </a:p>
          <a:p>
            <a:r>
              <a:rPr lang="en-SG" dirty="0" smtClean="0"/>
              <a:t>If several alternative algorithms are included in the same object, both the complexity and the code of the resulting object may be increased unnecessarily.</a:t>
            </a:r>
          </a:p>
          <a:p>
            <a:r>
              <a:rPr lang="en-SG" dirty="0" smtClean="0"/>
              <a:t>Separating problem and solution makes it easier for the client to select the solution appropriate for any particular situation.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85000" lnSpcReduction="10000"/>
          </a:bodyPr>
          <a:lstStyle/>
          <a:p>
            <a:r>
              <a:rPr lang="en-SG" dirty="0" smtClean="0"/>
              <a:t>Example: An example of the use of the strategy pattern is the creation of layout managers in the AWT.</a:t>
            </a:r>
          </a:p>
          <a:p>
            <a:r>
              <a:rPr lang="en-SG" dirty="0" smtClean="0"/>
              <a:t>Rather than coding in the component library the details of how items are laid out on the screen, these decisions are left to the layout manager.</a:t>
            </a:r>
          </a:p>
          <a:p>
            <a:r>
              <a:rPr lang="en-SG" dirty="0" smtClean="0"/>
              <a:t>An interface for </a:t>
            </a:r>
            <a:r>
              <a:rPr lang="en-SG" dirty="0" err="1" smtClean="0"/>
              <a:t>LayoutManager</a:t>
            </a:r>
            <a:r>
              <a:rPr lang="en-SG" dirty="0" smtClean="0"/>
              <a:t> is defined, and five standard layout managers are provided.</a:t>
            </a:r>
          </a:p>
          <a:p>
            <a:r>
              <a:rPr lang="en-SG" dirty="0" smtClean="0"/>
              <a:t>The activities of the design component(such as a Panel or Window) are independent of the particular layout manager that is being used.</a:t>
            </a:r>
          </a:p>
          <a:p>
            <a:r>
              <a:rPr lang="en-SG" dirty="0" smtClean="0"/>
              <a:t>The strategy pattern is useful whenever it is necessary to provide a set of alternative solutions to a problem and the algorithms used to address the problem can be encapsulated with a simple interface.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OBSERVER</a:t>
            </a:r>
            <a:endParaRPr lang="en-US" dirty="0"/>
          </a:p>
        </p:txBody>
      </p:sp>
      <p:sp>
        <p:nvSpPr>
          <p:cNvPr id="3" name="Content Placeholder 2"/>
          <p:cNvSpPr>
            <a:spLocks noGrp="1"/>
          </p:cNvSpPr>
          <p:nvPr>
            <p:ph idx="1"/>
          </p:nvPr>
        </p:nvSpPr>
        <p:spPr>
          <a:xfrm>
            <a:off x="457200" y="1124744"/>
            <a:ext cx="8229600" cy="5001419"/>
          </a:xfrm>
        </p:spPr>
        <p:txBody>
          <a:bodyPr>
            <a:noAutofit/>
          </a:bodyPr>
          <a:lstStyle/>
          <a:p>
            <a:r>
              <a:rPr lang="en-US" sz="2200" dirty="0" smtClean="0"/>
              <a:t>Observer pattern is used when there is one-to-many relationship between objects such as if one object is modified, its dependent objects are to be notified automatically. Observer pattern falls under behavioral pattern category.</a:t>
            </a:r>
          </a:p>
          <a:p>
            <a:r>
              <a:rPr lang="en-US" sz="2200" dirty="0" smtClean="0"/>
              <a:t>In observer pattern, the object that watch on the state of another object are called </a:t>
            </a:r>
            <a:r>
              <a:rPr lang="en-US" sz="2200" b="1" dirty="0" smtClean="0"/>
              <a:t>Observer</a:t>
            </a:r>
            <a:r>
              <a:rPr lang="en-US" sz="2200" dirty="0" smtClean="0"/>
              <a:t> and the object that is being watched is called </a:t>
            </a:r>
            <a:r>
              <a:rPr lang="en-US" sz="2200" b="1" dirty="0" smtClean="0"/>
              <a:t>Subject</a:t>
            </a:r>
            <a:r>
              <a:rPr lang="en-US" sz="2200" dirty="0" smtClean="0"/>
              <a:t>.</a:t>
            </a:r>
          </a:p>
          <a:p>
            <a:r>
              <a:rPr lang="en-SG" sz="2200" dirty="0" smtClean="0"/>
              <a:t>Problem: How do you allow two or more independent and loosely coupled objects to change in synchrony with each other.</a:t>
            </a:r>
          </a:p>
          <a:p>
            <a:r>
              <a:rPr lang="en-SG" sz="2200" dirty="0" smtClean="0"/>
              <a:t>Solution: Maintain a list of objects that are tied, or dependent, on another object. </a:t>
            </a:r>
          </a:p>
          <a:p>
            <a:r>
              <a:rPr lang="en-SG" sz="2200" dirty="0" smtClean="0"/>
              <a:t>When the target object changes, the dependents, or observers, are notified that they should update themselves.</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lnSpcReduction="10000"/>
          </a:bodyPr>
          <a:lstStyle/>
          <a:p>
            <a:r>
              <a:rPr lang="en-SG" dirty="0" smtClean="0"/>
              <a:t>Discussion: It is easy to maintain tightly coupled objects in synchrony.</a:t>
            </a:r>
          </a:p>
          <a:p>
            <a:r>
              <a:rPr lang="en-SG" dirty="0" smtClean="0"/>
              <a:t>If a new class is defined as a subclass of an existing parent class, modifications of the parent that are made via method invocations can be monitored by simply overriding the methods.</a:t>
            </a:r>
          </a:p>
          <a:p>
            <a:r>
              <a:rPr lang="en-SG" dirty="0" smtClean="0"/>
              <a:t>It is much more difficult to keep objects in step with one another when links are formed and broken dynamically at runtime, or when no obvious class relationship exists between the separate elements.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85000" lnSpcReduction="20000"/>
          </a:bodyPr>
          <a:lstStyle/>
          <a:p>
            <a:r>
              <a:rPr lang="en-SG" dirty="0" smtClean="0"/>
              <a:t>Example: </a:t>
            </a:r>
          </a:p>
          <a:p>
            <a:r>
              <a:rPr lang="en-US" dirty="0" smtClean="0"/>
              <a:t>You might have surfed "Flipkart.com-Online megastore".</a:t>
            </a:r>
          </a:p>
          <a:p>
            <a:r>
              <a:rPr lang="en-US" dirty="0" smtClean="0"/>
              <a:t>So when you search for any product and it is unavailable then there is option called "Notify me when product is available".</a:t>
            </a:r>
          </a:p>
          <a:p>
            <a:r>
              <a:rPr lang="en-US" dirty="0" smtClean="0"/>
              <a:t>If you subscribe to that option then when state of product changes i.e. it is </a:t>
            </a:r>
            <a:r>
              <a:rPr lang="en-US" dirty="0" err="1" smtClean="0"/>
              <a:t>available,you</a:t>
            </a:r>
            <a:r>
              <a:rPr lang="en-US" dirty="0" smtClean="0"/>
              <a:t> will get notification mail "Product is available now you can buy it".</a:t>
            </a:r>
          </a:p>
          <a:p>
            <a:pPr>
              <a:buNone/>
            </a:pPr>
            <a:r>
              <a:rPr lang="en-SG"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7500" lnSpcReduction="20000"/>
          </a:bodyPr>
          <a:lstStyle/>
          <a:p>
            <a:r>
              <a:rPr lang="en-US" dirty="0" smtClean="0"/>
              <a:t>A design patterns are </a:t>
            </a:r>
            <a:r>
              <a:rPr lang="en-US" b="1" dirty="0" smtClean="0"/>
              <a:t>well-proved solution</a:t>
            </a:r>
            <a:r>
              <a:rPr lang="en-US" dirty="0" smtClean="0"/>
              <a:t> for solving the specific problem/task.</a:t>
            </a:r>
            <a:r>
              <a:rPr lang="en-US" dirty="0"/>
              <a:t> </a:t>
            </a:r>
            <a:endParaRPr lang="en-US" dirty="0" smtClean="0"/>
          </a:p>
          <a:p>
            <a:r>
              <a:rPr lang="en-US" dirty="0"/>
              <a:t>D</a:t>
            </a:r>
            <a:r>
              <a:rPr lang="en-US" dirty="0" smtClean="0"/>
              <a:t>esign </a:t>
            </a:r>
            <a:r>
              <a:rPr lang="en-US" dirty="0"/>
              <a:t>patterns are programming language independent strategies for solving the common object-oriented design </a:t>
            </a:r>
            <a:r>
              <a:rPr lang="en-US" dirty="0" smtClean="0"/>
              <a:t>problems.</a:t>
            </a:r>
          </a:p>
          <a:p>
            <a:r>
              <a:rPr lang="en-US" dirty="0" smtClean="0"/>
              <a:t>That </a:t>
            </a:r>
            <a:r>
              <a:rPr lang="en-US" dirty="0"/>
              <a:t>means, a design pattern represents an idea, not a particular implementation.</a:t>
            </a:r>
          </a:p>
          <a:p>
            <a:r>
              <a:rPr lang="en-US" dirty="0"/>
              <a:t>By using the design patterns you can make your code more flexible, reusable and maintainable. It is the most important part because java internally follows design patterns</a:t>
            </a:r>
            <a:r>
              <a:rPr lang="en-US" dirty="0" smtClean="0"/>
              <a:t>.</a:t>
            </a:r>
          </a:p>
          <a:p>
            <a:r>
              <a:rPr lang="en-US" dirty="0"/>
              <a:t>We must use the design patterns </a:t>
            </a:r>
            <a:r>
              <a:rPr lang="en-US" b="1" dirty="0"/>
              <a:t>during the analysis and requirement phase of SDLC</a:t>
            </a:r>
            <a:r>
              <a:rPr lang="en-US" dirty="0"/>
              <a:t>(Software Development Life Cycle).</a:t>
            </a:r>
          </a:p>
          <a:p>
            <a:r>
              <a:rPr lang="en-US" dirty="0"/>
              <a:t>Design patterns ease the analysis and requirement phase of SDLC by providing information based on prior hands-on experiences</a:t>
            </a:r>
            <a:r>
              <a:rPr lang="en-US" dirty="0" smtClean="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bserverLogic.jpg"/>
          <p:cNvPicPr>
            <a:picLocks noGrp="1" noChangeAspect="1"/>
          </p:cNvPicPr>
          <p:nvPr>
            <p:ph idx="1"/>
          </p:nvPr>
        </p:nvPicPr>
        <p:blipFill>
          <a:blip r:embed="rId2" cstate="print"/>
          <a:stretch>
            <a:fillRect/>
          </a:stretch>
        </p:blipFill>
        <p:spPr>
          <a:xfrm>
            <a:off x="1259632" y="908720"/>
            <a:ext cx="5240228" cy="5760639"/>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err="1" smtClean="0"/>
              <a:t>FlyWeight</a:t>
            </a:r>
            <a:endParaRPr lang="en-US" dirty="0"/>
          </a:p>
        </p:txBody>
      </p:sp>
      <p:sp>
        <p:nvSpPr>
          <p:cNvPr id="3" name="Content Placeholder 2"/>
          <p:cNvSpPr>
            <a:spLocks noGrp="1"/>
          </p:cNvSpPr>
          <p:nvPr>
            <p:ph idx="1"/>
          </p:nvPr>
        </p:nvSpPr>
        <p:spPr/>
        <p:txBody>
          <a:bodyPr>
            <a:normAutofit fontScale="77500" lnSpcReduction="20000"/>
          </a:bodyPr>
          <a:lstStyle/>
          <a:p>
            <a:r>
              <a:rPr lang="en-SG" dirty="0" smtClean="0"/>
              <a:t>Problem: How can one reduce the storage costs associated with a large number of objects that have a similar state?</a:t>
            </a:r>
          </a:p>
          <a:p>
            <a:r>
              <a:rPr lang="en-SG" dirty="0" smtClean="0"/>
              <a:t>Solution: Share state in common with similar objects, thereby reducing the storage required by any single object.</a:t>
            </a:r>
          </a:p>
          <a:p>
            <a:r>
              <a:rPr lang="en-SG" dirty="0" smtClean="0"/>
              <a:t>Example: With the exception of primitive values, all objects in java are an instance of some class.</a:t>
            </a:r>
          </a:p>
          <a:p>
            <a:r>
              <a:rPr lang="en-SG" dirty="0" smtClean="0"/>
              <a:t>With each class it is necessary to associate certain information.</a:t>
            </a:r>
          </a:p>
          <a:p>
            <a:r>
              <a:rPr lang="en-SG" dirty="0" smtClean="0"/>
              <a:t>Example of information are the name of the class (a String), and the description of the interface for the class.</a:t>
            </a:r>
          </a:p>
          <a:p>
            <a:r>
              <a:rPr lang="en-SG" dirty="0" smtClean="0"/>
              <a:t>If this information were duplicated in each object, the memory costs would be prohibitive.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r>
              <a:rPr lang="en-SG" dirty="0" smtClean="0"/>
              <a:t>Instead this information is defined once by an object of type Class, and each instance of the class points to this object.</a:t>
            </a:r>
          </a:p>
          <a:p>
            <a:r>
              <a:rPr lang="en-SG" dirty="0" smtClean="0"/>
              <a:t>The objects that share the information are known as flyweight, since their memory requirements are reduced by moving part of their state to the shared value.</a:t>
            </a:r>
          </a:p>
          <a:p>
            <a:r>
              <a:rPr lang="en-SG" dirty="0" smtClean="0"/>
              <a:t>The flyweight pattern can be used whenever there are large number of objects that share a significant common internal state.</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lstStyle/>
          <a:p>
            <a:r>
              <a:rPr lang="en-SG" dirty="0" smtClean="0"/>
              <a:t>Example: </a:t>
            </a:r>
            <a:r>
              <a:rPr lang="en-US" dirty="0" smtClean="0"/>
              <a:t>Each time you create a string literal, the JVM checks the "string constant pool" first. </a:t>
            </a:r>
          </a:p>
          <a:p>
            <a:r>
              <a:rPr lang="en-US" dirty="0" smtClean="0"/>
              <a:t>If the string already exists in the pool, a reference to the pooled instance is returned.</a:t>
            </a:r>
            <a:endParaRPr lang="en-US" smtClean="0"/>
          </a:p>
          <a:p>
            <a:r>
              <a:rPr lang="en-US" smtClean="0"/>
              <a:t> </a:t>
            </a:r>
            <a:r>
              <a:rPr lang="en-US" dirty="0" smtClean="0"/>
              <a:t>If the string doesn't exist in the pool, a new string instance is created and placed in the pool.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ABSTRACT FACTORY</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SG" dirty="0" smtClean="0"/>
              <a:t>Problem: How to provide a mechanism for creating instances of families of related objects without specifying their concrete representations.</a:t>
            </a:r>
          </a:p>
          <a:p>
            <a:pPr>
              <a:buNone/>
            </a:pPr>
            <a:r>
              <a:rPr lang="en-SG" dirty="0" smtClean="0"/>
              <a:t>Solution: Provide a method that returns a new value that is characterized only by an interface or parent class, not by the actual type produced.</a:t>
            </a:r>
          </a:p>
          <a:p>
            <a:pPr>
              <a:buNone/>
            </a:pPr>
            <a:r>
              <a:rPr lang="en-SG" dirty="0" smtClean="0"/>
              <a:t>Discussion: There are several instances where the value returned by  a method in the standard library is characterized by either an abstract class or an interface.</a:t>
            </a:r>
          </a:p>
          <a:p>
            <a:pPr>
              <a:buNone/>
            </a:pPr>
            <a:r>
              <a:rPr lang="en-SG" dirty="0" smtClean="0"/>
              <a:t>Clearly the actual value being returned is a different type, but normally the client using the method is not concerned with actual type, but only the behaviour described by the characterizing attributes.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r>
              <a:rPr lang="en-SG" sz="1600" dirty="0" smtClean="0"/>
              <a:t>Example: Each of the collection classes like Vector define a method named elements() that is described as returning a value of type Enumeration.</a:t>
            </a:r>
          </a:p>
          <a:p>
            <a:r>
              <a:rPr lang="en-SG" sz="1600" dirty="0" smtClean="0"/>
              <a:t>As Enumeration is only an interface, not a class, the value returned is clearly formed as an instance of some other class. </a:t>
            </a:r>
          </a:p>
          <a:p>
            <a:r>
              <a:rPr lang="en-SG" sz="1600" dirty="0" smtClean="0"/>
              <a:t>Almost always, the client has no interest in the actual type being yielded by elements() and is only interested in the behaviour common to all values that satisfy the Enumeration Interface.</a:t>
            </a:r>
          </a:p>
          <a:p>
            <a:r>
              <a:rPr lang="en-SG" sz="1600" dirty="0" smtClean="0"/>
              <a:t>A similar situation occurs with the classes Font and </a:t>
            </a:r>
            <a:r>
              <a:rPr lang="en-SG" sz="1600" dirty="0" err="1" smtClean="0"/>
              <a:t>FontMetric</a:t>
            </a:r>
            <a:r>
              <a:rPr lang="en-SG" sz="1600" dirty="0" smtClean="0"/>
              <a:t>.</a:t>
            </a:r>
          </a:p>
          <a:p>
            <a:r>
              <a:rPr lang="en-SG" sz="1600" dirty="0" smtClean="0"/>
              <a:t>The class </a:t>
            </a:r>
            <a:r>
              <a:rPr lang="en-SG" sz="1600" dirty="0" err="1" smtClean="0"/>
              <a:t>FontMetric</a:t>
            </a:r>
            <a:r>
              <a:rPr lang="en-SG" sz="1600" dirty="0" smtClean="0"/>
              <a:t> is used to  describe the characteristics of a Font such as height and width of the characters.</a:t>
            </a:r>
          </a:p>
          <a:p>
            <a:r>
              <a:rPr lang="en-SG" sz="1600" dirty="0" smtClean="0"/>
              <a:t>A </a:t>
            </a:r>
            <a:r>
              <a:rPr lang="en-SG" sz="1600" dirty="0" err="1" smtClean="0"/>
              <a:t>FontMetrics</a:t>
            </a:r>
            <a:r>
              <a:rPr lang="en-SG" sz="1600" dirty="0" smtClean="0"/>
              <a:t> is an abstract </a:t>
            </a:r>
            <a:r>
              <a:rPr lang="en-SG" sz="1600" dirty="0" smtClean="0"/>
              <a:t>class. A </a:t>
            </a:r>
            <a:r>
              <a:rPr lang="en-SG" sz="1600" dirty="0" smtClean="0"/>
              <a:t>value of type </a:t>
            </a:r>
            <a:r>
              <a:rPr lang="en-SG" sz="1600" dirty="0" err="1" smtClean="0"/>
              <a:t>FontMetric</a:t>
            </a:r>
            <a:r>
              <a:rPr lang="en-SG" sz="1600" dirty="0" smtClean="0"/>
              <a:t> is returned by a Graphics object in response to the message </a:t>
            </a:r>
            <a:r>
              <a:rPr lang="en-SG" sz="1600" dirty="0" err="1" smtClean="0"/>
              <a:t>getFontMetrics</a:t>
            </a:r>
            <a:r>
              <a:rPr lang="en-SG" sz="1600" dirty="0" smtClean="0"/>
              <a:t>.</a:t>
            </a:r>
          </a:p>
          <a:p>
            <a:r>
              <a:rPr lang="en-SG" sz="1600" dirty="0" smtClean="0"/>
              <a:t>Clearly the graphics object is returning a value derived from a subclass of </a:t>
            </a:r>
            <a:r>
              <a:rPr lang="en-SG" sz="1600" dirty="0" err="1" smtClean="0"/>
              <a:t>FontMetric</a:t>
            </a:r>
            <a:r>
              <a:rPr lang="en-SG" sz="1600" dirty="0" smtClean="0"/>
              <a:t>, but the particular value returned is normally of no concern to the client</a:t>
            </a:r>
            <a:r>
              <a:rPr lang="en-SG" sz="1600" dirty="0" smtClean="0"/>
              <a:t>.</a:t>
            </a:r>
          </a:p>
          <a:p>
            <a:r>
              <a:rPr lang="en-US" sz="1600" b="1" dirty="0" smtClean="0"/>
              <a:t>public void paint(Graphics g)</a:t>
            </a:r>
          </a:p>
          <a:p>
            <a:r>
              <a:rPr lang="en-US" sz="1600" b="1" dirty="0" smtClean="0"/>
              <a:t>    {</a:t>
            </a:r>
          </a:p>
          <a:p>
            <a:r>
              <a:rPr lang="en-US" sz="1600" b="1" dirty="0" smtClean="0"/>
              <a:t>        Font f=new Font(</a:t>
            </a:r>
            <a:r>
              <a:rPr lang="en-US" sz="1600" b="1" dirty="0" err="1" smtClean="0"/>
              <a:t>fontName,style,size</a:t>
            </a:r>
            <a:r>
              <a:rPr lang="en-US" sz="1600" b="1" dirty="0" smtClean="0"/>
              <a:t>);</a:t>
            </a:r>
          </a:p>
          <a:p>
            <a:r>
              <a:rPr lang="en-US" sz="1600" b="1" dirty="0" smtClean="0"/>
              <a:t>        </a:t>
            </a:r>
            <a:r>
              <a:rPr lang="en-US" sz="1600" b="1" dirty="0" err="1" smtClean="0"/>
              <a:t>g.setFont</a:t>
            </a:r>
            <a:r>
              <a:rPr lang="en-US" sz="1600" b="1" dirty="0" smtClean="0"/>
              <a:t>(f);</a:t>
            </a:r>
          </a:p>
          <a:p>
            <a:r>
              <a:rPr lang="en-US" sz="1600" b="1" dirty="0" smtClean="0"/>
              <a:t>        </a:t>
            </a:r>
            <a:r>
              <a:rPr lang="en-US" sz="1600" b="1" dirty="0" err="1" smtClean="0"/>
              <a:t>FontMetrics</a:t>
            </a:r>
            <a:r>
              <a:rPr lang="en-US" sz="1600" b="1" dirty="0" smtClean="0"/>
              <a:t> fm=</a:t>
            </a:r>
            <a:r>
              <a:rPr lang="en-US" sz="1600" b="1" dirty="0" err="1" smtClean="0"/>
              <a:t>g.getFontMetrics</a:t>
            </a:r>
            <a:r>
              <a:rPr lang="en-US" sz="1600" b="1" dirty="0" smtClean="0"/>
              <a:t>();</a:t>
            </a:r>
          </a:p>
          <a:p>
            <a:r>
              <a:rPr lang="en-US" sz="1600" b="1" dirty="0" smtClean="0"/>
              <a:t>        </a:t>
            </a:r>
            <a:r>
              <a:rPr lang="en-US" sz="1600" b="1" dirty="0" err="1" smtClean="0"/>
              <a:t>g.drawString</a:t>
            </a:r>
            <a:r>
              <a:rPr lang="en-US" sz="1600" b="1" dirty="0" smtClean="0"/>
              <a:t>(</a:t>
            </a:r>
            <a:r>
              <a:rPr lang="en-US" sz="1600" b="1" dirty="0" err="1" smtClean="0"/>
              <a:t>f.toString</a:t>
            </a:r>
            <a:r>
              <a:rPr lang="en-US" sz="1600" b="1" dirty="0" smtClean="0"/>
              <a:t>(), 5, 10+2*</a:t>
            </a:r>
            <a:r>
              <a:rPr lang="en-US" sz="1600" b="1" dirty="0" err="1" smtClean="0"/>
              <a:t>fm.getHeight</a:t>
            </a:r>
            <a:r>
              <a:rPr lang="en-US" sz="1600" b="1" dirty="0" smtClean="0"/>
              <a:t>());</a:t>
            </a:r>
          </a:p>
          <a:p>
            <a:r>
              <a:rPr lang="en-US" sz="1600" b="1" dirty="0" smtClean="0"/>
              <a:t>    }</a:t>
            </a:r>
            <a:endParaRPr lang="en-US" sz="16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fontScale="70000" lnSpcReduction="20000"/>
          </a:bodyPr>
          <a:lstStyle/>
          <a:p>
            <a:pPr>
              <a:buNone/>
            </a:pPr>
            <a:r>
              <a:rPr lang="en-SG" dirty="0" smtClean="0"/>
              <a:t>Example using </a:t>
            </a:r>
            <a:r>
              <a:rPr lang="en-SG" dirty="0" err="1" smtClean="0"/>
              <a:t>Enumaration</a:t>
            </a:r>
            <a:r>
              <a:rPr lang="en-SG" dirty="0" smtClean="0"/>
              <a:t>:</a:t>
            </a:r>
          </a:p>
          <a:p>
            <a:pPr>
              <a:buNone/>
            </a:pPr>
            <a:r>
              <a:rPr lang="en-US" dirty="0" smtClean="0"/>
              <a:t>import java.io.*;</a:t>
            </a:r>
          </a:p>
          <a:p>
            <a:pPr>
              <a:buNone/>
            </a:pPr>
            <a:r>
              <a:rPr lang="en-US" dirty="0" smtClean="0"/>
              <a:t>import </a:t>
            </a:r>
            <a:r>
              <a:rPr lang="en-US" dirty="0" err="1" smtClean="0"/>
              <a:t>java.util</a:t>
            </a:r>
            <a:r>
              <a:rPr lang="en-US" dirty="0" smtClean="0"/>
              <a:t>.*;</a:t>
            </a:r>
          </a:p>
          <a:p>
            <a:pPr>
              <a:buNone/>
            </a:pPr>
            <a:r>
              <a:rPr lang="en-US" dirty="0" smtClean="0"/>
              <a:t>public class </a:t>
            </a:r>
            <a:r>
              <a:rPr lang="en-US" dirty="0" err="1" smtClean="0"/>
              <a:t>SequenceFileEnumaration</a:t>
            </a:r>
            <a:r>
              <a:rPr lang="en-US" dirty="0" smtClean="0"/>
              <a:t> {</a:t>
            </a:r>
          </a:p>
          <a:p>
            <a:pPr>
              <a:buNone/>
            </a:pPr>
            <a:r>
              <a:rPr lang="en-US" dirty="0" smtClean="0"/>
              <a:t>    public static void main(String </a:t>
            </a:r>
            <a:r>
              <a:rPr lang="en-US" dirty="0" err="1" smtClean="0"/>
              <a:t>args</a:t>
            </a:r>
            <a:r>
              <a:rPr lang="en-US" dirty="0" smtClean="0"/>
              <a:t>[]) throws Exception  {</a:t>
            </a:r>
          </a:p>
          <a:p>
            <a:pPr>
              <a:buNone/>
            </a:pPr>
            <a:r>
              <a:rPr lang="en-US" dirty="0" smtClean="0"/>
              <a:t>        </a:t>
            </a:r>
            <a:r>
              <a:rPr lang="en-US" dirty="0" err="1" smtClean="0"/>
              <a:t>FileInputStream</a:t>
            </a:r>
            <a:r>
              <a:rPr lang="en-US" dirty="0" smtClean="0"/>
              <a:t> f1=new </a:t>
            </a:r>
            <a:r>
              <a:rPr lang="en-US" dirty="0" err="1" smtClean="0"/>
              <a:t>FileInputStream</a:t>
            </a:r>
            <a:r>
              <a:rPr lang="en-US" dirty="0" smtClean="0"/>
              <a:t>("file.txt");</a:t>
            </a:r>
          </a:p>
          <a:p>
            <a:pPr>
              <a:buNone/>
            </a:pPr>
            <a:r>
              <a:rPr lang="en-US" dirty="0" smtClean="0"/>
              <a:t>        </a:t>
            </a:r>
            <a:r>
              <a:rPr lang="en-US" dirty="0" err="1" smtClean="0"/>
              <a:t>FileInputStream</a:t>
            </a:r>
            <a:r>
              <a:rPr lang="en-US" dirty="0" smtClean="0"/>
              <a:t> f2=new </a:t>
            </a:r>
            <a:r>
              <a:rPr lang="en-US" dirty="0" err="1" smtClean="0"/>
              <a:t>FileInputStream</a:t>
            </a:r>
            <a:r>
              <a:rPr lang="en-US" dirty="0" smtClean="0"/>
              <a:t>("file1.txt");</a:t>
            </a:r>
          </a:p>
          <a:p>
            <a:pPr>
              <a:buNone/>
            </a:pPr>
            <a:r>
              <a:rPr lang="en-US" dirty="0" smtClean="0"/>
              <a:t>        </a:t>
            </a:r>
            <a:r>
              <a:rPr lang="en-US" dirty="0" err="1" smtClean="0"/>
              <a:t>FileInputStream</a:t>
            </a:r>
            <a:r>
              <a:rPr lang="en-US" dirty="0" smtClean="0"/>
              <a:t> f3=new </a:t>
            </a:r>
            <a:r>
              <a:rPr lang="en-US" dirty="0" err="1" smtClean="0"/>
              <a:t>FileInputStream</a:t>
            </a:r>
            <a:r>
              <a:rPr lang="en-US" dirty="0" smtClean="0"/>
              <a:t>("file2.txt");</a:t>
            </a:r>
          </a:p>
          <a:p>
            <a:pPr>
              <a:buNone/>
            </a:pPr>
            <a:r>
              <a:rPr lang="en-US" dirty="0" smtClean="0"/>
              <a:t>	Vector v=new Vector();</a:t>
            </a:r>
          </a:p>
          <a:p>
            <a:pPr>
              <a:buNone/>
            </a:pPr>
            <a:r>
              <a:rPr lang="en-US" dirty="0" smtClean="0"/>
              <a:t>        </a:t>
            </a:r>
            <a:r>
              <a:rPr lang="en-US" dirty="0" err="1" smtClean="0"/>
              <a:t>v.add</a:t>
            </a:r>
            <a:r>
              <a:rPr lang="en-US" dirty="0" smtClean="0"/>
              <a:t>(f1);	  </a:t>
            </a:r>
            <a:r>
              <a:rPr lang="en-US" dirty="0" err="1" smtClean="0"/>
              <a:t>v.add</a:t>
            </a:r>
            <a:r>
              <a:rPr lang="en-US" dirty="0" smtClean="0"/>
              <a:t>(f2);        </a:t>
            </a:r>
            <a:r>
              <a:rPr lang="en-US" dirty="0" err="1" smtClean="0"/>
              <a:t>v.add</a:t>
            </a:r>
            <a:r>
              <a:rPr lang="en-US" dirty="0" smtClean="0"/>
              <a:t>(f3);       </a:t>
            </a:r>
          </a:p>
          <a:p>
            <a:pPr>
              <a:buNone/>
            </a:pPr>
            <a:r>
              <a:rPr lang="en-US" dirty="0" smtClean="0"/>
              <a:t>        Enumeration e=</a:t>
            </a:r>
            <a:r>
              <a:rPr lang="en-US" dirty="0" err="1" smtClean="0"/>
              <a:t>v.elements</a:t>
            </a:r>
            <a:r>
              <a:rPr lang="en-US" dirty="0" smtClean="0"/>
              <a:t>();</a:t>
            </a:r>
          </a:p>
          <a:p>
            <a:pPr>
              <a:buNone/>
            </a:pPr>
            <a:r>
              <a:rPr lang="en-US" dirty="0" smtClean="0"/>
              <a:t>        </a:t>
            </a:r>
            <a:r>
              <a:rPr lang="en-US" dirty="0" err="1" smtClean="0"/>
              <a:t>SequenceInputStream</a:t>
            </a:r>
            <a:r>
              <a:rPr lang="en-US" dirty="0" smtClean="0"/>
              <a:t> s=new </a:t>
            </a:r>
            <a:r>
              <a:rPr lang="en-US" dirty="0" err="1" smtClean="0"/>
              <a:t>SequenceInputStream</a:t>
            </a:r>
            <a:r>
              <a:rPr lang="en-US" dirty="0" smtClean="0"/>
              <a:t>(e);</a:t>
            </a:r>
          </a:p>
          <a:p>
            <a:pPr>
              <a:buNone/>
            </a:pPr>
            <a:r>
              <a:rPr lang="en-US" dirty="0" smtClean="0"/>
              <a:t>        </a:t>
            </a:r>
            <a:r>
              <a:rPr lang="en-US" dirty="0" err="1" smtClean="0"/>
              <a:t>int</a:t>
            </a:r>
            <a:r>
              <a:rPr lang="en-US" dirty="0" smtClean="0"/>
              <a:t> </a:t>
            </a:r>
            <a:r>
              <a:rPr lang="en-US" dirty="0" err="1" smtClean="0"/>
              <a:t>i</a:t>
            </a:r>
            <a:r>
              <a:rPr lang="en-US" dirty="0" smtClean="0"/>
              <a:t>=0;</a:t>
            </a:r>
          </a:p>
          <a:p>
            <a:pPr>
              <a:buNone/>
            </a:pPr>
            <a:r>
              <a:rPr lang="en-US" dirty="0" smtClean="0"/>
              <a:t>        while((</a:t>
            </a:r>
            <a:r>
              <a:rPr lang="en-US" dirty="0" err="1" smtClean="0"/>
              <a:t>i</a:t>
            </a:r>
            <a:r>
              <a:rPr lang="en-US" dirty="0" smtClean="0"/>
              <a:t>=</a:t>
            </a:r>
            <a:r>
              <a:rPr lang="en-US" dirty="0" err="1" smtClean="0"/>
              <a:t>s.read</a:t>
            </a:r>
            <a:r>
              <a:rPr lang="en-US" dirty="0" smtClean="0"/>
              <a:t>())!=-1) {</a:t>
            </a:r>
          </a:p>
          <a:p>
            <a:pPr>
              <a:buNone/>
            </a:pPr>
            <a:r>
              <a:rPr lang="en-US" dirty="0" smtClean="0"/>
              <a:t>            </a:t>
            </a:r>
            <a:r>
              <a:rPr lang="en-US" dirty="0" err="1" smtClean="0"/>
              <a:t>System.out.print</a:t>
            </a:r>
            <a:r>
              <a:rPr lang="en-US" dirty="0" smtClean="0"/>
              <a:t>((char)</a:t>
            </a:r>
            <a:r>
              <a:rPr lang="en-US" dirty="0" err="1" smtClean="0"/>
              <a:t>i</a:t>
            </a:r>
            <a:r>
              <a:rPr lang="en-US" dirty="0" smtClean="0"/>
              <a:t>); }</a:t>
            </a:r>
          </a:p>
          <a:p>
            <a:pPr>
              <a:buNone/>
            </a:pPr>
            <a:r>
              <a:rPr lang="en-US" dirty="0" smtClean="0"/>
              <a:t>        </a:t>
            </a:r>
            <a:r>
              <a:rPr lang="en-US" dirty="0" err="1" smtClean="0"/>
              <a:t>s.close</a:t>
            </a:r>
            <a:r>
              <a:rPr lang="en-US" dirty="0" smtClean="0"/>
              <a:t>();</a:t>
            </a:r>
          </a:p>
          <a:p>
            <a:pPr>
              <a:buNone/>
            </a:pPr>
            <a:r>
              <a:rPr lang="en-US" dirty="0" smtClean="0"/>
              <a:t>        f1.close();    f2.close(); 	f3.close();  }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FACTORY METHOD</a:t>
            </a:r>
            <a:endParaRPr lang="en-US" dirty="0"/>
          </a:p>
        </p:txBody>
      </p:sp>
      <p:sp>
        <p:nvSpPr>
          <p:cNvPr id="3" name="Content Placeholder 2"/>
          <p:cNvSpPr>
            <a:spLocks noGrp="1"/>
          </p:cNvSpPr>
          <p:nvPr>
            <p:ph idx="1"/>
          </p:nvPr>
        </p:nvSpPr>
        <p:spPr/>
        <p:txBody>
          <a:bodyPr>
            <a:normAutofit fontScale="62500" lnSpcReduction="20000"/>
          </a:bodyPr>
          <a:lstStyle/>
          <a:p>
            <a:r>
              <a:rPr lang="en-SG" dirty="0" smtClean="0"/>
              <a:t>Problem: You have a method that returns a newly created object, but you want subclasses to have the arbitral to return different types of objects.</a:t>
            </a:r>
          </a:p>
          <a:p>
            <a:r>
              <a:rPr lang="en-SG" dirty="0" smtClean="0"/>
              <a:t>Solution: Allow the subclass to override the creation method and return a different type of object.</a:t>
            </a:r>
          </a:p>
          <a:p>
            <a:r>
              <a:rPr lang="en-SG" dirty="0" smtClean="0"/>
              <a:t>Discussion: This pattern is very similar to the abstract factory but is specialized for the situation where new abstractions are formed using inheritance.</a:t>
            </a:r>
          </a:p>
          <a:p>
            <a:r>
              <a:rPr lang="en-SG" dirty="0" smtClean="0"/>
              <a:t>Example: The method clone() is a good example of a factory method.</a:t>
            </a:r>
          </a:p>
          <a:p>
            <a:r>
              <a:rPr lang="en-SG" dirty="0" smtClean="0"/>
              <a:t>This method returns a copy of an object, provided the object supports the </a:t>
            </a:r>
            <a:r>
              <a:rPr lang="en-SG" dirty="0" err="1" smtClean="0"/>
              <a:t>Clonable</a:t>
            </a:r>
            <a:r>
              <a:rPr lang="en-SG" dirty="0" smtClean="0"/>
              <a:t> interface.</a:t>
            </a:r>
          </a:p>
          <a:p>
            <a:r>
              <a:rPr lang="en-SG" dirty="0" smtClean="0"/>
              <a:t>The default method in class Object raises an exception, indicating that the </a:t>
            </a:r>
            <a:r>
              <a:rPr lang="en-SG" dirty="0" err="1" smtClean="0"/>
              <a:t>clonable</a:t>
            </a:r>
            <a:r>
              <a:rPr lang="en-SG" dirty="0" smtClean="0"/>
              <a:t> interface is not supported.</a:t>
            </a:r>
          </a:p>
          <a:p>
            <a:r>
              <a:rPr lang="en-SG" dirty="0" smtClean="0"/>
              <a:t>Subclasses that wish to permit clones must override this method and return a different type of value.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10000"/>
          </a:bodyPr>
          <a:lstStyle/>
          <a:p>
            <a:r>
              <a:rPr lang="en-SG" dirty="0" smtClean="0"/>
              <a:t>Note that the value returned by a factory method must be the same for all classes.</a:t>
            </a:r>
          </a:p>
          <a:p>
            <a:r>
              <a:rPr lang="en-SG" dirty="0" smtClean="0"/>
              <a:t>For the </a:t>
            </a:r>
            <a:r>
              <a:rPr lang="en-SG" dirty="0" err="1" smtClean="0"/>
              <a:t>clonabel</a:t>
            </a:r>
            <a:r>
              <a:rPr lang="en-SG" dirty="0" smtClean="0"/>
              <a:t> interfaces this type is Object.</a:t>
            </a:r>
          </a:p>
          <a:p>
            <a:r>
              <a:rPr lang="en-SG" dirty="0" smtClean="0"/>
              <a:t>Any class that permits cloning will still return a value of type Object in response to the message clone().</a:t>
            </a:r>
          </a:p>
          <a:p>
            <a:r>
              <a:rPr lang="en-SG" dirty="0" smtClean="0"/>
              <a:t>This value must then be cast to the appropriate type.</a:t>
            </a:r>
          </a:p>
          <a:p>
            <a:r>
              <a:rPr lang="en-SG" dirty="0" smtClean="0"/>
              <a:t>The factory method pattern is useful when there is a hierarchy of abstractions formed using inheritance, and part of the behaviour of these abstractions is the creation of new objects.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ITERATOR</a:t>
            </a:r>
            <a:endParaRPr lang="en-US" dirty="0"/>
          </a:p>
        </p:txBody>
      </p:sp>
      <p:sp>
        <p:nvSpPr>
          <p:cNvPr id="3" name="Content Placeholder 2"/>
          <p:cNvSpPr>
            <a:spLocks noGrp="1"/>
          </p:cNvSpPr>
          <p:nvPr>
            <p:ph idx="1"/>
          </p:nvPr>
        </p:nvSpPr>
        <p:spPr/>
        <p:txBody>
          <a:bodyPr>
            <a:normAutofit fontScale="77500" lnSpcReduction="20000"/>
          </a:bodyPr>
          <a:lstStyle/>
          <a:p>
            <a:r>
              <a:rPr lang="en-SG" dirty="0" smtClean="0"/>
              <a:t>Problem: How to provide a way to access elements of an aggregate object sequentially without exposing the underlying </a:t>
            </a:r>
            <a:r>
              <a:rPr lang="en-SG" dirty="0" smtClean="0"/>
              <a:t>representation.</a:t>
            </a:r>
            <a:endParaRPr lang="en-SG" dirty="0" smtClean="0"/>
          </a:p>
          <a:p>
            <a:r>
              <a:rPr lang="en-SG" dirty="0" smtClean="0"/>
              <a:t>Solution: Provide a mediator object for the sole purpose of sequential access.</a:t>
            </a:r>
          </a:p>
          <a:p>
            <a:r>
              <a:rPr lang="en-SG" dirty="0" smtClean="0"/>
              <a:t>The mediator can be aware of the representation of the aggregate although the client using the object need not be aware of these details.</a:t>
            </a:r>
          </a:p>
          <a:p>
            <a:r>
              <a:rPr lang="en-SG" dirty="0" smtClean="0"/>
              <a:t>Example: The </a:t>
            </a:r>
            <a:r>
              <a:rPr lang="en-SG" dirty="0" err="1" smtClean="0"/>
              <a:t>Enumaration</a:t>
            </a:r>
            <a:r>
              <a:rPr lang="en-SG" dirty="0" smtClean="0"/>
              <a:t> interface for container access actually addresses two related problem.</a:t>
            </a:r>
          </a:p>
          <a:p>
            <a:r>
              <a:rPr lang="en-SG" dirty="0" smtClean="0"/>
              <a:t>It provides a uniform means of accessing elements from many different types of containers and it hides the detail of the underlying container representation.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Categorization of design patterns:</a:t>
            </a:r>
            <a:br>
              <a:rPr lang="en-US" dirty="0"/>
            </a:br>
            <a:endParaRPr lang="en-US" dirty="0"/>
          </a:p>
        </p:txBody>
      </p:sp>
      <p:sp>
        <p:nvSpPr>
          <p:cNvPr id="3" name="Content Placeholder 2"/>
          <p:cNvSpPr>
            <a:spLocks noGrp="1"/>
          </p:cNvSpPr>
          <p:nvPr>
            <p:ph idx="1"/>
          </p:nvPr>
        </p:nvSpPr>
        <p:spPr/>
        <p:txBody>
          <a:bodyPr/>
          <a:lstStyle/>
          <a:p>
            <a:r>
              <a:rPr lang="en-US" dirty="0"/>
              <a:t>Basically, design patterns are categorized into two parts:</a:t>
            </a:r>
          </a:p>
          <a:p>
            <a:r>
              <a:rPr lang="en-US" dirty="0"/>
              <a:t>Core Java (or JSE) Design Patterns.</a:t>
            </a:r>
          </a:p>
          <a:p>
            <a:r>
              <a:rPr lang="en-US" dirty="0"/>
              <a:t>JEE Design Patterns.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85000" lnSpcReduction="10000"/>
          </a:bodyPr>
          <a:lstStyle/>
          <a:p>
            <a:r>
              <a:rPr lang="en-SG" dirty="0" smtClean="0"/>
              <a:t>Consider, for example, an enumeration that is generating elements from a HashTable.</a:t>
            </a:r>
          </a:p>
          <a:p>
            <a:r>
              <a:rPr lang="en-SG" dirty="0" smtClean="0"/>
              <a:t>Internally, a hash table is implemented as an array, each element of the array being list. </a:t>
            </a:r>
          </a:p>
          <a:p>
            <a:r>
              <a:rPr lang="en-SG" dirty="0" smtClean="0"/>
              <a:t>Values that hash into the same locations are found on the same list</a:t>
            </a:r>
          </a:p>
          <a:p>
            <a:r>
              <a:rPr lang="en-SG" dirty="0" smtClean="0"/>
              <a:t>The programmer who uses a hash table and wishes to iterate over the values should not be concerned with the representation, such as moving from one list to the next when the elements in one hash location have been exhausted.</a:t>
            </a:r>
          </a:p>
          <a:p>
            <a:r>
              <a:rPr lang="en-SG" dirty="0" smtClean="0"/>
              <a:t>The programmer sees only two methods </a:t>
            </a:r>
            <a:r>
              <a:rPr lang="en-SG" dirty="0" err="1" smtClean="0"/>
              <a:t>hasMoreElements</a:t>
            </a:r>
            <a:r>
              <a:rPr lang="en-SG" dirty="0" smtClean="0"/>
              <a:t>() and </a:t>
            </a:r>
            <a:r>
              <a:rPr lang="en-SG" dirty="0" err="1" smtClean="0"/>
              <a:t>nextElement</a:t>
            </a:r>
            <a:r>
              <a:rPr lang="en-SG" dirty="0" smtClean="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92500" lnSpcReduction="10000"/>
          </a:bodyPr>
          <a:lstStyle/>
          <a:p>
            <a:pPr>
              <a:buNone/>
            </a:pPr>
            <a:r>
              <a:rPr lang="en-SG" dirty="0" smtClean="0"/>
              <a:t>HashTable </a:t>
            </a:r>
            <a:r>
              <a:rPr lang="en-SG" dirty="0" err="1" smtClean="0"/>
              <a:t>htab</a:t>
            </a:r>
            <a:r>
              <a:rPr lang="en-SG" dirty="0" smtClean="0"/>
              <a:t>=new HashTable();</a:t>
            </a:r>
          </a:p>
          <a:p>
            <a:pPr>
              <a:buNone/>
            </a:pPr>
            <a:r>
              <a:rPr lang="en-SG" dirty="0" smtClean="0"/>
              <a:t>.</a:t>
            </a:r>
          </a:p>
          <a:p>
            <a:pPr>
              <a:buNone/>
            </a:pPr>
            <a:r>
              <a:rPr lang="en-SG" dirty="0" smtClean="0"/>
              <a:t>.</a:t>
            </a:r>
          </a:p>
          <a:p>
            <a:pPr>
              <a:buNone/>
            </a:pPr>
            <a:r>
              <a:rPr lang="en-SG" dirty="0" smtClean="0"/>
              <a:t>.</a:t>
            </a:r>
            <a:endParaRPr lang="en-US" dirty="0" smtClean="0"/>
          </a:p>
          <a:p>
            <a:pPr>
              <a:buNone/>
            </a:pPr>
            <a:r>
              <a:rPr lang="en-SG" dirty="0" smtClean="0"/>
              <a:t>for(</a:t>
            </a:r>
            <a:r>
              <a:rPr lang="en-SG" dirty="0" err="1" smtClean="0"/>
              <a:t>Enumaration</a:t>
            </a:r>
            <a:r>
              <a:rPr lang="en-SG" dirty="0" smtClean="0"/>
              <a:t> e=</a:t>
            </a:r>
            <a:r>
              <a:rPr lang="en-SG" dirty="0" err="1" smtClean="0"/>
              <a:t>htab.elements</a:t>
            </a:r>
            <a:r>
              <a:rPr lang="en-SG" dirty="0" smtClean="0"/>
              <a:t>();</a:t>
            </a:r>
            <a:r>
              <a:rPr lang="en-SG" dirty="0" err="1" smtClean="0"/>
              <a:t>e.hasMoreElements</a:t>
            </a:r>
            <a:r>
              <a:rPr lang="en-SG" dirty="0" smtClean="0"/>
              <a:t>();)</a:t>
            </a:r>
          </a:p>
          <a:p>
            <a:pPr>
              <a:buNone/>
            </a:pPr>
            <a:r>
              <a:rPr lang="en-SG" dirty="0" smtClean="0"/>
              <a:t>{</a:t>
            </a:r>
          </a:p>
          <a:p>
            <a:pPr>
              <a:buNone/>
            </a:pPr>
            <a:r>
              <a:rPr lang="en-SG" dirty="0" smtClean="0"/>
              <a:t>Object </a:t>
            </a:r>
            <a:r>
              <a:rPr lang="en-SG" dirty="0" err="1" smtClean="0"/>
              <a:t>val</a:t>
            </a:r>
            <a:r>
              <a:rPr lang="en-SG" dirty="0" smtClean="0"/>
              <a:t>=</a:t>
            </a:r>
            <a:r>
              <a:rPr lang="en-SG" dirty="0" err="1" smtClean="0"/>
              <a:t>e.nextElement</a:t>
            </a:r>
            <a:r>
              <a:rPr lang="en-SG" dirty="0" smtClean="0"/>
              <a:t>();</a:t>
            </a:r>
          </a:p>
          <a:p>
            <a:pPr>
              <a:buNone/>
            </a:pPr>
            <a:r>
              <a:rPr lang="en-SG" dirty="0" smtClean="0"/>
              <a:t>.</a:t>
            </a:r>
          </a:p>
          <a:p>
            <a:pPr>
              <a:buNone/>
            </a:pPr>
            <a:r>
              <a:rPr lang="en-SG" dirty="0" smtClean="0"/>
              <a:t>.</a:t>
            </a:r>
          </a:p>
          <a:p>
            <a:pPr>
              <a:buNone/>
            </a:pPr>
            <a:r>
              <a:rPr lang="en-SG" dirty="0" smtClean="0"/>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lstStyle/>
          <a:p>
            <a:r>
              <a:rPr lang="en-SG" dirty="0" smtClean="0"/>
              <a:t>The fact that the method elements returns a value that is not directly an </a:t>
            </a:r>
            <a:r>
              <a:rPr lang="en-SG" dirty="0" err="1" smtClean="0"/>
              <a:t>enumaration</a:t>
            </a:r>
            <a:r>
              <a:rPr lang="en-SG" dirty="0" smtClean="0"/>
              <a:t>, but is rather a value from another class that implements the Enumeration interface, is an example of the abstract factory pattern.</a:t>
            </a:r>
          </a:p>
          <a:p>
            <a:r>
              <a:rPr lang="en-SG" dirty="0" smtClean="0"/>
              <a:t>The </a:t>
            </a:r>
            <a:r>
              <a:rPr lang="en-SG" dirty="0" err="1" smtClean="0"/>
              <a:t>iterator</a:t>
            </a:r>
            <a:r>
              <a:rPr lang="en-SG" dirty="0" smtClean="0"/>
              <a:t> pattern is useful whenever an aggregate object is created that can hold an arbitrary number of values, and it is necessary access to values without exposing the underlying </a:t>
            </a:r>
            <a:r>
              <a:rPr lang="en-SG" dirty="0" err="1" smtClean="0"/>
              <a:t>represenation</a:t>
            </a:r>
            <a:r>
              <a:rPr lang="en-SG" dirty="0" smtClean="0"/>
              <a:t>.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DECORATOR(FILTER OR WRAPPER)</a:t>
            </a:r>
            <a:endParaRPr lang="en-US" dirty="0"/>
          </a:p>
        </p:txBody>
      </p:sp>
      <p:sp>
        <p:nvSpPr>
          <p:cNvPr id="3" name="Content Placeholder 2"/>
          <p:cNvSpPr>
            <a:spLocks noGrp="1"/>
          </p:cNvSpPr>
          <p:nvPr>
            <p:ph idx="1"/>
          </p:nvPr>
        </p:nvSpPr>
        <p:spPr/>
        <p:txBody>
          <a:bodyPr>
            <a:normAutofit fontScale="70000" lnSpcReduction="20000"/>
          </a:bodyPr>
          <a:lstStyle/>
          <a:p>
            <a:r>
              <a:rPr lang="en-SG" dirty="0" smtClean="0"/>
              <a:t>Problem: How can you attach additional responsibilities to an object dynamically?</a:t>
            </a:r>
          </a:p>
          <a:p>
            <a:r>
              <a:rPr lang="en-SG" dirty="0" smtClean="0"/>
              <a:t>Solution: By combining the is-a and has-a relations, create an object that wraps around an existing value, adding new behaviour without changing the interface.</a:t>
            </a:r>
          </a:p>
          <a:p>
            <a:r>
              <a:rPr lang="en-SG" dirty="0" smtClean="0"/>
              <a:t>Discussion: Inheritance is one technique for providing new functionality to an existing abstractions.</a:t>
            </a:r>
          </a:p>
          <a:p>
            <a:r>
              <a:rPr lang="en-SG" dirty="0" smtClean="0"/>
              <a:t>But inheritance is rather </a:t>
            </a:r>
            <a:r>
              <a:rPr lang="en-SG" dirty="0" err="1" smtClean="0"/>
              <a:t>heavyhanded</a:t>
            </a:r>
            <a:r>
              <a:rPr lang="en-SG" dirty="0" smtClean="0"/>
              <a:t>, and is often not flexible enough to accommodate situations that must dynamically change during the course of execution.</a:t>
            </a:r>
          </a:p>
          <a:p>
            <a:r>
              <a:rPr lang="en-SG" dirty="0" smtClean="0"/>
              <a:t>A decorator wraps  around an existing object and satisfies the same requirements(for example, is </a:t>
            </a:r>
            <a:r>
              <a:rPr lang="en-SG" dirty="0" err="1" smtClean="0"/>
              <a:t>subclassed</a:t>
            </a:r>
            <a:r>
              <a:rPr lang="en-SG" dirty="0" smtClean="0"/>
              <a:t> from the same parent class or implements the same interface).</a:t>
            </a:r>
          </a:p>
          <a:p>
            <a:r>
              <a:rPr lang="en-SG" dirty="0" smtClean="0"/>
              <a:t>The wrapper delegates much of the responsibility to the original but occasionally adds new functionality.</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70000" lnSpcReduction="20000"/>
          </a:bodyPr>
          <a:lstStyle/>
          <a:p>
            <a:r>
              <a:rPr lang="en-SG" dirty="0" smtClean="0"/>
              <a:t>Example: The class </a:t>
            </a:r>
            <a:r>
              <a:rPr lang="en-SG" dirty="0" err="1" smtClean="0"/>
              <a:t>InputStream</a:t>
            </a:r>
            <a:r>
              <a:rPr lang="en-SG" dirty="0" smtClean="0"/>
              <a:t> provides a way to read bytes from an input device, such as file.</a:t>
            </a:r>
          </a:p>
          <a:p>
            <a:r>
              <a:rPr lang="en-SG" dirty="0" smtClean="0"/>
              <a:t>The class </a:t>
            </a:r>
            <a:r>
              <a:rPr lang="en-SG" dirty="0" err="1" smtClean="0"/>
              <a:t>BufferedInputStream</a:t>
            </a:r>
            <a:r>
              <a:rPr lang="en-SG" dirty="0" smtClean="0"/>
              <a:t> is a subclass of </a:t>
            </a:r>
            <a:r>
              <a:rPr lang="en-SG" dirty="0" err="1" smtClean="0"/>
              <a:t>InputStream</a:t>
            </a:r>
            <a:r>
              <a:rPr lang="en-SG" dirty="0" smtClean="0"/>
              <a:t>, adding the ability to buffer the input so that it can be reset to an earlier point and values can be reread two or more times.</a:t>
            </a:r>
          </a:p>
          <a:p>
            <a:r>
              <a:rPr lang="en-SG" dirty="0" smtClean="0"/>
              <a:t>Furthermore, a </a:t>
            </a:r>
            <a:r>
              <a:rPr lang="en-SG" dirty="0" err="1" smtClean="0"/>
              <a:t>BufferedInputStream</a:t>
            </a:r>
            <a:r>
              <a:rPr lang="en-SG" dirty="0" smtClean="0"/>
              <a:t> can take an </a:t>
            </a:r>
            <a:r>
              <a:rPr lang="en-SG" dirty="0" err="1" smtClean="0"/>
              <a:t>InputStraem</a:t>
            </a:r>
            <a:r>
              <a:rPr lang="en-SG" dirty="0" smtClean="0"/>
              <a:t> as an argument in its constructor.</a:t>
            </a:r>
          </a:p>
          <a:p>
            <a:r>
              <a:rPr lang="en-SG" dirty="0" smtClean="0"/>
              <a:t>Because a </a:t>
            </a:r>
            <a:r>
              <a:rPr lang="en-SG" dirty="0" err="1" smtClean="0"/>
              <a:t>BufferedInputStream</a:t>
            </a:r>
            <a:r>
              <a:rPr lang="en-SG" dirty="0" smtClean="0"/>
              <a:t> both is an </a:t>
            </a:r>
            <a:r>
              <a:rPr lang="en-SG" dirty="0" err="1" smtClean="0"/>
              <a:t>InputStream</a:t>
            </a:r>
            <a:r>
              <a:rPr lang="en-SG" dirty="0" smtClean="0"/>
              <a:t> and has an input stream as part of its data, it can be easily wrapped around an existing input stream.</a:t>
            </a:r>
          </a:p>
          <a:p>
            <a:r>
              <a:rPr lang="en-SG" dirty="0" smtClean="0"/>
              <a:t>Due to inheritance and substitutability, the </a:t>
            </a:r>
            <a:r>
              <a:rPr lang="en-SG" dirty="0" err="1" smtClean="0"/>
              <a:t>BufferedInputStream</a:t>
            </a:r>
            <a:r>
              <a:rPr lang="en-SG" dirty="0" smtClean="0"/>
              <a:t> can be used where the original </a:t>
            </a:r>
            <a:r>
              <a:rPr lang="en-SG" dirty="0" err="1" smtClean="0"/>
              <a:t>InputStream</a:t>
            </a:r>
            <a:r>
              <a:rPr lang="en-SG" dirty="0" smtClean="0"/>
              <a:t> was expected.</a:t>
            </a:r>
          </a:p>
          <a:p>
            <a:r>
              <a:rPr lang="en-SG" dirty="0" smtClean="0"/>
              <a:t>Because it holds the original input stream, any actions unrelated to the buffering activities are simply passed on to the original stream.</a:t>
            </a:r>
          </a:p>
          <a:p>
            <a:r>
              <a:rPr lang="en-SG" dirty="0" smtClean="0"/>
              <a:t>A decorator or wrapper class, is often a flexible alternative to the use of </a:t>
            </a:r>
            <a:r>
              <a:rPr lang="en-SG" dirty="0" err="1" smtClean="0"/>
              <a:t>subclassing</a:t>
            </a:r>
            <a:r>
              <a:rPr lang="en-SG" dirty="0" smtClean="0"/>
              <a:t>.</a:t>
            </a:r>
          </a:p>
          <a:p>
            <a:r>
              <a:rPr lang="en-SG" dirty="0" smtClean="0"/>
              <a:t>Functionality can be added or removed simply by adding or deleting wrappers around the object.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PROXY</a:t>
            </a:r>
            <a:endParaRPr lang="en-US" dirty="0"/>
          </a:p>
        </p:txBody>
      </p:sp>
      <p:sp>
        <p:nvSpPr>
          <p:cNvPr id="3" name="Content Placeholder 2"/>
          <p:cNvSpPr>
            <a:spLocks noGrp="1"/>
          </p:cNvSpPr>
          <p:nvPr>
            <p:ph idx="1"/>
          </p:nvPr>
        </p:nvSpPr>
        <p:spPr/>
        <p:txBody>
          <a:bodyPr>
            <a:normAutofit fontScale="92500"/>
          </a:bodyPr>
          <a:lstStyle/>
          <a:p>
            <a:r>
              <a:rPr lang="en-SG" dirty="0" smtClean="0"/>
              <a:t>Problem:</a:t>
            </a:r>
            <a:r>
              <a:rPr lang="en-US" dirty="0" smtClean="0"/>
              <a:t> How do you hide details such as transmission protocols to remote objects?</a:t>
            </a:r>
          </a:p>
          <a:p>
            <a:r>
              <a:rPr lang="en-SG" dirty="0" smtClean="0"/>
              <a:t>Solution: Provide a proxy that acts as a surrogate or place holder for another object.</a:t>
            </a:r>
          </a:p>
          <a:p>
            <a:r>
              <a:rPr lang="en-SG" dirty="0" smtClean="0"/>
              <a:t>Discussion: A Proxy is an object that stands in place of another.</a:t>
            </a:r>
          </a:p>
          <a:p>
            <a:r>
              <a:rPr lang="en-SG" dirty="0" smtClean="0"/>
              <a:t>The first object receives requests for the second, and generally forwards the requests to the second, after processing them in some fashion.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70000" lnSpcReduction="20000"/>
          </a:bodyPr>
          <a:lstStyle/>
          <a:p>
            <a:r>
              <a:rPr lang="en-SG" dirty="0" smtClean="0"/>
              <a:t>Example: An example proxy in  the Java Library is the Remote Method Invocation(RMI) system.</a:t>
            </a:r>
          </a:p>
          <a:p>
            <a:r>
              <a:rPr lang="en-SG" dirty="0" smtClean="0"/>
              <a:t>RMI is a mechanism that can be used to coordinate java programs running on two or more machines.</a:t>
            </a:r>
          </a:p>
          <a:p>
            <a:r>
              <a:rPr lang="en-SG" dirty="0" smtClean="0"/>
              <a:t>RMI creates a proxy object that runs on the same machine as the client.</a:t>
            </a:r>
          </a:p>
          <a:p>
            <a:endParaRPr lang="en-SG" dirty="0" smtClean="0"/>
          </a:p>
          <a:p>
            <a:endParaRPr lang="en-SG" dirty="0" smtClean="0"/>
          </a:p>
          <a:p>
            <a:endParaRPr lang="en-SG" dirty="0" smtClean="0"/>
          </a:p>
          <a:p>
            <a:r>
              <a:rPr lang="en-SG" dirty="0" smtClean="0"/>
              <a:t>When the client invokes a method on the proxy, the proxy transmits the method across the network to the server on another machine.</a:t>
            </a:r>
          </a:p>
          <a:p>
            <a:r>
              <a:rPr lang="en-SG" dirty="0" smtClean="0"/>
              <a:t>The server handles the request, then transmits the result back to the proxy.</a:t>
            </a:r>
          </a:p>
          <a:p>
            <a:r>
              <a:rPr lang="en-SG" dirty="0" smtClean="0"/>
              <a:t>The proxy hands the result back to the client.</a:t>
            </a:r>
          </a:p>
          <a:p>
            <a:r>
              <a:rPr lang="en-SG" dirty="0" smtClean="0"/>
              <a:t>In this fashion, the details of transmission over the network are handled by the proxy and the server and are hidden from the client</a:t>
            </a:r>
          </a:p>
        </p:txBody>
      </p:sp>
      <p:sp>
        <p:nvSpPr>
          <p:cNvPr id="4" name="Rectangle 3"/>
          <p:cNvSpPr/>
          <p:nvPr/>
        </p:nvSpPr>
        <p:spPr>
          <a:xfrm>
            <a:off x="1763688" y="242088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SG" dirty="0" smtClean="0"/>
              <a:t>Client</a:t>
            </a:r>
            <a:endParaRPr lang="en-US" dirty="0"/>
          </a:p>
        </p:txBody>
      </p:sp>
      <p:sp>
        <p:nvSpPr>
          <p:cNvPr id="5" name="Rectangle 4"/>
          <p:cNvSpPr/>
          <p:nvPr/>
        </p:nvSpPr>
        <p:spPr>
          <a:xfrm>
            <a:off x="3635896" y="2420888"/>
            <a:ext cx="1224136" cy="64807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SG" dirty="0" smtClean="0"/>
              <a:t>Proxy</a:t>
            </a:r>
            <a:endParaRPr lang="en-US" dirty="0"/>
          </a:p>
        </p:txBody>
      </p:sp>
      <p:sp>
        <p:nvSpPr>
          <p:cNvPr id="6" name="Rectangle 5"/>
          <p:cNvSpPr/>
          <p:nvPr/>
        </p:nvSpPr>
        <p:spPr>
          <a:xfrm>
            <a:off x="5796136" y="2492896"/>
            <a:ext cx="1368152" cy="6480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SG" dirty="0" smtClean="0"/>
              <a:t>Server</a:t>
            </a:r>
            <a:endParaRPr lang="en-US" dirty="0"/>
          </a:p>
        </p:txBody>
      </p:sp>
      <p:cxnSp>
        <p:nvCxnSpPr>
          <p:cNvPr id="8" name="Straight Connector 7"/>
          <p:cNvCxnSpPr>
            <a:stCxn id="4" idx="3"/>
            <a:endCxn id="5" idx="1"/>
          </p:cNvCxnSpPr>
          <p:nvPr/>
        </p:nvCxnSpPr>
        <p:spPr>
          <a:xfrm>
            <a:off x="2843808" y="2744924"/>
            <a:ext cx="792088"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4860032" y="2636913"/>
            <a:ext cx="1008112" cy="144015"/>
          </a:xfrm>
          <a:custGeom>
            <a:avLst/>
            <a:gdLst>
              <a:gd name="connsiteX0" fmla="*/ 0 w 1344168"/>
              <a:gd name="connsiteY0" fmla="*/ 126499 h 172219"/>
              <a:gd name="connsiteX1" fmla="*/ 27432 w 1344168"/>
              <a:gd name="connsiteY1" fmla="*/ 117355 h 172219"/>
              <a:gd name="connsiteX2" fmla="*/ 411480 w 1344168"/>
              <a:gd name="connsiteY2" fmla="*/ 99067 h 172219"/>
              <a:gd name="connsiteX3" fmla="*/ 630936 w 1344168"/>
              <a:gd name="connsiteY3" fmla="*/ 71635 h 172219"/>
              <a:gd name="connsiteX4" fmla="*/ 640080 w 1344168"/>
              <a:gd name="connsiteY4" fmla="*/ 35059 h 172219"/>
              <a:gd name="connsiteX5" fmla="*/ 676656 w 1344168"/>
              <a:gd name="connsiteY5" fmla="*/ 7627 h 172219"/>
              <a:gd name="connsiteX6" fmla="*/ 731520 w 1344168"/>
              <a:gd name="connsiteY6" fmla="*/ 44203 h 172219"/>
              <a:gd name="connsiteX7" fmla="*/ 786384 w 1344168"/>
              <a:gd name="connsiteY7" fmla="*/ 80779 h 172219"/>
              <a:gd name="connsiteX8" fmla="*/ 822960 w 1344168"/>
              <a:gd name="connsiteY8" fmla="*/ 144787 h 172219"/>
              <a:gd name="connsiteX9" fmla="*/ 850392 w 1344168"/>
              <a:gd name="connsiteY9" fmla="*/ 153931 h 172219"/>
              <a:gd name="connsiteX10" fmla="*/ 877824 w 1344168"/>
              <a:gd name="connsiteY10" fmla="*/ 172219 h 172219"/>
              <a:gd name="connsiteX11" fmla="*/ 905256 w 1344168"/>
              <a:gd name="connsiteY11" fmla="*/ 153931 h 172219"/>
              <a:gd name="connsiteX12" fmla="*/ 923544 w 1344168"/>
              <a:gd name="connsiteY12" fmla="*/ 89923 h 172219"/>
              <a:gd name="connsiteX13" fmla="*/ 978408 w 1344168"/>
              <a:gd name="connsiteY13" fmla="*/ 62491 h 172219"/>
              <a:gd name="connsiteX14" fmla="*/ 1344168 w 1344168"/>
              <a:gd name="connsiteY14" fmla="*/ 62491 h 172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44168" h="172219">
                <a:moveTo>
                  <a:pt x="0" y="126499"/>
                </a:moveTo>
                <a:cubicBezTo>
                  <a:pt x="9144" y="123451"/>
                  <a:pt x="18023" y="119446"/>
                  <a:pt x="27432" y="117355"/>
                </a:cubicBezTo>
                <a:cubicBezTo>
                  <a:pt x="143961" y="91460"/>
                  <a:pt x="339734" y="101060"/>
                  <a:pt x="411480" y="99067"/>
                </a:cubicBezTo>
                <a:cubicBezTo>
                  <a:pt x="448037" y="95744"/>
                  <a:pt x="602577" y="83789"/>
                  <a:pt x="630936" y="71635"/>
                </a:cubicBezTo>
                <a:cubicBezTo>
                  <a:pt x="642487" y="66685"/>
                  <a:pt x="632775" y="45285"/>
                  <a:pt x="640080" y="35059"/>
                </a:cubicBezTo>
                <a:cubicBezTo>
                  <a:pt x="648938" y="22658"/>
                  <a:pt x="664464" y="16771"/>
                  <a:pt x="676656" y="7627"/>
                </a:cubicBezTo>
                <a:cubicBezTo>
                  <a:pt x="752778" y="26658"/>
                  <a:pt x="681002" y="0"/>
                  <a:pt x="731520" y="44203"/>
                </a:cubicBezTo>
                <a:cubicBezTo>
                  <a:pt x="748061" y="58677"/>
                  <a:pt x="786384" y="80779"/>
                  <a:pt x="786384" y="80779"/>
                </a:cubicBezTo>
                <a:cubicBezTo>
                  <a:pt x="790884" y="89779"/>
                  <a:pt x="812190" y="136171"/>
                  <a:pt x="822960" y="144787"/>
                </a:cubicBezTo>
                <a:cubicBezTo>
                  <a:pt x="830486" y="150808"/>
                  <a:pt x="841771" y="149620"/>
                  <a:pt x="850392" y="153931"/>
                </a:cubicBezTo>
                <a:cubicBezTo>
                  <a:pt x="860222" y="158846"/>
                  <a:pt x="868680" y="166123"/>
                  <a:pt x="877824" y="172219"/>
                </a:cubicBezTo>
                <a:cubicBezTo>
                  <a:pt x="886968" y="166123"/>
                  <a:pt x="898391" y="162513"/>
                  <a:pt x="905256" y="153931"/>
                </a:cubicBezTo>
                <a:cubicBezTo>
                  <a:pt x="914608" y="142241"/>
                  <a:pt x="916973" y="99780"/>
                  <a:pt x="923544" y="89923"/>
                </a:cubicBezTo>
                <a:cubicBezTo>
                  <a:pt x="929927" y="80349"/>
                  <a:pt x="966045" y="62779"/>
                  <a:pt x="978408" y="62491"/>
                </a:cubicBezTo>
                <a:cubicBezTo>
                  <a:pt x="1100295" y="59656"/>
                  <a:pt x="1222248" y="62491"/>
                  <a:pt x="1344168" y="6249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BRIDGE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t>
            </a:r>
            <a:r>
              <a:rPr lang="en-US" b="1" dirty="0" smtClean="0"/>
              <a:t>Bridge design pattern</a:t>
            </a:r>
            <a:r>
              <a:rPr lang="en-US" dirty="0" smtClean="0"/>
              <a:t> is used to decouple a class into two parts – abstraction and it's implementation – so that both can evolve in future without affecting each other. It increases the loose coupling between class abstraction and it's implementation.</a:t>
            </a:r>
            <a:endParaRPr lang="en-SG" dirty="0" smtClean="0"/>
          </a:p>
          <a:p>
            <a:r>
              <a:rPr lang="en-SG" dirty="0" smtClean="0"/>
              <a:t>Problem</a:t>
            </a:r>
            <a:r>
              <a:rPr lang="en-SG" dirty="0" smtClean="0"/>
              <a:t>: How to decouple an abstraction from its implementation so that the latter can vary independently.</a:t>
            </a:r>
          </a:p>
          <a:p>
            <a:r>
              <a:rPr lang="en-SG" dirty="0" smtClean="0"/>
              <a:t>Solution: Remove implementation details from the abstractions, placing them instead in an object that is held as a component in the abstraction.</a:t>
            </a:r>
          </a:p>
          <a:p>
            <a:r>
              <a:rPr lang="en-SG" dirty="0" smtClean="0"/>
              <a:t>Example: Most of the component classes in the AWT make use of the bridge pattern.</a:t>
            </a:r>
          </a:p>
          <a:p>
            <a:r>
              <a:rPr lang="en-SG" dirty="0" smtClean="0"/>
              <a:t>Fundamentally, this is because the actions necessary to implement a graphical </a:t>
            </a:r>
            <a:r>
              <a:rPr lang="en-SG" dirty="0" smtClean="0"/>
              <a:t>component vary in great detail from one platform to another.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85000" lnSpcReduction="20000"/>
          </a:bodyPr>
          <a:lstStyle/>
          <a:p>
            <a:r>
              <a:rPr lang="en-US" b="1" dirty="0" smtClean="0"/>
              <a:t>When we need bridge design pattern</a:t>
            </a:r>
          </a:p>
          <a:p>
            <a:r>
              <a:rPr lang="en-US" dirty="0" smtClean="0"/>
              <a:t>The Bridge pattern is an application of the old advice, “</a:t>
            </a:r>
            <a:r>
              <a:rPr lang="en-US" b="1" dirty="0" smtClean="0"/>
              <a:t>prefer composition over inheritance</a:t>
            </a:r>
            <a:r>
              <a:rPr lang="en-US" dirty="0" smtClean="0"/>
              <a:t>“.</a:t>
            </a:r>
          </a:p>
          <a:p>
            <a:r>
              <a:rPr lang="en-US" dirty="0" smtClean="0"/>
              <a:t> </a:t>
            </a:r>
            <a:r>
              <a:rPr lang="en-US" dirty="0" smtClean="0"/>
              <a:t>It becomes handy when you must subclass different times in ways </a:t>
            </a:r>
            <a:r>
              <a:rPr lang="en-US" dirty="0" smtClean="0"/>
              <a:t>that are</a:t>
            </a:r>
            <a:r>
              <a:rPr lang="en-US" dirty="0" smtClean="0"/>
              <a:t> </a:t>
            </a:r>
            <a:r>
              <a:rPr lang="en-US" b="1" i="1" dirty="0" smtClean="0"/>
              <a:t>orthogonal</a:t>
            </a:r>
            <a:r>
              <a:rPr lang="en-US" dirty="0" smtClean="0"/>
              <a:t> with one another.</a:t>
            </a:r>
          </a:p>
          <a:p>
            <a:r>
              <a:rPr lang="en-US" dirty="0" smtClean="0"/>
              <a:t>For example, let’s say you are creating various GUI shapes with different colors. One solution could be</a:t>
            </a:r>
            <a:r>
              <a:rPr lang="en-US" dirty="0" smtClean="0"/>
              <a:t>:</a:t>
            </a:r>
          </a:p>
          <a:p>
            <a:r>
              <a:rPr lang="en-US" dirty="0" smtClean="0"/>
              <a:t>But above solution has a problem</a:t>
            </a:r>
            <a:r>
              <a:rPr lang="en-US" dirty="0" smtClean="0"/>
              <a:t>.</a:t>
            </a:r>
          </a:p>
          <a:p>
            <a:r>
              <a:rPr lang="en-US" dirty="0" smtClean="0"/>
              <a:t> </a:t>
            </a:r>
            <a:r>
              <a:rPr lang="en-US" dirty="0" smtClean="0"/>
              <a:t>If you want to change </a:t>
            </a:r>
            <a:r>
              <a:rPr lang="en-US" dirty="0" err="1" smtClean="0"/>
              <a:t>Rectange</a:t>
            </a:r>
            <a:r>
              <a:rPr lang="en-US" dirty="0" smtClean="0"/>
              <a:t> class, then you may end up changing </a:t>
            </a:r>
            <a:r>
              <a:rPr lang="en-US" dirty="0" err="1" smtClean="0"/>
              <a:t>BlueRectangle</a:t>
            </a:r>
            <a:r>
              <a:rPr lang="en-US" dirty="0" smtClean="0"/>
              <a:t> and </a:t>
            </a:r>
            <a:r>
              <a:rPr lang="en-US" dirty="0" err="1" smtClean="0"/>
              <a:t>RedRectangle</a:t>
            </a:r>
            <a:r>
              <a:rPr lang="en-US" dirty="0" smtClean="0"/>
              <a:t> as well – and even if change is color specific then you may need to change </a:t>
            </a:r>
            <a:r>
              <a:rPr lang="en-US" dirty="0" smtClean="0"/>
              <a:t>Circle classes </a:t>
            </a:r>
            <a:r>
              <a:rPr lang="en-US" dirty="0" smtClean="0"/>
              <a:t>as </a:t>
            </a:r>
            <a:r>
              <a:rPr lang="en-US" dirty="0" smtClean="0"/>
              <a:t>well.</a:t>
            </a:r>
          </a:p>
          <a:p>
            <a:r>
              <a:rPr lang="en-US" smtClean="0"/>
              <a:t>Bridge design pattern is most applicable in applications where you need to provide </a:t>
            </a:r>
            <a:r>
              <a:rPr lang="en-US" b="1" smtClean="0"/>
              <a:t>platform independence</a:t>
            </a:r>
            <a:r>
              <a:rPr lang="en-US" smtClean="0"/>
              <a:t>.</a:t>
            </a:r>
            <a:endParaRPr lang="en-US"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With-bridge-pattern.png"/>
          <p:cNvPicPr>
            <a:picLocks noGrp="1" noChangeAspect="1"/>
          </p:cNvPicPr>
          <p:nvPr>
            <p:ph idx="1"/>
          </p:nvPr>
        </p:nvPicPr>
        <p:blipFill>
          <a:blip r:embed="rId2" cstate="print"/>
          <a:stretch>
            <a:fillRect/>
          </a:stretch>
        </p:blipFill>
        <p:spPr>
          <a:xfrm>
            <a:off x="2195736" y="3645024"/>
            <a:ext cx="4084320" cy="1368152"/>
          </a:xfrm>
        </p:spPr>
      </p:pic>
      <p:sp>
        <p:nvSpPr>
          <p:cNvPr id="11" name="Content Placeholder 6"/>
          <p:cNvSpPr txBox="1">
            <a:spLocks/>
          </p:cNvSpPr>
          <p:nvPr/>
        </p:nvSpPr>
        <p:spPr>
          <a:xfrm>
            <a:off x="457200" y="332656"/>
            <a:ext cx="8229600" cy="5793507"/>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SG" sz="3200" b="0" i="0" u="none" strike="noStrike" kern="1200" cap="none" spc="0" normalizeH="0" baseline="0" noProof="0" dirty="0" smtClean="0">
                <a:ln>
                  <a:noFill/>
                </a:ln>
                <a:solidFill>
                  <a:schemeClr val="tx1"/>
                </a:solidFill>
                <a:effectLst/>
                <a:uLnTx/>
                <a:uFillTx/>
                <a:latin typeface="+mn-lt"/>
                <a:ea typeface="+mn-ea"/>
                <a:cs typeface="+mn-cs"/>
              </a:rPr>
              <a:t>Without Bridge Pattern: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SG" sz="32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SG"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SG" sz="3200" dirty="0" smtClean="0"/>
          </a:p>
          <a:p>
            <a:pPr marL="342900" lvl="0" indent="-342900">
              <a:spcBef>
                <a:spcPct val="20000"/>
              </a:spcBef>
              <a:buFont typeface="Arial" pitchFamily="34" charset="0"/>
              <a:buChar char="•"/>
            </a:pPr>
            <a:endParaRPr lang="en-US" sz="3200" dirty="0" smtClean="0"/>
          </a:p>
          <a:p>
            <a:pPr marL="342900" lvl="0" indent="-342900">
              <a:spcBef>
                <a:spcPct val="20000"/>
              </a:spcBef>
              <a:buFont typeface="Arial" pitchFamily="34" charset="0"/>
              <a:buChar char="•"/>
            </a:pPr>
            <a:r>
              <a:rPr lang="en-US" sz="3200" dirty="0" smtClean="0"/>
              <a:t>You </a:t>
            </a:r>
            <a:r>
              <a:rPr lang="en-US" sz="3200" dirty="0" smtClean="0"/>
              <a:t>can solve above problem by decoupling the Shape and Color interfaces in below manner</a:t>
            </a:r>
            <a:r>
              <a:rPr lang="en-US" sz="3200" dirty="0" smtClean="0"/>
              <a:t>.</a:t>
            </a:r>
          </a:p>
          <a:p>
            <a:pPr marL="342900" lvl="0" indent="-342900">
              <a:spcBef>
                <a:spcPct val="20000"/>
              </a:spcBef>
              <a:buFont typeface="Arial" pitchFamily="34" charset="0"/>
              <a:buChar char="•"/>
            </a:pPr>
            <a:endParaRPr kumimoji="0" lang="en-SG" sz="32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pPr>
            <a:endParaRPr kumimoji="0" lang="en-SG"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SG"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SG"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SG" sz="3200"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lang="en-US" sz="3200" dirty="0" smtClean="0"/>
              <a:t>Now when you change any Shape, color would be unchanged. </a:t>
            </a:r>
            <a:r>
              <a:rPr lang="en-US" sz="3200" dirty="0" err="1" smtClean="0"/>
              <a:t>Similarily</a:t>
            </a:r>
            <a:r>
              <a:rPr lang="en-US" sz="3200" dirty="0" smtClean="0"/>
              <a:t>, vice-versa</a:t>
            </a:r>
            <a:r>
              <a:rPr lang="en-US" sz="3200" dirty="0" smtClean="0"/>
              <a: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 name="Content Placeholder 3" descr="Without-bridge-pattern.png"/>
          <p:cNvPicPr>
            <a:picLocks noChangeAspect="1"/>
          </p:cNvPicPr>
          <p:nvPr/>
        </p:nvPicPr>
        <p:blipFill>
          <a:blip r:embed="rId3" cstate="print"/>
          <a:stretch>
            <a:fillRect/>
          </a:stretch>
        </p:blipFill>
        <p:spPr>
          <a:xfrm>
            <a:off x="1979712" y="764704"/>
            <a:ext cx="4594860" cy="14401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Core Java Design Patterns</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a:t>1.Creational Design Pattern</a:t>
            </a:r>
          </a:p>
          <a:p>
            <a:r>
              <a:rPr lang="en-US" dirty="0"/>
              <a:t>Factory Pattern</a:t>
            </a:r>
          </a:p>
          <a:p>
            <a:r>
              <a:rPr lang="en-US" dirty="0"/>
              <a:t>Abstract Factory Pattern</a:t>
            </a:r>
          </a:p>
          <a:p>
            <a:r>
              <a:rPr lang="en-US" dirty="0"/>
              <a:t>Singleton Pattern</a:t>
            </a:r>
          </a:p>
          <a:p>
            <a:r>
              <a:rPr lang="en-US" dirty="0"/>
              <a:t>Prototype Pattern</a:t>
            </a:r>
          </a:p>
          <a:p>
            <a:r>
              <a:rPr lang="en-US" dirty="0"/>
              <a:t>Builder Pattern.</a:t>
            </a:r>
          </a:p>
          <a:p>
            <a:pPr>
              <a:buNone/>
            </a:pPr>
            <a:r>
              <a:rPr lang="en-US" dirty="0" smtClean="0"/>
              <a:t>2.</a:t>
            </a:r>
            <a:r>
              <a:rPr lang="en-US" dirty="0"/>
              <a:t> Structural Design Pattern</a:t>
            </a:r>
          </a:p>
          <a:p>
            <a:r>
              <a:rPr lang="en-US" dirty="0"/>
              <a:t>Adapter Pattern</a:t>
            </a:r>
          </a:p>
          <a:p>
            <a:r>
              <a:rPr lang="en-US" dirty="0"/>
              <a:t>Bridge Pattern</a:t>
            </a:r>
          </a:p>
          <a:p>
            <a:r>
              <a:rPr lang="en-US" dirty="0"/>
              <a:t>Composite Pattern</a:t>
            </a:r>
          </a:p>
          <a:p>
            <a:r>
              <a:rPr lang="en-US" dirty="0"/>
              <a:t>Decorator Pattern</a:t>
            </a:r>
          </a:p>
          <a:p>
            <a:r>
              <a:rPr lang="en-US" dirty="0"/>
              <a:t>Facade Pattern</a:t>
            </a:r>
          </a:p>
          <a:p>
            <a:r>
              <a:rPr lang="en-US" dirty="0"/>
              <a:t>Flyweight Pattern</a:t>
            </a:r>
          </a:p>
          <a:p>
            <a:r>
              <a:rPr lang="en-US" dirty="0"/>
              <a:t>Proxy Pattern</a:t>
            </a:r>
          </a:p>
          <a:p>
            <a:pPr>
              <a:buNone/>
            </a:pPr>
            <a:r>
              <a:rPr lang="en-US" dirty="0" smtClean="0"/>
              <a:t/>
            </a:r>
            <a:br>
              <a:rPr lang="en-US" dirty="0" smtClean="0"/>
            </a:b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Advantages of Design Pattern</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They are reusable in multiple projects.</a:t>
            </a:r>
          </a:p>
          <a:p>
            <a:r>
              <a:rPr lang="en-US" dirty="0"/>
              <a:t>They provide the solutions that help to define the system architecture.</a:t>
            </a:r>
          </a:p>
          <a:p>
            <a:r>
              <a:rPr lang="en-US" dirty="0"/>
              <a:t>They capture the software engineering experiences.</a:t>
            </a:r>
          </a:p>
          <a:p>
            <a:r>
              <a:rPr lang="en-US" dirty="0"/>
              <a:t>They provide transparency to the design of an application.</a:t>
            </a:r>
          </a:p>
          <a:p>
            <a:r>
              <a:rPr lang="en-US" dirty="0"/>
              <a:t>They are well-proved and testified solutions since they have been built upon the knowledge and experience of expert software developers.</a:t>
            </a:r>
          </a:p>
          <a:p>
            <a:r>
              <a:rPr lang="en-US" dirty="0"/>
              <a:t>Design patterns </a:t>
            </a:r>
            <a:r>
              <a:rPr lang="en-US" dirty="0" smtClean="0"/>
              <a:t>don’t </a:t>
            </a:r>
            <a:r>
              <a:rPr lang="en-US" dirty="0"/>
              <a:t>guarantee an absolute solution to a problem. They provide clarity to the system architecture and the possibility of building a better system</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62500" lnSpcReduction="20000"/>
          </a:bodyPr>
          <a:lstStyle/>
          <a:p>
            <a:pPr>
              <a:buNone/>
            </a:pPr>
            <a:r>
              <a:rPr lang="en-US" dirty="0"/>
              <a:t>3. Behavioral Design Pattern</a:t>
            </a:r>
          </a:p>
          <a:p>
            <a:r>
              <a:rPr lang="en-US" dirty="0"/>
              <a:t>Chain Of Responsibility Pattern</a:t>
            </a:r>
          </a:p>
          <a:p>
            <a:r>
              <a:rPr lang="en-US" dirty="0"/>
              <a:t>Command Pattern</a:t>
            </a:r>
          </a:p>
          <a:p>
            <a:r>
              <a:rPr lang="en-US" dirty="0"/>
              <a:t>Interpreter Pattern</a:t>
            </a:r>
          </a:p>
          <a:p>
            <a:r>
              <a:rPr lang="en-US" dirty="0"/>
              <a:t>Iterator Pattern</a:t>
            </a:r>
          </a:p>
          <a:p>
            <a:r>
              <a:rPr lang="en-US" dirty="0"/>
              <a:t>Mediator Pattern</a:t>
            </a:r>
          </a:p>
          <a:p>
            <a:r>
              <a:rPr lang="en-US" dirty="0"/>
              <a:t>Memento Pattern</a:t>
            </a:r>
          </a:p>
          <a:p>
            <a:r>
              <a:rPr lang="en-US" dirty="0"/>
              <a:t>Observer Pattern</a:t>
            </a:r>
          </a:p>
          <a:p>
            <a:r>
              <a:rPr lang="en-US" dirty="0"/>
              <a:t>State Pattern</a:t>
            </a:r>
          </a:p>
          <a:p>
            <a:r>
              <a:rPr lang="en-US" dirty="0"/>
              <a:t>Strategy Pattern</a:t>
            </a:r>
          </a:p>
          <a:p>
            <a:r>
              <a:rPr lang="en-US" dirty="0"/>
              <a:t>Template Pattern</a:t>
            </a:r>
          </a:p>
          <a:p>
            <a:r>
              <a:rPr lang="en-US" dirty="0"/>
              <a:t>Visitor Pattern</a:t>
            </a:r>
          </a:p>
          <a:p>
            <a:r>
              <a:rPr lang="en-US" b="1" dirty="0"/>
              <a:t>Christopher Alexander</a:t>
            </a:r>
            <a:r>
              <a:rPr lang="en-US" dirty="0"/>
              <a:t> was the first person who invented all the above Design Patterns in 1977.</a:t>
            </a:r>
          </a:p>
          <a:p>
            <a:r>
              <a:rPr lang="en-US" dirty="0"/>
              <a:t>But later the </a:t>
            </a:r>
            <a:r>
              <a:rPr lang="en-US" b="1" dirty="0"/>
              <a:t>Gang of Four - Design patterns, elements of reusable object-oriented software</a:t>
            </a:r>
            <a:r>
              <a:rPr lang="en-US" dirty="0"/>
              <a:t> book was written by a group of four persons named as Erich Gamma, Richard Helm, Ralph Johnson and John Vlissides in 1995.</a:t>
            </a:r>
          </a:p>
          <a:p>
            <a:r>
              <a:rPr lang="en-US" dirty="0"/>
              <a:t>That's why all the above 23 Design Patterns are known as </a:t>
            </a:r>
            <a:r>
              <a:rPr lang="en-US" b="1" dirty="0"/>
              <a:t>Gang of Four (</a:t>
            </a:r>
            <a:r>
              <a:rPr lang="en-US" b="1" dirty="0" err="1"/>
              <a:t>GoF</a:t>
            </a:r>
            <a:r>
              <a:rPr lang="en-US" b="1" dirty="0"/>
              <a:t>) Design Patterns</a:t>
            </a:r>
            <a:r>
              <a:rPr lang="en-US" b="1" dirty="0" smtClean="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Adapter Patterns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An Adapter Pattern says that just </a:t>
            </a:r>
            <a:r>
              <a:rPr lang="en-US" b="1" dirty="0"/>
              <a:t>"converts the interface of a class into another interface that a client wants".</a:t>
            </a:r>
            <a:endParaRPr lang="en-US" dirty="0"/>
          </a:p>
          <a:p>
            <a:r>
              <a:rPr lang="en-US" dirty="0"/>
              <a:t>In other words, to provide the interface according to client requirement while using the services of a class with a different interface.</a:t>
            </a:r>
          </a:p>
          <a:p>
            <a:r>
              <a:rPr lang="en-US" dirty="0"/>
              <a:t>The Adapter Pattern is also known as </a:t>
            </a:r>
            <a:r>
              <a:rPr lang="en-US" b="1" dirty="0"/>
              <a:t>Wrapper.</a:t>
            </a:r>
            <a:endParaRPr lang="en-US" dirty="0"/>
          </a:p>
          <a:p>
            <a:pPr>
              <a:buNone/>
            </a:pPr>
            <a:r>
              <a:rPr lang="en-US" dirty="0" smtClean="0">
                <a:solidFill>
                  <a:srgbClr val="FF0000"/>
                </a:solidFill>
              </a:rPr>
              <a:t>Problem:</a:t>
            </a:r>
            <a:r>
              <a:rPr lang="en-US" dirty="0" smtClean="0"/>
              <a:t> How do you use an object that provides appropriate behavior but uses a different interface than is required in some situations.</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77500" lnSpcReduction="20000"/>
          </a:bodyPr>
          <a:lstStyle/>
          <a:p>
            <a:endParaRPr lang="en-SG" dirty="0" smtClean="0"/>
          </a:p>
          <a:p>
            <a:pPr>
              <a:buNone/>
            </a:pPr>
            <a:endParaRPr lang="en-SG" dirty="0">
              <a:solidFill>
                <a:srgbClr val="FF0000"/>
              </a:solidFill>
            </a:endParaRPr>
          </a:p>
          <a:p>
            <a:r>
              <a:rPr lang="en-SG" dirty="0" smtClean="0">
                <a:solidFill>
                  <a:srgbClr val="FF0000"/>
                </a:solidFill>
              </a:rPr>
              <a:t>Solution:</a:t>
            </a:r>
            <a:r>
              <a:rPr lang="en-SG" dirty="0" smtClean="0"/>
              <a:t> Define an adapter class that acts as an intermediary.</a:t>
            </a:r>
          </a:p>
          <a:p>
            <a:r>
              <a:rPr lang="en-SG" dirty="0" smtClean="0"/>
              <a:t>The adapter does little work itself but merely translates commands from one form into other.</a:t>
            </a:r>
          </a:p>
          <a:p>
            <a:r>
              <a:rPr lang="en-SG" dirty="0" smtClean="0">
                <a:solidFill>
                  <a:srgbClr val="FF0000"/>
                </a:solidFill>
              </a:rPr>
              <a:t>Discussion: </a:t>
            </a:r>
            <a:r>
              <a:rPr lang="en-SG" dirty="0" smtClean="0"/>
              <a:t>International travellers frequently overcome the problem of differing electrical plug and voltage standards by using adapters for their appliances.</a:t>
            </a:r>
          </a:p>
          <a:p>
            <a:r>
              <a:rPr lang="en-SG" dirty="0" smtClean="0"/>
              <a:t>Like electrical adapters, a software adapter uses the functionality of an existing class and maps it to a new interface.</a:t>
            </a:r>
          </a:p>
          <a:p>
            <a:r>
              <a:rPr lang="en-SG" dirty="0" smtClean="0"/>
              <a:t>Example: Creating a stack abstraction using the facilities provided by the class Vector.</a:t>
            </a:r>
          </a:p>
          <a:p>
            <a:r>
              <a:rPr lang="en-SG" dirty="0" smtClean="0"/>
              <a:t>One approach used inheritance, having the class stack inherit form the Vector.</a:t>
            </a:r>
          </a:p>
        </p:txBody>
      </p:sp>
      <p:sp>
        <p:nvSpPr>
          <p:cNvPr id="4" name="Rectangle 3"/>
          <p:cNvSpPr/>
          <p:nvPr/>
        </p:nvSpPr>
        <p:spPr>
          <a:xfrm>
            <a:off x="1043608" y="620688"/>
            <a:ext cx="1080120" cy="5040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Client</a:t>
            </a:r>
            <a:endParaRPr lang="en-US" dirty="0"/>
          </a:p>
        </p:txBody>
      </p:sp>
      <p:sp>
        <p:nvSpPr>
          <p:cNvPr id="6" name="Rectangle 5"/>
          <p:cNvSpPr/>
          <p:nvPr/>
        </p:nvSpPr>
        <p:spPr>
          <a:xfrm>
            <a:off x="2915816" y="620688"/>
            <a:ext cx="1152128" cy="5040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Adapter	</a:t>
            </a:r>
            <a:endParaRPr lang="en-US" dirty="0"/>
          </a:p>
        </p:txBody>
      </p:sp>
      <p:sp>
        <p:nvSpPr>
          <p:cNvPr id="7" name="Rectangle 6"/>
          <p:cNvSpPr/>
          <p:nvPr/>
        </p:nvSpPr>
        <p:spPr>
          <a:xfrm>
            <a:off x="5148064" y="620688"/>
            <a:ext cx="1152128" cy="5760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SG" dirty="0" smtClean="0"/>
              <a:t>Worker</a:t>
            </a:r>
            <a:endParaRPr lang="en-US" dirty="0"/>
          </a:p>
        </p:txBody>
      </p:sp>
      <p:cxnSp>
        <p:nvCxnSpPr>
          <p:cNvPr id="9" name="Straight Connector 8"/>
          <p:cNvCxnSpPr>
            <a:stCxn id="4" idx="3"/>
            <a:endCxn id="6" idx="1"/>
          </p:cNvCxnSpPr>
          <p:nvPr/>
        </p:nvCxnSpPr>
        <p:spPr>
          <a:xfrm>
            <a:off x="2123728" y="872716"/>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7" idx="1"/>
          </p:cNvCxnSpPr>
          <p:nvPr/>
        </p:nvCxnSpPr>
        <p:spPr>
          <a:xfrm>
            <a:off x="4067944" y="872716"/>
            <a:ext cx="1080120" cy="3600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SG" dirty="0" smtClean="0"/>
              <a:t>The second approach used composition, having stack maintain a data field of type Vector.</a:t>
            </a:r>
          </a:p>
          <a:p>
            <a:r>
              <a:rPr lang="en-SG" dirty="0" smtClean="0"/>
              <a:t>Both these techniques are forms of adapters.</a:t>
            </a:r>
          </a:p>
          <a:p>
            <a:r>
              <a:rPr lang="en-SG" dirty="0" smtClean="0"/>
              <a:t>In both cases the majority of the effort is being provided by the Vector, and the stack solely used to change the Vector interface.</a:t>
            </a:r>
          </a:p>
          <a:p>
            <a:r>
              <a:rPr lang="en-SG" dirty="0" smtClean="0"/>
              <a:t>Another example is </a:t>
            </a:r>
            <a:r>
              <a:rPr lang="en-SG" dirty="0" err="1" smtClean="0"/>
              <a:t>InputStreamReader</a:t>
            </a:r>
            <a:r>
              <a:rPr lang="en-SG" dirty="0" smtClean="0"/>
              <a:t> class provide the mechanism for changing the input stream into the required reader interface.</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77500" lnSpcReduction="20000"/>
          </a:bodyPr>
          <a:lstStyle/>
          <a:p>
            <a:pPr>
              <a:buNone/>
            </a:pPr>
            <a:r>
              <a:rPr lang="en-SG" dirty="0" smtClean="0"/>
              <a:t>class vector {</a:t>
            </a:r>
          </a:p>
          <a:p>
            <a:pPr>
              <a:buNone/>
            </a:pPr>
            <a:r>
              <a:rPr lang="en-SG" dirty="0" smtClean="0"/>
              <a:t>	</a:t>
            </a:r>
            <a:r>
              <a:rPr lang="en-SG" i="1" dirty="0" smtClean="0">
                <a:solidFill>
                  <a:srgbClr val="C00000"/>
                </a:solidFill>
              </a:rPr>
              <a:t>//see if collection is empty</a:t>
            </a:r>
          </a:p>
          <a:p>
            <a:pPr>
              <a:buNone/>
            </a:pPr>
            <a:r>
              <a:rPr lang="en-SG" dirty="0" smtClean="0"/>
              <a:t> public </a:t>
            </a:r>
            <a:r>
              <a:rPr lang="en-SG" dirty="0" err="1" smtClean="0"/>
              <a:t>boolean</a:t>
            </a:r>
            <a:r>
              <a:rPr lang="en-SG" dirty="0" smtClean="0"/>
              <a:t> </a:t>
            </a:r>
            <a:r>
              <a:rPr lang="en-SG" dirty="0" err="1" smtClean="0"/>
              <a:t>isEmpty</a:t>
            </a:r>
            <a:r>
              <a:rPr lang="en-SG" dirty="0" smtClean="0"/>
              <a:t>() {… }</a:t>
            </a:r>
          </a:p>
          <a:p>
            <a:pPr>
              <a:buNone/>
            </a:pPr>
            <a:r>
              <a:rPr lang="en-SG" i="1" dirty="0" smtClean="0">
                <a:solidFill>
                  <a:srgbClr val="C00000"/>
                </a:solidFill>
              </a:rPr>
              <a:t>//returns size of collection</a:t>
            </a:r>
          </a:p>
          <a:p>
            <a:pPr>
              <a:buNone/>
            </a:pPr>
            <a:r>
              <a:rPr lang="en-SG" dirty="0" smtClean="0"/>
              <a:t> public </a:t>
            </a:r>
            <a:r>
              <a:rPr lang="en-SG" dirty="0" err="1" smtClean="0"/>
              <a:t>int</a:t>
            </a:r>
            <a:r>
              <a:rPr lang="en-SG" dirty="0" smtClean="0"/>
              <a:t> size() { ….. }</a:t>
            </a:r>
          </a:p>
          <a:p>
            <a:pPr>
              <a:buNone/>
            </a:pPr>
            <a:r>
              <a:rPr lang="en-SG" i="1" dirty="0" smtClean="0">
                <a:solidFill>
                  <a:srgbClr val="C00000"/>
                </a:solidFill>
              </a:rPr>
              <a:t>//add elements to end of collection</a:t>
            </a:r>
          </a:p>
          <a:p>
            <a:pPr>
              <a:buNone/>
            </a:pPr>
            <a:r>
              <a:rPr lang="en-SG" dirty="0" smtClean="0"/>
              <a:t> public void </a:t>
            </a:r>
            <a:r>
              <a:rPr lang="en-SG" dirty="0" err="1" smtClean="0"/>
              <a:t>addElement</a:t>
            </a:r>
            <a:r>
              <a:rPr lang="en-SG" dirty="0" smtClean="0"/>
              <a:t>(Object value){….}</a:t>
            </a:r>
          </a:p>
          <a:p>
            <a:pPr>
              <a:buNone/>
            </a:pPr>
            <a:r>
              <a:rPr lang="en-SG" dirty="0" smtClean="0">
                <a:solidFill>
                  <a:srgbClr val="C00000"/>
                </a:solidFill>
              </a:rPr>
              <a:t>//return last element in collection</a:t>
            </a:r>
          </a:p>
          <a:p>
            <a:pPr>
              <a:buNone/>
            </a:pPr>
            <a:r>
              <a:rPr lang="en-SG" dirty="0" smtClean="0"/>
              <a:t> public Object </a:t>
            </a:r>
            <a:r>
              <a:rPr lang="en-SG" dirty="0" err="1" smtClean="0"/>
              <a:t>lastElement</a:t>
            </a:r>
            <a:r>
              <a:rPr lang="en-SG" dirty="0" smtClean="0"/>
              <a:t>() {….}</a:t>
            </a:r>
          </a:p>
          <a:p>
            <a:pPr>
              <a:buNone/>
            </a:pPr>
            <a:r>
              <a:rPr lang="en-SG" dirty="0" smtClean="0">
                <a:solidFill>
                  <a:srgbClr val="C00000"/>
                </a:solidFill>
              </a:rPr>
              <a:t>//remove an element at given index</a:t>
            </a:r>
          </a:p>
          <a:p>
            <a:pPr>
              <a:buNone/>
            </a:pPr>
            <a:r>
              <a:rPr lang="en-SG" dirty="0" smtClean="0"/>
              <a:t> public object </a:t>
            </a:r>
            <a:r>
              <a:rPr lang="en-SG" dirty="0" err="1" smtClean="0"/>
              <a:t>removeElementAt</a:t>
            </a:r>
            <a:r>
              <a:rPr lang="en-SG" dirty="0" smtClean="0"/>
              <a:t>(</a:t>
            </a:r>
            <a:r>
              <a:rPr lang="en-SG" dirty="0" err="1" smtClean="0"/>
              <a:t>int</a:t>
            </a:r>
            <a:r>
              <a:rPr lang="en-SG" dirty="0" smtClean="0"/>
              <a:t> index){….}</a:t>
            </a:r>
          </a:p>
          <a:p>
            <a:pPr>
              <a:buNone/>
            </a:pPr>
            <a:r>
              <a:rPr lang="en-SG" dirty="0" smtClean="0"/>
              <a:t>.</a:t>
            </a:r>
          </a:p>
          <a:p>
            <a:pPr>
              <a:buNone/>
            </a:pPr>
            <a:r>
              <a:rPr lang="en-SG" dirty="0" smtClean="0"/>
              <a:t>.</a:t>
            </a:r>
          </a:p>
          <a:p>
            <a:pPr>
              <a:buNone/>
            </a:pPr>
            <a:r>
              <a:rPr lang="en-SG" dirty="0" smtClean="0"/>
              <a:t>}</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1320</TotalTime>
  <Words>2833</Words>
  <Application>Microsoft Office PowerPoint</Application>
  <PresentationFormat>On-screen Show (4:3)</PresentationFormat>
  <Paragraphs>295</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Design Patterns</vt:lpstr>
      <vt:lpstr>Slide 2</vt:lpstr>
      <vt:lpstr>Categorization of design patterns: </vt:lpstr>
      <vt:lpstr>Core Java Design Patterns </vt:lpstr>
      <vt:lpstr>Slide 5</vt:lpstr>
      <vt:lpstr>Adapter Patterns</vt:lpstr>
      <vt:lpstr>Slide 7</vt:lpstr>
      <vt:lpstr>Slide 8</vt:lpstr>
      <vt:lpstr>Slide 9</vt:lpstr>
      <vt:lpstr>Slide 10</vt:lpstr>
      <vt:lpstr>Slide 11</vt:lpstr>
      <vt:lpstr>Composite</vt:lpstr>
      <vt:lpstr>Slide 13</vt:lpstr>
      <vt:lpstr>Strategy design pattern </vt:lpstr>
      <vt:lpstr>Slide 15</vt:lpstr>
      <vt:lpstr>Slide 16</vt:lpstr>
      <vt:lpstr>OBSERVER</vt:lpstr>
      <vt:lpstr>Slide 18</vt:lpstr>
      <vt:lpstr>Slide 19</vt:lpstr>
      <vt:lpstr>Slide 20</vt:lpstr>
      <vt:lpstr>FlyWeight</vt:lpstr>
      <vt:lpstr>Slide 22</vt:lpstr>
      <vt:lpstr>Slide 23</vt:lpstr>
      <vt:lpstr>ABSTRACT FACTORY</vt:lpstr>
      <vt:lpstr>Slide 25</vt:lpstr>
      <vt:lpstr>Slide 26</vt:lpstr>
      <vt:lpstr>FACTORY METHOD</vt:lpstr>
      <vt:lpstr>Slide 28</vt:lpstr>
      <vt:lpstr>ITERATOR</vt:lpstr>
      <vt:lpstr>Slide 30</vt:lpstr>
      <vt:lpstr>Slide 31</vt:lpstr>
      <vt:lpstr>Slide 32</vt:lpstr>
      <vt:lpstr>DECORATOR(FILTER OR WRAPPER)</vt:lpstr>
      <vt:lpstr>Slide 34</vt:lpstr>
      <vt:lpstr>PROXY</vt:lpstr>
      <vt:lpstr>Slide 36</vt:lpstr>
      <vt:lpstr>BRIDGE</vt:lpstr>
      <vt:lpstr>Slide 38</vt:lpstr>
      <vt:lpstr>Slide 39</vt:lpstr>
      <vt:lpstr>Advantages of Design Pattern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Rajesh Reddy</dc:creator>
  <cp:lastModifiedBy>Rajesh Reddy</cp:lastModifiedBy>
  <cp:revision>59</cp:revision>
  <dcterms:created xsi:type="dcterms:W3CDTF">2019-04-09T04:39:01Z</dcterms:created>
  <dcterms:modified xsi:type="dcterms:W3CDTF">2019-04-17T17:22:35Z</dcterms:modified>
</cp:coreProperties>
</file>