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7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8A08-15AE-4AB0-92CC-96C5475FC6F1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A272-6CFE-47C2-9BF0-6908FD487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Exceptional Handling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stack trace will always show the sequence of method invocations that led up </a:t>
            </a:r>
            <a:r>
              <a:rPr lang="en-US" dirty="0" smtClean="0"/>
              <a:t>to the </a:t>
            </a:r>
            <a:r>
              <a:rPr lang="en-US" dirty="0"/>
              <a:t>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here is another version of the preceding program that </a:t>
            </a:r>
            <a:r>
              <a:rPr lang="en-US" dirty="0" smtClean="0"/>
              <a:t>introduces the </a:t>
            </a:r>
            <a:r>
              <a:rPr lang="en-US" dirty="0"/>
              <a:t>same error but in a method separate from </a:t>
            </a:r>
            <a:r>
              <a:rPr lang="en-US" b="1" dirty="0"/>
              <a:t>main( ):</a:t>
            </a:r>
          </a:p>
          <a:p>
            <a:pPr lvl="1">
              <a:buNone/>
            </a:pPr>
            <a:r>
              <a:rPr lang="en-US" b="1" dirty="0"/>
              <a:t>class Exc1 {</a:t>
            </a:r>
          </a:p>
          <a:p>
            <a:pPr lvl="1">
              <a:buNone/>
            </a:pPr>
            <a:r>
              <a:rPr lang="en-US" b="1" dirty="0"/>
              <a:t>static void subroutine() {</a:t>
            </a:r>
          </a:p>
          <a:p>
            <a:pPr lvl="1">
              <a:buNone/>
            </a:pPr>
            <a:r>
              <a:rPr lang="en-US" b="1" dirty="0" err="1"/>
              <a:t>int</a:t>
            </a:r>
            <a:r>
              <a:rPr lang="en-US" b="1" dirty="0"/>
              <a:t> d = 0;</a:t>
            </a:r>
          </a:p>
          <a:p>
            <a:pPr lvl="1">
              <a:buNone/>
            </a:pPr>
            <a:r>
              <a:rPr lang="en-US" b="1" dirty="0" err="1"/>
              <a:t>int</a:t>
            </a:r>
            <a:r>
              <a:rPr lang="en-US" b="1" dirty="0"/>
              <a:t> a = 10 / d;</a:t>
            </a:r>
          </a:p>
          <a:p>
            <a:pPr lvl="1">
              <a:buNone/>
            </a:pPr>
            <a:r>
              <a:rPr lang="en-US" b="1" dirty="0"/>
              <a:t>}</a:t>
            </a:r>
          </a:p>
          <a:p>
            <a:pPr lvl="1">
              <a:buNone/>
            </a:pPr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 {</a:t>
            </a:r>
          </a:p>
          <a:p>
            <a:pPr lvl="1">
              <a:buNone/>
            </a:pPr>
            <a:r>
              <a:rPr lang="en-US" b="1" dirty="0"/>
              <a:t>Exc1.subroutine();</a:t>
            </a:r>
          </a:p>
          <a:p>
            <a:pPr lvl="1">
              <a:buNone/>
            </a:pPr>
            <a:r>
              <a:rPr lang="en-US" b="1" dirty="0"/>
              <a:t>}</a:t>
            </a:r>
          </a:p>
          <a:p>
            <a:pPr lvl="1">
              <a:buNone/>
            </a:pPr>
            <a:r>
              <a:rPr lang="en-US" b="1" dirty="0"/>
              <a:t>}</a:t>
            </a:r>
          </a:p>
          <a:p>
            <a:r>
              <a:rPr lang="en-US" dirty="0"/>
              <a:t>The resulting stack trace from the default exception handler shows how the </a:t>
            </a:r>
            <a:r>
              <a:rPr lang="en-US" dirty="0" smtClean="0"/>
              <a:t>entire call </a:t>
            </a:r>
            <a:r>
              <a:rPr lang="en-US" dirty="0"/>
              <a:t>stack is displayed:</a:t>
            </a:r>
          </a:p>
          <a:p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r>
              <a:rPr lang="en-US" dirty="0"/>
              <a:t>at Exc1.subroutine(Exc1.java:4)</a:t>
            </a:r>
          </a:p>
          <a:p>
            <a:r>
              <a:rPr lang="en-US" dirty="0"/>
              <a:t>at Exc1.main(Exc1.java:7)</a:t>
            </a:r>
          </a:p>
          <a:p>
            <a:r>
              <a:rPr lang="en-US" dirty="0"/>
              <a:t>As you can see, the bottom of the stack is </a:t>
            </a:r>
            <a:r>
              <a:rPr lang="en-US" b="1" dirty="0"/>
              <a:t>main’s line 7, which is the call </a:t>
            </a:r>
            <a:r>
              <a:rPr lang="en-US" b="1" dirty="0" smtClean="0"/>
              <a:t>to subroutine</a:t>
            </a:r>
            <a:r>
              <a:rPr lang="en-US" b="1" dirty="0"/>
              <a:t>( ), which caused the exception at line 4. The call stack is quite useful </a:t>
            </a:r>
            <a:r>
              <a:rPr lang="en-US" b="1" dirty="0" smtClean="0"/>
              <a:t>for </a:t>
            </a:r>
            <a:r>
              <a:rPr lang="en-US" dirty="0" smtClean="0"/>
              <a:t>debugging</a:t>
            </a:r>
            <a:r>
              <a:rPr lang="en-US" dirty="0"/>
              <a:t>, because it pinpoints the precise sequence of steps that led to the error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Although the default exception handler provided by the Java run-time system is </a:t>
            </a:r>
            <a:r>
              <a:rPr lang="en-US" dirty="0" smtClean="0"/>
              <a:t>useful for </a:t>
            </a:r>
            <a:r>
              <a:rPr lang="en-US" dirty="0"/>
              <a:t>debugging, you will usually want to handle an exception yourself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Doing so provides </a:t>
            </a:r>
            <a:r>
              <a:rPr lang="en-US" dirty="0"/>
              <a:t>two benefits.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it allows you to fix the error.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it prevents </a:t>
            </a:r>
            <a:r>
              <a:rPr lang="en-US" dirty="0" smtClean="0"/>
              <a:t>the program </a:t>
            </a:r>
            <a:r>
              <a:rPr lang="en-US" dirty="0"/>
              <a:t>from automatically terminating. Most users would be confused (to say </a:t>
            </a:r>
            <a:r>
              <a:rPr lang="en-US" dirty="0" smtClean="0"/>
              <a:t>the least</a:t>
            </a:r>
            <a:r>
              <a:rPr lang="en-US" dirty="0"/>
              <a:t>) if your program stopped running and printed a stack trace whenever an </a:t>
            </a:r>
            <a:r>
              <a:rPr lang="en-US" dirty="0" smtClean="0"/>
              <a:t>error occurred</a:t>
            </a:r>
            <a:r>
              <a:rPr lang="en-US" dirty="0"/>
              <a:t>! Fortunately, it is quite easy to prevent this.</a:t>
            </a:r>
          </a:p>
          <a:p>
            <a:r>
              <a:rPr lang="en-US" dirty="0"/>
              <a:t>To guard against and handle a run-time error, simply enclose the code that </a:t>
            </a:r>
            <a:r>
              <a:rPr lang="en-US" dirty="0" smtClean="0"/>
              <a:t>you want </a:t>
            </a:r>
            <a:r>
              <a:rPr lang="en-US" dirty="0"/>
              <a:t>to monitor inside a </a:t>
            </a:r>
            <a:r>
              <a:rPr lang="en-US" b="1" dirty="0"/>
              <a:t>try block. </a:t>
            </a:r>
            <a:endParaRPr lang="en-US" b="1" dirty="0" smtClean="0"/>
          </a:p>
          <a:p>
            <a:r>
              <a:rPr lang="en-US" b="1" dirty="0" smtClean="0"/>
              <a:t>Immediately </a:t>
            </a:r>
            <a:r>
              <a:rPr lang="en-US" b="1" dirty="0"/>
              <a:t>following the try block, include a </a:t>
            </a:r>
            <a:r>
              <a:rPr lang="en-US" b="1" dirty="0" smtClean="0"/>
              <a:t>catch </a:t>
            </a:r>
            <a:r>
              <a:rPr lang="en-US" dirty="0" smtClean="0"/>
              <a:t>clause </a:t>
            </a:r>
            <a:r>
              <a:rPr lang="en-US" dirty="0"/>
              <a:t>that specifies the exception type that you wish to catch. 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Exc2 {</a:t>
            </a:r>
          </a:p>
          <a:p>
            <a:pPr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d, a;</a:t>
            </a:r>
          </a:p>
          <a:p>
            <a:pPr>
              <a:buNone/>
            </a:pPr>
            <a:r>
              <a:rPr lang="en-US" dirty="0"/>
              <a:t>try { // monitor a block of code.</a:t>
            </a:r>
          </a:p>
          <a:p>
            <a:pPr>
              <a:buNone/>
            </a:pPr>
            <a:r>
              <a:rPr lang="en-US" dirty="0"/>
              <a:t>d = 0;</a:t>
            </a:r>
          </a:p>
          <a:p>
            <a:pPr>
              <a:buNone/>
            </a:pPr>
            <a:r>
              <a:rPr lang="en-US" dirty="0"/>
              <a:t>a = 42 / d;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("This will not be printed.");</a:t>
            </a:r>
          </a:p>
          <a:p>
            <a:pPr>
              <a:buNone/>
            </a:pPr>
            <a:r>
              <a:rPr lang="en-US" dirty="0"/>
              <a:t>} catch (</a:t>
            </a:r>
            <a:r>
              <a:rPr lang="en-US" dirty="0" err="1"/>
              <a:t>ArithmeticException</a:t>
            </a:r>
            <a:r>
              <a:rPr lang="en-US" dirty="0"/>
              <a:t> e) { // catch divide-by-zero error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("Division by zero.");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("After catch statement.");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This program generates the following output:</a:t>
            </a:r>
          </a:p>
          <a:p>
            <a:pPr>
              <a:buNone/>
            </a:pPr>
            <a:r>
              <a:rPr lang="en-US" dirty="0"/>
              <a:t>Division by zero.</a:t>
            </a:r>
          </a:p>
          <a:p>
            <a:pPr>
              <a:buNone/>
            </a:pPr>
            <a:r>
              <a:rPr lang="en-US" dirty="0"/>
              <a:t>After catch statement.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try and its catch statement form a unit.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scope of the catch clause is </a:t>
            </a:r>
            <a:r>
              <a:rPr lang="en-US" b="1" dirty="0" smtClean="0"/>
              <a:t>restricted </a:t>
            </a:r>
            <a:r>
              <a:rPr lang="en-US" dirty="0" smtClean="0"/>
              <a:t>to </a:t>
            </a:r>
            <a:r>
              <a:rPr lang="en-US" dirty="0"/>
              <a:t>those statements specified by the immediately preceding </a:t>
            </a:r>
            <a:r>
              <a:rPr lang="en-US" b="1" dirty="0"/>
              <a:t>try statement. </a:t>
            </a:r>
            <a:endParaRPr lang="en-US" b="1" dirty="0" smtClean="0"/>
          </a:p>
          <a:p>
            <a:r>
              <a:rPr lang="en-US" b="1" dirty="0" smtClean="0"/>
              <a:t>A catch </a:t>
            </a:r>
            <a:r>
              <a:rPr lang="en-US" dirty="0" smtClean="0"/>
              <a:t>statement </a:t>
            </a:r>
            <a:r>
              <a:rPr lang="en-US" dirty="0"/>
              <a:t>cannot catch an exception thrown by another </a:t>
            </a:r>
            <a:r>
              <a:rPr lang="en-US" b="1" dirty="0"/>
              <a:t>try statement (except in </a:t>
            </a:r>
            <a:r>
              <a:rPr lang="en-US" b="1" dirty="0" smtClean="0"/>
              <a:t>the </a:t>
            </a:r>
            <a:r>
              <a:rPr lang="en-US" dirty="0" smtClean="0"/>
              <a:t>case </a:t>
            </a:r>
            <a:r>
              <a:rPr lang="en-US" dirty="0"/>
              <a:t>of nested </a:t>
            </a:r>
            <a:r>
              <a:rPr lang="en-US" b="1" dirty="0"/>
              <a:t>try statements, described shortly).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statements that are protected </a:t>
            </a:r>
            <a:r>
              <a:rPr lang="en-US" b="1" dirty="0" smtClean="0"/>
              <a:t>by try </a:t>
            </a:r>
            <a:r>
              <a:rPr lang="en-US" b="1" dirty="0"/>
              <a:t>must be surrounded by curly braces. (That is, they must be within a block</a:t>
            </a:r>
            <a:r>
              <a:rPr lang="en-US" b="1" dirty="0" smtClean="0"/>
              <a:t>.)</a:t>
            </a:r>
          </a:p>
          <a:p>
            <a:r>
              <a:rPr lang="en-US" b="1" dirty="0" smtClean="0"/>
              <a:t> You </a:t>
            </a:r>
            <a:r>
              <a:rPr lang="en-US" dirty="0" smtClean="0"/>
              <a:t>cannot </a:t>
            </a:r>
            <a:r>
              <a:rPr lang="en-US" dirty="0"/>
              <a:t>use </a:t>
            </a:r>
            <a:r>
              <a:rPr lang="en-US" b="1" dirty="0"/>
              <a:t>try on a single statement.</a:t>
            </a:r>
          </a:p>
          <a:p>
            <a:r>
              <a:rPr lang="en-US" dirty="0"/>
              <a:t>The goal of most well-constructed </a:t>
            </a:r>
            <a:r>
              <a:rPr lang="en-US" b="1" dirty="0"/>
              <a:t>catch clauses should be to resolve </a:t>
            </a:r>
            <a:r>
              <a:rPr lang="en-US" b="1" dirty="0" smtClean="0"/>
              <a:t>the </a:t>
            </a:r>
            <a:r>
              <a:rPr lang="en-US" dirty="0" smtClean="0"/>
              <a:t>exceptional </a:t>
            </a:r>
            <a:r>
              <a:rPr lang="en-US" dirty="0"/>
              <a:t>condition and then continue on as if the error had never happened.</a:t>
            </a:r>
          </a:p>
          <a:p>
            <a:r>
              <a:rPr lang="en-US" dirty="0"/>
              <a:t>For example, in the next program each iteration of the </a:t>
            </a:r>
            <a:r>
              <a:rPr lang="en-US" b="1" dirty="0"/>
              <a:t>for loop obtains two </a:t>
            </a:r>
            <a:r>
              <a:rPr lang="en-US" b="1" dirty="0" smtClean="0"/>
              <a:t>random </a:t>
            </a:r>
            <a:r>
              <a:rPr lang="en-US" dirty="0" smtClean="0"/>
              <a:t>integers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two integers are divided by each other, and the result is used to </a:t>
            </a:r>
            <a:r>
              <a:rPr lang="en-US" dirty="0" smtClean="0"/>
              <a:t>divide the </a:t>
            </a:r>
            <a:r>
              <a:rPr lang="en-US" dirty="0"/>
              <a:t>value 12345.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result is put into </a:t>
            </a:r>
            <a:r>
              <a:rPr lang="en-US" b="1" dirty="0"/>
              <a:t>a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If either division operation causes </a:t>
            </a:r>
            <a:r>
              <a:rPr lang="en-US" b="1" dirty="0" smtClean="0"/>
              <a:t>a </a:t>
            </a:r>
            <a:r>
              <a:rPr lang="en-US" dirty="0" smtClean="0"/>
              <a:t>divide-by-zero </a:t>
            </a:r>
            <a:r>
              <a:rPr lang="en-US" dirty="0"/>
              <a:t>error, it is caught, the value of </a:t>
            </a:r>
            <a:r>
              <a:rPr lang="en-US" b="1" dirty="0"/>
              <a:t>a is set to zero, and the </a:t>
            </a:r>
            <a:r>
              <a:rPr lang="en-US" b="1" dirty="0" smtClean="0"/>
              <a:t>program </a:t>
            </a:r>
            <a:r>
              <a:rPr lang="en-US" dirty="0" smtClean="0"/>
              <a:t>continues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HandleError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a=0, b=0, c=0;</a:t>
            </a:r>
          </a:p>
          <a:p>
            <a:pPr>
              <a:buNone/>
            </a:pPr>
            <a:r>
              <a:rPr lang="en-US" dirty="0"/>
              <a:t>Random r = new Random();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 smtClean="0"/>
              <a:t>i</a:t>
            </a:r>
            <a:r>
              <a:rPr lang="en-US" smtClean="0"/>
              <a:t>&lt;10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try {</a:t>
            </a:r>
          </a:p>
          <a:p>
            <a:pPr>
              <a:buNone/>
            </a:pPr>
            <a:r>
              <a:rPr lang="en-US" dirty="0"/>
              <a:t>b = </a:t>
            </a:r>
            <a:r>
              <a:rPr lang="en-US" dirty="0" err="1"/>
              <a:t>r.nextInt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c = </a:t>
            </a:r>
            <a:r>
              <a:rPr lang="en-US" dirty="0" err="1"/>
              <a:t>r.nextInt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a = 12345 / (b/c);</a:t>
            </a:r>
          </a:p>
          <a:p>
            <a:pPr>
              <a:buNone/>
            </a:pPr>
            <a:r>
              <a:rPr lang="en-US" dirty="0"/>
              <a:t>} 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("Division by zero.");</a:t>
            </a:r>
          </a:p>
          <a:p>
            <a:pPr>
              <a:buNone/>
            </a:pPr>
            <a:r>
              <a:rPr lang="en-US" dirty="0"/>
              <a:t>a = 0; // set a to zero and continue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("a: " + a);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Displaying a Description of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Throwable</a:t>
            </a:r>
            <a:r>
              <a:rPr lang="en-US" b="1" dirty="0"/>
              <a:t> overrides the </a:t>
            </a:r>
            <a:r>
              <a:rPr lang="en-US" b="1" dirty="0" err="1"/>
              <a:t>toString</a:t>
            </a:r>
            <a:r>
              <a:rPr lang="en-US" b="1" dirty="0"/>
              <a:t>( ) method (defined by Object) so that it returns </a:t>
            </a:r>
            <a:r>
              <a:rPr lang="en-US" b="1" dirty="0" smtClean="0"/>
              <a:t>a </a:t>
            </a:r>
            <a:r>
              <a:rPr lang="en-US" dirty="0" smtClean="0"/>
              <a:t>string </a:t>
            </a:r>
            <a:r>
              <a:rPr lang="en-US" dirty="0"/>
              <a:t>containing a description of the exception.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display this description in </a:t>
            </a:r>
            <a:r>
              <a:rPr lang="en-US" dirty="0" smtClean="0"/>
              <a:t>a </a:t>
            </a:r>
            <a:r>
              <a:rPr lang="en-US" b="1" dirty="0" err="1" smtClean="0"/>
              <a:t>println</a:t>
            </a:r>
            <a:r>
              <a:rPr lang="en-US" b="1" dirty="0"/>
              <a:t>( ) statement by simply passing the exception as an argument. </a:t>
            </a:r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</a:t>
            </a:r>
            <a:r>
              <a:rPr lang="en-US" b="1" dirty="0" smtClean="0"/>
              <a:t>the catch </a:t>
            </a:r>
            <a:r>
              <a:rPr lang="en-US" b="1" dirty="0"/>
              <a:t>block in the preceding program can be rewritten like this:</a:t>
            </a:r>
          </a:p>
          <a:p>
            <a:r>
              <a:rPr lang="en-US" dirty="0"/>
              <a:t>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("Exception: " + e);</a:t>
            </a:r>
          </a:p>
          <a:p>
            <a:r>
              <a:rPr lang="en-US" dirty="0"/>
              <a:t>a = 0; // set a to zero and continue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When this version is substituted in the program, and the program is run, </a:t>
            </a:r>
            <a:r>
              <a:rPr lang="en-US" dirty="0" smtClean="0"/>
              <a:t>each divide-by-zero </a:t>
            </a:r>
            <a:r>
              <a:rPr lang="en-US" dirty="0"/>
              <a:t>error displays the following message:</a:t>
            </a:r>
          </a:p>
          <a:p>
            <a:r>
              <a:rPr lang="en-US" dirty="0"/>
              <a:t>Exception: </a:t>
            </a:r>
            <a:r>
              <a:rPr lang="en-US" dirty="0" err="1"/>
              <a:t>java.lang.ArithmeticException</a:t>
            </a:r>
            <a:r>
              <a:rPr lang="en-US" dirty="0"/>
              <a:t>: / by </a:t>
            </a:r>
            <a:r>
              <a:rPr lang="en-US" dirty="0" smtClean="0"/>
              <a:t>zero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some cases, more than one exception could be raised by a single piece of code. </a:t>
            </a:r>
            <a:endParaRPr lang="en-US" dirty="0" smtClean="0"/>
          </a:p>
          <a:p>
            <a:r>
              <a:rPr lang="en-US" dirty="0" smtClean="0"/>
              <a:t>To handle </a:t>
            </a:r>
            <a:r>
              <a:rPr lang="en-US" dirty="0"/>
              <a:t>this type of situation, you can specify two or more </a:t>
            </a:r>
            <a:r>
              <a:rPr lang="en-US" b="1" dirty="0"/>
              <a:t>catch clauses, each </a:t>
            </a:r>
            <a:r>
              <a:rPr lang="en-US" b="1" dirty="0" smtClean="0"/>
              <a:t>catching </a:t>
            </a:r>
            <a:r>
              <a:rPr lang="en-US" dirty="0" smtClean="0"/>
              <a:t>a </a:t>
            </a:r>
            <a:r>
              <a:rPr lang="en-US" dirty="0"/>
              <a:t>different type of exception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an exception is thrown, each </a:t>
            </a:r>
            <a:r>
              <a:rPr lang="en-US" b="1" dirty="0"/>
              <a:t>catch statement </a:t>
            </a:r>
            <a:r>
              <a:rPr lang="en-US" b="1" dirty="0" smtClean="0"/>
              <a:t>is </a:t>
            </a:r>
            <a:r>
              <a:rPr lang="en-US" dirty="0" smtClean="0"/>
              <a:t>inspected </a:t>
            </a:r>
            <a:r>
              <a:rPr lang="en-US" dirty="0"/>
              <a:t>in order, and the first one whose type matches that of the exception </a:t>
            </a:r>
            <a:r>
              <a:rPr lang="en-US" dirty="0" smtClean="0"/>
              <a:t>is executed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one </a:t>
            </a:r>
            <a:r>
              <a:rPr lang="en-US" b="1" dirty="0"/>
              <a:t>catch statement executes, the others are bypassed, and </a:t>
            </a:r>
            <a:r>
              <a:rPr lang="en-US" b="1" dirty="0" smtClean="0"/>
              <a:t>execution </a:t>
            </a:r>
            <a:r>
              <a:rPr lang="en-US" dirty="0" smtClean="0"/>
              <a:t>continues </a:t>
            </a:r>
            <a:r>
              <a:rPr lang="en-US" dirty="0"/>
              <a:t>after the </a:t>
            </a:r>
            <a:r>
              <a:rPr lang="en-US" b="1" dirty="0"/>
              <a:t>try/catch block.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MultiCatch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/>
              <a:t>try 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args.length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("a = " + a);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b = 42 / a;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c[] = { 1 };</a:t>
            </a:r>
          </a:p>
          <a:p>
            <a:pPr>
              <a:buNone/>
            </a:pPr>
            <a:r>
              <a:rPr lang="en-US" dirty="0"/>
              <a:t>c[42] = 99;</a:t>
            </a:r>
          </a:p>
          <a:p>
            <a:pPr>
              <a:buNone/>
            </a:pPr>
            <a:r>
              <a:rPr lang="en-US" dirty="0"/>
              <a:t>} catch(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("Divide by 0: " + e);</a:t>
            </a:r>
          </a:p>
          <a:p>
            <a:pPr>
              <a:buNone/>
            </a:pPr>
            <a:r>
              <a:rPr lang="en-US" dirty="0"/>
              <a:t>} catch(</a:t>
            </a:r>
            <a:r>
              <a:rPr lang="en-US" dirty="0" err="1"/>
              <a:t>ArrayIndexOutOfBoundsException</a:t>
            </a:r>
            <a:r>
              <a:rPr lang="en-US" dirty="0"/>
              <a:t> e) {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("Array index </a:t>
            </a:r>
            <a:r>
              <a:rPr lang="en-US" dirty="0" err="1"/>
              <a:t>oob</a:t>
            </a:r>
            <a:r>
              <a:rPr lang="en-US" dirty="0"/>
              <a:t>: " + e);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("After try/catch blocks.");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program will cause a division-by-zero exception if it is started with no </a:t>
            </a:r>
            <a:r>
              <a:rPr lang="en-US" dirty="0" err="1" smtClean="0"/>
              <a:t>commandline</a:t>
            </a:r>
            <a:r>
              <a:rPr lang="en-US" dirty="0" smtClean="0"/>
              <a:t> parameters</a:t>
            </a:r>
            <a:r>
              <a:rPr lang="en-US" dirty="0"/>
              <a:t>, since </a:t>
            </a:r>
            <a:r>
              <a:rPr lang="en-US" b="1" dirty="0"/>
              <a:t>a will equal zero. </a:t>
            </a:r>
            <a:endParaRPr lang="en-US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will survive the division if you provide </a:t>
            </a:r>
            <a:r>
              <a:rPr lang="en-US" b="1" dirty="0" smtClean="0"/>
              <a:t>a </a:t>
            </a:r>
            <a:r>
              <a:rPr lang="en-US" dirty="0" smtClean="0"/>
              <a:t>command-line </a:t>
            </a:r>
            <a:r>
              <a:rPr lang="en-US" dirty="0"/>
              <a:t>argument, setting </a:t>
            </a:r>
            <a:r>
              <a:rPr lang="en-US" b="1" dirty="0"/>
              <a:t>a </a:t>
            </a:r>
            <a:r>
              <a:rPr lang="en-US" b="1" dirty="0" smtClean="0"/>
              <a:t>to something </a:t>
            </a:r>
            <a:r>
              <a:rPr lang="en-US" b="1" dirty="0"/>
              <a:t>larger than zero. </a:t>
            </a:r>
            <a:endParaRPr lang="en-US" b="1" dirty="0" smtClean="0"/>
          </a:p>
          <a:p>
            <a:r>
              <a:rPr lang="en-US" b="1" dirty="0" smtClean="0"/>
              <a:t>But </a:t>
            </a:r>
            <a:r>
              <a:rPr lang="en-US" b="1" dirty="0"/>
              <a:t>it will cause </a:t>
            </a:r>
            <a:r>
              <a:rPr lang="en-US" b="1" dirty="0" smtClean="0"/>
              <a:t>an </a:t>
            </a:r>
            <a:r>
              <a:rPr lang="en-US" b="1" dirty="0" err="1" smtClean="0"/>
              <a:t>ArrayIndexOutOfBoundsException</a:t>
            </a:r>
            <a:r>
              <a:rPr lang="en-US" b="1" dirty="0"/>
              <a:t>, since the </a:t>
            </a:r>
            <a:r>
              <a:rPr lang="en-US" b="1" dirty="0" err="1"/>
              <a:t>int</a:t>
            </a:r>
            <a:r>
              <a:rPr lang="en-US" b="1" dirty="0"/>
              <a:t> array c has a length of 1, yet </a:t>
            </a:r>
            <a:r>
              <a:rPr lang="en-US" b="1" dirty="0" smtClean="0"/>
              <a:t>the </a:t>
            </a:r>
            <a:r>
              <a:rPr lang="en-US" dirty="0" smtClean="0"/>
              <a:t>program </a:t>
            </a:r>
            <a:r>
              <a:rPr lang="en-US" dirty="0"/>
              <a:t>attempts to assign a value to </a:t>
            </a:r>
            <a:r>
              <a:rPr lang="en-US" b="1" dirty="0"/>
              <a:t>c[42</a:t>
            </a:r>
            <a:r>
              <a:rPr lang="en-US" b="1" dirty="0" smtClean="0"/>
              <a:t>].</a:t>
            </a:r>
          </a:p>
          <a:p>
            <a:r>
              <a:rPr lang="en-US" dirty="0"/>
              <a:t>Here is the output generated by running it both ways:</a:t>
            </a:r>
          </a:p>
          <a:p>
            <a:r>
              <a:rPr lang="en-US" dirty="0"/>
              <a:t>C:\&gt;java </a:t>
            </a:r>
            <a:r>
              <a:rPr lang="en-US" dirty="0" err="1"/>
              <a:t>MultiCatch</a:t>
            </a:r>
            <a:endParaRPr lang="en-US" dirty="0"/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/>
              <a:t>= 0</a:t>
            </a:r>
          </a:p>
          <a:p>
            <a:pPr>
              <a:buNone/>
            </a:pPr>
            <a:r>
              <a:rPr lang="en-US" dirty="0" smtClean="0"/>
              <a:t>	Divide </a:t>
            </a:r>
            <a:r>
              <a:rPr lang="en-US" dirty="0"/>
              <a:t>by 0: </a:t>
            </a:r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pPr>
              <a:buNone/>
            </a:pPr>
            <a:r>
              <a:rPr lang="en-US" dirty="0" smtClean="0"/>
              <a:t>	After </a:t>
            </a:r>
            <a:r>
              <a:rPr lang="en-US" dirty="0"/>
              <a:t>try/catch blocks.</a:t>
            </a:r>
          </a:p>
          <a:p>
            <a:r>
              <a:rPr lang="en-US" dirty="0"/>
              <a:t>C:\&gt;java </a:t>
            </a:r>
            <a:r>
              <a:rPr lang="en-US" dirty="0" err="1"/>
              <a:t>MultiCatch</a:t>
            </a:r>
            <a:r>
              <a:rPr lang="en-US" dirty="0"/>
              <a:t> </a:t>
            </a:r>
            <a:r>
              <a:rPr lang="en-US" dirty="0" err="1"/>
              <a:t>TestArg</a:t>
            </a:r>
            <a:endParaRPr lang="en-US" dirty="0"/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/>
              <a:t>= 1</a:t>
            </a:r>
          </a:p>
          <a:p>
            <a:pPr>
              <a:buNone/>
            </a:pPr>
            <a:r>
              <a:rPr lang="en-US" dirty="0" smtClean="0"/>
              <a:t>	Array </a:t>
            </a:r>
            <a:r>
              <a:rPr lang="en-US" dirty="0"/>
              <a:t>index </a:t>
            </a:r>
            <a:r>
              <a:rPr lang="en-US" dirty="0" err="1"/>
              <a:t>oob</a:t>
            </a:r>
            <a:r>
              <a:rPr lang="en-US" dirty="0"/>
              <a:t>: </a:t>
            </a:r>
            <a:r>
              <a:rPr lang="en-US" dirty="0" err="1"/>
              <a:t>java.lang.ArrayIndexOutOfBoundsException</a:t>
            </a:r>
            <a:endParaRPr lang="en-US" dirty="0"/>
          </a:p>
          <a:p>
            <a:pPr>
              <a:buNone/>
            </a:pPr>
            <a:r>
              <a:rPr lang="en-US" dirty="0" smtClean="0"/>
              <a:t>	After </a:t>
            </a:r>
            <a:r>
              <a:rPr lang="en-US" dirty="0"/>
              <a:t>try/catch blocks.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dirty="0"/>
              <a:t>When you use multiple </a:t>
            </a:r>
            <a:r>
              <a:rPr lang="en-US" b="1" dirty="0"/>
              <a:t>catch statements, it is important to remember </a:t>
            </a:r>
            <a:r>
              <a:rPr lang="en-US" b="1" dirty="0" smtClean="0"/>
              <a:t>that </a:t>
            </a:r>
            <a:r>
              <a:rPr lang="en-US" dirty="0" smtClean="0"/>
              <a:t>exception </a:t>
            </a:r>
            <a:r>
              <a:rPr lang="en-US" dirty="0"/>
              <a:t>subclasses must come before any of their </a:t>
            </a:r>
            <a:r>
              <a:rPr lang="en-US" dirty="0" err="1"/>
              <a:t>superclasses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is because </a:t>
            </a:r>
            <a:r>
              <a:rPr lang="en-US" dirty="0" smtClean="0"/>
              <a:t>a </a:t>
            </a:r>
            <a:r>
              <a:rPr lang="en-US" b="1" dirty="0" smtClean="0"/>
              <a:t>catch </a:t>
            </a:r>
            <a:r>
              <a:rPr lang="en-US" b="1" dirty="0"/>
              <a:t>statement that uses a </a:t>
            </a:r>
            <a:r>
              <a:rPr lang="en-US" b="1" dirty="0" err="1"/>
              <a:t>superclass</a:t>
            </a:r>
            <a:r>
              <a:rPr lang="en-US" b="1" dirty="0"/>
              <a:t> will catch exceptions of that type plus any </a:t>
            </a:r>
            <a:r>
              <a:rPr lang="en-US" b="1" dirty="0" smtClean="0"/>
              <a:t>of </a:t>
            </a:r>
            <a:r>
              <a:rPr lang="en-US" dirty="0" smtClean="0"/>
              <a:t>its </a:t>
            </a:r>
            <a:r>
              <a:rPr lang="en-US" dirty="0"/>
              <a:t>subclasses.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a subclass would never be reached if it came after its </a:t>
            </a:r>
            <a:r>
              <a:rPr lang="en-US" dirty="0" err="1"/>
              <a:t>superclass</a:t>
            </a:r>
            <a:r>
              <a:rPr lang="en-US" dirty="0"/>
              <a:t>.</a:t>
            </a:r>
          </a:p>
          <a:p>
            <a:r>
              <a:rPr lang="en-US" dirty="0"/>
              <a:t>Further, in Java, unreachable code is an error.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exception is </a:t>
            </a:r>
            <a:r>
              <a:rPr lang="en-US" i="1" dirty="0" smtClean="0"/>
              <a:t>an </a:t>
            </a:r>
            <a:r>
              <a:rPr lang="en-US" dirty="0" smtClean="0"/>
              <a:t>abnormal </a:t>
            </a:r>
            <a:r>
              <a:rPr lang="en-US" dirty="0"/>
              <a:t>condition that arises in a code sequence at run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other </a:t>
            </a:r>
            <a:r>
              <a:rPr lang="en-US" dirty="0" smtClean="0"/>
              <a:t>words, an </a:t>
            </a:r>
            <a:r>
              <a:rPr lang="en-US" dirty="0"/>
              <a:t>exception is a run-time error.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computer languages that do not </a:t>
            </a:r>
            <a:r>
              <a:rPr lang="en-US" dirty="0" smtClean="0"/>
              <a:t>support exception </a:t>
            </a:r>
            <a:r>
              <a:rPr lang="en-US" dirty="0"/>
              <a:t>handling, errors must be checked and handled manually—typically </a:t>
            </a:r>
            <a:r>
              <a:rPr lang="en-US" dirty="0" smtClean="0"/>
              <a:t>through the </a:t>
            </a:r>
            <a:r>
              <a:rPr lang="en-US" dirty="0"/>
              <a:t>use of error codes, and so 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SuperSubCatch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/>
              <a:t>try 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 = 0;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b = 42 / a;</a:t>
            </a:r>
          </a:p>
          <a:p>
            <a:pPr>
              <a:buNone/>
            </a:pPr>
            <a:r>
              <a:rPr lang="en-US" dirty="0"/>
              <a:t>} catch(Exception e) {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("Generic Exception catch.");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/* This catch is never reached because</a:t>
            </a:r>
          </a:p>
          <a:p>
            <a:pPr>
              <a:buNone/>
            </a:pPr>
            <a:r>
              <a:rPr lang="en-US" dirty="0" err="1"/>
              <a:t>ArithmeticException</a:t>
            </a:r>
            <a:r>
              <a:rPr lang="en-US" dirty="0"/>
              <a:t> is a subclass of Exception. */</a:t>
            </a:r>
          </a:p>
          <a:p>
            <a:pPr>
              <a:buNone/>
            </a:pPr>
            <a:r>
              <a:rPr lang="en-US" dirty="0"/>
              <a:t>catch(</a:t>
            </a:r>
            <a:r>
              <a:rPr lang="en-US" dirty="0" err="1"/>
              <a:t>ArithmeticException</a:t>
            </a:r>
            <a:r>
              <a:rPr lang="en-US" dirty="0"/>
              <a:t> e) { // ERROR - unreachable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("This is never reached.");</a:t>
            </a:r>
          </a:p>
          <a:p>
            <a:pPr>
              <a:buNone/>
            </a:pPr>
            <a:r>
              <a:rPr lang="en-US" dirty="0" smtClean="0"/>
              <a:t>} 	}	 }</a:t>
            </a:r>
            <a:endParaRPr lang="en-US" dirty="0"/>
          </a:p>
          <a:p>
            <a:r>
              <a:rPr lang="en-US" dirty="0"/>
              <a:t>If you try to compile this program, you </a:t>
            </a:r>
            <a:r>
              <a:rPr lang="en-US" dirty="0" smtClean="0"/>
              <a:t>will </a:t>
            </a:r>
            <a:r>
              <a:rPr lang="en-US" dirty="0"/>
              <a:t>receive an error message stating </a:t>
            </a:r>
            <a:r>
              <a:rPr lang="en-US" dirty="0" smtClean="0"/>
              <a:t>that the </a:t>
            </a:r>
            <a:r>
              <a:rPr lang="en-US" dirty="0"/>
              <a:t>second </a:t>
            </a:r>
            <a:r>
              <a:rPr lang="en-US" b="1" dirty="0"/>
              <a:t>catch statement is unreachable because the exception has already </a:t>
            </a:r>
            <a:r>
              <a:rPr lang="en-US" b="1" dirty="0" smtClean="0"/>
              <a:t>been </a:t>
            </a:r>
            <a:r>
              <a:rPr lang="en-US" dirty="0" smtClean="0"/>
              <a:t>caught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b="1" dirty="0" err="1"/>
              <a:t>ArithmeticException</a:t>
            </a:r>
            <a:r>
              <a:rPr lang="en-US" b="1" dirty="0"/>
              <a:t> is a subclass of Exception, the first catch </a:t>
            </a:r>
            <a:r>
              <a:rPr lang="en-US" b="1" dirty="0" smtClean="0"/>
              <a:t>statement </a:t>
            </a:r>
            <a:r>
              <a:rPr lang="en-US" dirty="0" smtClean="0"/>
              <a:t>will </a:t>
            </a:r>
            <a:r>
              <a:rPr lang="en-US" dirty="0"/>
              <a:t>handle all </a:t>
            </a:r>
            <a:r>
              <a:rPr lang="en-US" b="1" dirty="0"/>
              <a:t>Exception-based errors, including </a:t>
            </a:r>
            <a:r>
              <a:rPr lang="en-US" b="1" dirty="0" err="1"/>
              <a:t>ArithmeticException</a:t>
            </a:r>
            <a:r>
              <a:rPr lang="en-US" b="1" dirty="0"/>
              <a:t>. This </a:t>
            </a:r>
            <a:r>
              <a:rPr lang="en-US" b="1" dirty="0" smtClean="0"/>
              <a:t>means </a:t>
            </a:r>
            <a:r>
              <a:rPr lang="en-US" dirty="0" smtClean="0"/>
              <a:t>that </a:t>
            </a:r>
            <a:r>
              <a:rPr lang="en-US" dirty="0"/>
              <a:t>the second </a:t>
            </a:r>
            <a:r>
              <a:rPr lang="en-US" b="1" dirty="0"/>
              <a:t>catch statement will never execute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To fix the problem, reverse </a:t>
            </a:r>
            <a:r>
              <a:rPr lang="en-US" b="1" dirty="0" smtClean="0"/>
              <a:t>the </a:t>
            </a:r>
            <a:r>
              <a:rPr lang="en-US" dirty="0" smtClean="0"/>
              <a:t>order </a:t>
            </a:r>
            <a:r>
              <a:rPr lang="en-US" dirty="0"/>
              <a:t>of the </a:t>
            </a:r>
            <a:r>
              <a:rPr lang="en-US" b="1" dirty="0"/>
              <a:t>catch statements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try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try statement can be nested. </a:t>
            </a:r>
            <a:endParaRPr lang="en-US" b="1" dirty="0" smtClean="0"/>
          </a:p>
          <a:p>
            <a:r>
              <a:rPr lang="en-US" b="1" dirty="0" smtClean="0"/>
              <a:t>That </a:t>
            </a:r>
            <a:r>
              <a:rPr lang="en-US" b="1" dirty="0"/>
              <a:t>is, a try statement can be inside the block </a:t>
            </a:r>
            <a:r>
              <a:rPr lang="en-US" b="1" dirty="0" smtClean="0"/>
              <a:t>of </a:t>
            </a:r>
            <a:r>
              <a:rPr lang="en-US" dirty="0" smtClean="0"/>
              <a:t>another </a:t>
            </a:r>
            <a:r>
              <a:rPr lang="en-US" b="1" dirty="0"/>
              <a:t>try. </a:t>
            </a:r>
            <a:endParaRPr lang="en-US" b="1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time a try statement is entered, the context of that exception </a:t>
            </a:r>
            <a:r>
              <a:rPr lang="en-US" b="1" dirty="0" smtClean="0"/>
              <a:t>is </a:t>
            </a:r>
            <a:r>
              <a:rPr lang="en-US" dirty="0" smtClean="0"/>
              <a:t>pushed </a:t>
            </a:r>
            <a:r>
              <a:rPr lang="en-US" dirty="0"/>
              <a:t>on the stack.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inner </a:t>
            </a:r>
            <a:r>
              <a:rPr lang="en-US" b="1" dirty="0"/>
              <a:t>try statement does not have a catch handler for </a:t>
            </a:r>
            <a:r>
              <a:rPr lang="en-US" b="1" dirty="0" smtClean="0"/>
              <a:t>a </a:t>
            </a:r>
            <a:r>
              <a:rPr lang="en-US" dirty="0" smtClean="0"/>
              <a:t>particular </a:t>
            </a:r>
            <a:r>
              <a:rPr lang="en-US" dirty="0"/>
              <a:t>exception, the stack is unwound and the next </a:t>
            </a:r>
            <a:r>
              <a:rPr lang="en-US" b="1" dirty="0"/>
              <a:t>try statement’s catch </a:t>
            </a:r>
            <a:r>
              <a:rPr lang="en-US" b="1" dirty="0" smtClean="0"/>
              <a:t>handlers </a:t>
            </a:r>
            <a:r>
              <a:rPr lang="en-US" dirty="0" smtClean="0"/>
              <a:t>are </a:t>
            </a:r>
            <a:r>
              <a:rPr lang="en-US" dirty="0"/>
              <a:t>inspected for a match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continues until one of the </a:t>
            </a:r>
            <a:r>
              <a:rPr lang="en-US" b="1" dirty="0"/>
              <a:t>catch statements succeeds, </a:t>
            </a:r>
            <a:r>
              <a:rPr lang="en-US" b="1" dirty="0" smtClean="0"/>
              <a:t>or </a:t>
            </a:r>
            <a:r>
              <a:rPr lang="en-US" dirty="0" smtClean="0"/>
              <a:t>until </a:t>
            </a:r>
            <a:r>
              <a:rPr lang="en-US" dirty="0"/>
              <a:t>all of the nested </a:t>
            </a:r>
            <a:r>
              <a:rPr lang="en-US" b="1" dirty="0"/>
              <a:t>try statements are exhausted. If no catch statement matches, </a:t>
            </a:r>
            <a:r>
              <a:rPr lang="en-US" b="1" dirty="0" smtClean="0"/>
              <a:t>then </a:t>
            </a:r>
            <a:r>
              <a:rPr lang="en-US" dirty="0" smtClean="0"/>
              <a:t>the </a:t>
            </a:r>
            <a:r>
              <a:rPr lang="en-US" dirty="0"/>
              <a:t>Java run-time system will handle the exception. 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NestTry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/>
              <a:t>try 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args.length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/* If no command-line </a:t>
            </a:r>
            <a:r>
              <a:rPr lang="en-US" dirty="0" err="1"/>
              <a:t>args</a:t>
            </a:r>
            <a:r>
              <a:rPr lang="en-US" dirty="0"/>
              <a:t> are present,</a:t>
            </a:r>
          </a:p>
          <a:p>
            <a:pPr>
              <a:buNone/>
            </a:pPr>
            <a:r>
              <a:rPr lang="en-US" dirty="0"/>
              <a:t>the following statement will generate</a:t>
            </a:r>
          </a:p>
          <a:p>
            <a:pPr>
              <a:buNone/>
            </a:pPr>
            <a:r>
              <a:rPr lang="en-US" dirty="0"/>
              <a:t>a divide-by-zero exception. */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b = 42 / a;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("a = " + a);</a:t>
            </a:r>
          </a:p>
          <a:p>
            <a:pPr>
              <a:buNone/>
            </a:pPr>
            <a:r>
              <a:rPr lang="en-US" dirty="0"/>
              <a:t>try { // nested try block</a:t>
            </a:r>
          </a:p>
          <a:p>
            <a:pPr>
              <a:buNone/>
            </a:pPr>
            <a:r>
              <a:rPr lang="en-US" dirty="0" smtClean="0"/>
              <a:t>if(a</a:t>
            </a:r>
            <a:r>
              <a:rPr lang="en-US" dirty="0"/>
              <a:t>==1) a = a/(a-a); // division by zero</a:t>
            </a:r>
          </a:p>
          <a:p>
            <a:pPr>
              <a:buNone/>
            </a:pPr>
            <a:r>
              <a:rPr lang="en-US" dirty="0" smtClean="0"/>
              <a:t>if(a</a:t>
            </a:r>
            <a:r>
              <a:rPr lang="en-US" dirty="0"/>
              <a:t>==2) 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c[] = { 1 };</a:t>
            </a:r>
          </a:p>
          <a:p>
            <a:pPr>
              <a:buNone/>
            </a:pPr>
            <a:r>
              <a:rPr lang="en-US" dirty="0"/>
              <a:t>c[42] = 99</a:t>
            </a:r>
            <a:r>
              <a:rPr lang="en-US" dirty="0" smtClean="0"/>
              <a:t>;} </a:t>
            </a:r>
            <a:r>
              <a:rPr lang="en-US" dirty="0"/>
              <a:t>catch(</a:t>
            </a:r>
            <a:r>
              <a:rPr lang="en-US" dirty="0" err="1"/>
              <a:t>ArrayIndexOutOfBoundsException</a:t>
            </a:r>
            <a:r>
              <a:rPr lang="en-US" dirty="0"/>
              <a:t> e) {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("Array index out-of-bounds: " + e</a:t>
            </a:r>
            <a:r>
              <a:rPr lang="en-US" dirty="0" smtClean="0"/>
              <a:t>);	}</a:t>
            </a:r>
            <a:endParaRPr lang="en-US" dirty="0"/>
          </a:p>
          <a:p>
            <a:pPr>
              <a:buNone/>
            </a:pPr>
            <a:r>
              <a:rPr lang="en-US" dirty="0"/>
              <a:t>} catch(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("Divide by 0: " + e);</a:t>
            </a:r>
          </a:p>
          <a:p>
            <a:pPr>
              <a:buNone/>
            </a:pPr>
            <a:r>
              <a:rPr lang="en-US" dirty="0" smtClean="0"/>
              <a:t>}	}	}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C:\&gt;java </a:t>
            </a:r>
            <a:r>
              <a:rPr lang="en-US" dirty="0" err="1"/>
              <a:t>NestTry</a:t>
            </a:r>
            <a:endParaRPr lang="en-US" dirty="0"/>
          </a:p>
          <a:p>
            <a:pPr>
              <a:buNone/>
            </a:pPr>
            <a:r>
              <a:rPr lang="en-US" dirty="0" smtClean="0"/>
              <a:t>	Divide </a:t>
            </a:r>
            <a:r>
              <a:rPr lang="en-US" dirty="0"/>
              <a:t>by 0: </a:t>
            </a:r>
            <a:r>
              <a:rPr lang="en-US" dirty="0" err="1"/>
              <a:t>java.lang.ArithmeticException</a:t>
            </a:r>
            <a:r>
              <a:rPr lang="en-US" dirty="0"/>
              <a:t>: / </a:t>
            </a:r>
            <a:r>
              <a:rPr lang="en-US" dirty="0" smtClean="0"/>
              <a:t>by zero</a:t>
            </a:r>
            <a:endParaRPr lang="en-US" dirty="0"/>
          </a:p>
          <a:p>
            <a:r>
              <a:rPr lang="en-US" dirty="0"/>
              <a:t>C:\&gt;java </a:t>
            </a:r>
            <a:r>
              <a:rPr lang="en-US" dirty="0" err="1"/>
              <a:t>NestTry</a:t>
            </a:r>
            <a:r>
              <a:rPr lang="en-US" dirty="0"/>
              <a:t> One</a:t>
            </a:r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/>
              <a:t>= 1</a:t>
            </a:r>
          </a:p>
          <a:p>
            <a:r>
              <a:rPr lang="en-US" dirty="0"/>
              <a:t>Divide by 0: </a:t>
            </a:r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pPr>
              <a:buNone/>
            </a:pPr>
            <a:r>
              <a:rPr lang="en-US" dirty="0" smtClean="0"/>
              <a:t>	C</a:t>
            </a:r>
            <a:r>
              <a:rPr lang="en-US" dirty="0"/>
              <a:t>:\&gt;java </a:t>
            </a:r>
            <a:r>
              <a:rPr lang="en-US" dirty="0" err="1"/>
              <a:t>NestTry</a:t>
            </a:r>
            <a:r>
              <a:rPr lang="en-US" dirty="0"/>
              <a:t> One Two</a:t>
            </a:r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/>
              <a:t>= 2</a:t>
            </a:r>
          </a:p>
          <a:p>
            <a:r>
              <a:rPr lang="en-US" dirty="0"/>
              <a:t>Array index out-of-bounds:</a:t>
            </a:r>
          </a:p>
          <a:p>
            <a:r>
              <a:rPr lang="en-US" dirty="0" err="1"/>
              <a:t>java.lang.ArrayIndexOutOfBoundsException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en-US" dirty="0" smtClean="0"/>
              <a:t>Nesting of </a:t>
            </a:r>
            <a:r>
              <a:rPr lang="en-US" b="1" dirty="0" smtClean="0"/>
              <a:t>try statements can occur in less obvious ways when method calls are </a:t>
            </a:r>
            <a:r>
              <a:rPr lang="en-US" dirty="0" smtClean="0"/>
              <a:t>involved. For example, you can enclose a call to a method within a </a:t>
            </a:r>
            <a:r>
              <a:rPr lang="en-US" b="1" dirty="0" smtClean="0"/>
              <a:t>try block. </a:t>
            </a:r>
          </a:p>
          <a:p>
            <a:r>
              <a:rPr lang="en-US" b="1" dirty="0" smtClean="0"/>
              <a:t>Inside </a:t>
            </a:r>
            <a:r>
              <a:rPr lang="en-US" dirty="0" smtClean="0"/>
              <a:t>that method is another </a:t>
            </a:r>
            <a:r>
              <a:rPr lang="en-US" b="1" dirty="0" smtClean="0"/>
              <a:t>try statement. In this case, the try within the method is still </a:t>
            </a:r>
            <a:r>
              <a:rPr lang="en-US" dirty="0" smtClean="0"/>
              <a:t>nested inside the outer </a:t>
            </a:r>
            <a:r>
              <a:rPr lang="en-US" b="1" dirty="0" smtClean="0"/>
              <a:t>try block, which calls the method.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MethNestTry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nesttry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</a:p>
          <a:p>
            <a:pPr>
              <a:buNone/>
            </a:pPr>
            <a:r>
              <a:rPr lang="en-US" dirty="0" smtClean="0"/>
              <a:t>try { // nested try block</a:t>
            </a:r>
          </a:p>
          <a:p>
            <a:pPr>
              <a:buNone/>
            </a:pPr>
            <a:r>
              <a:rPr lang="en-US" dirty="0" smtClean="0"/>
              <a:t>if(a==1) a = a/(a-a); // division by zero</a:t>
            </a:r>
          </a:p>
          <a:p>
            <a:pPr>
              <a:buNone/>
            </a:pPr>
            <a:r>
              <a:rPr lang="en-US" dirty="0" smtClean="0"/>
              <a:t>if(a==2)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c[] = { 1 };</a:t>
            </a:r>
          </a:p>
          <a:p>
            <a:pPr>
              <a:buNone/>
            </a:pPr>
            <a:r>
              <a:rPr lang="en-US" dirty="0" smtClean="0"/>
              <a:t>c[42] = 99; // generate an out-of-bounds exception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 catch(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("Array index out-of-bounds: " + e);</a:t>
            </a:r>
          </a:p>
          <a:p>
            <a:pPr>
              <a:buNone/>
            </a:pPr>
            <a:r>
              <a:rPr lang="en-US" dirty="0" smtClean="0"/>
              <a:t>}	}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err="1" smtClean="0"/>
              <a:t>args.length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 = 42 / a;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 = " + a);</a:t>
            </a:r>
          </a:p>
          <a:p>
            <a:pPr>
              <a:buNone/>
            </a:pPr>
            <a:r>
              <a:rPr lang="en-US" dirty="0" err="1" smtClean="0"/>
              <a:t>nesttry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 smtClean="0"/>
              <a:t>} catch(</a:t>
            </a:r>
            <a:r>
              <a:rPr lang="en-US" dirty="0" err="1" smtClean="0"/>
              <a:t>ArithmeticException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("Divide by 0: " + e); } }	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It is possible for your program to throw an exception explicitly, using the </a:t>
            </a:r>
            <a:r>
              <a:rPr lang="en-US" sz="1600" b="1" dirty="0" smtClean="0"/>
              <a:t>throw statement. </a:t>
            </a:r>
          </a:p>
          <a:p>
            <a:r>
              <a:rPr lang="en-US" sz="1600" b="1" dirty="0" smtClean="0"/>
              <a:t>The general form of throw is shown here:</a:t>
            </a:r>
          </a:p>
          <a:p>
            <a:r>
              <a:rPr lang="en-US" sz="1600" b="1" dirty="0" smtClean="0"/>
              <a:t>throw </a:t>
            </a:r>
            <a:r>
              <a:rPr lang="en-US" sz="1600" b="1" i="1" dirty="0" err="1" smtClean="0"/>
              <a:t>ThrowableInstance</a:t>
            </a:r>
            <a:r>
              <a:rPr lang="en-US" sz="1600" b="1" i="1" dirty="0" smtClean="0"/>
              <a:t>;</a:t>
            </a:r>
          </a:p>
          <a:p>
            <a:r>
              <a:rPr lang="en-US" sz="1600" dirty="0" smtClean="0"/>
              <a:t>Here, </a:t>
            </a:r>
            <a:r>
              <a:rPr lang="en-US" sz="1600" i="1" dirty="0" err="1" smtClean="0"/>
              <a:t>ThrowableInstance</a:t>
            </a:r>
            <a:r>
              <a:rPr lang="en-US" sz="1600" i="1" dirty="0" smtClean="0"/>
              <a:t> must be an object of type </a:t>
            </a:r>
            <a:r>
              <a:rPr lang="en-US" sz="1600" b="1" i="1" dirty="0" err="1" smtClean="0"/>
              <a:t>Throwable</a:t>
            </a:r>
            <a:r>
              <a:rPr lang="en-US" sz="1600" b="1" i="1" dirty="0" smtClean="0"/>
              <a:t> or a subclass of </a:t>
            </a:r>
            <a:r>
              <a:rPr lang="en-US" sz="1600" b="1" dirty="0" err="1" smtClean="0"/>
              <a:t>Throwable</a:t>
            </a:r>
            <a:r>
              <a:rPr lang="en-US" sz="1600" b="1" dirty="0" smtClean="0"/>
              <a:t>. </a:t>
            </a:r>
          </a:p>
          <a:p>
            <a:r>
              <a:rPr lang="en-US" sz="1600" b="1" dirty="0" smtClean="0"/>
              <a:t>Simple types, such as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or char, as well as non-</a:t>
            </a:r>
            <a:r>
              <a:rPr lang="en-US" sz="1600" b="1" dirty="0" err="1" smtClean="0"/>
              <a:t>Throwable</a:t>
            </a:r>
            <a:r>
              <a:rPr lang="en-US" sz="1600" b="1" dirty="0" smtClean="0"/>
              <a:t> classes, such </a:t>
            </a:r>
            <a:r>
              <a:rPr lang="en-US" sz="1600" dirty="0" smtClean="0"/>
              <a:t>as </a:t>
            </a:r>
            <a:r>
              <a:rPr lang="en-US" sz="1600" b="1" dirty="0" smtClean="0"/>
              <a:t>String and Object, cannot be used as exceptions. </a:t>
            </a:r>
          </a:p>
          <a:p>
            <a:r>
              <a:rPr lang="en-US" sz="1600" b="1" dirty="0" smtClean="0"/>
              <a:t>There are two ways you can obtain </a:t>
            </a:r>
            <a:r>
              <a:rPr lang="en-US" sz="1600" dirty="0" smtClean="0"/>
              <a:t>a </a:t>
            </a:r>
            <a:r>
              <a:rPr lang="en-US" sz="1600" b="1" dirty="0" err="1" smtClean="0"/>
              <a:t>Throwable</a:t>
            </a:r>
            <a:r>
              <a:rPr lang="en-US" sz="1600" b="1" dirty="0" smtClean="0"/>
              <a:t> object: using a parameter into a catch clause, or creating one with the new </a:t>
            </a:r>
            <a:r>
              <a:rPr lang="en-US" sz="1600" dirty="0" smtClean="0"/>
              <a:t>operator.</a:t>
            </a:r>
          </a:p>
          <a:p>
            <a:r>
              <a:rPr lang="en-US" sz="1600" dirty="0" smtClean="0"/>
              <a:t>The flow of execution stops immediately after the </a:t>
            </a:r>
            <a:r>
              <a:rPr lang="en-US" sz="1600" b="1" dirty="0" smtClean="0"/>
              <a:t>throw statement; any subsequent </a:t>
            </a:r>
            <a:r>
              <a:rPr lang="en-US" sz="1600" dirty="0" smtClean="0"/>
              <a:t>statements are not executed. </a:t>
            </a:r>
          </a:p>
          <a:p>
            <a:r>
              <a:rPr lang="en-US" sz="1600" dirty="0" smtClean="0"/>
              <a:t>The nearest enclosing </a:t>
            </a:r>
            <a:r>
              <a:rPr lang="en-US" sz="1600" b="1" dirty="0" smtClean="0"/>
              <a:t>try block is inspected to see if it has </a:t>
            </a:r>
            <a:r>
              <a:rPr lang="en-US" sz="1600" dirty="0" smtClean="0"/>
              <a:t>a </a:t>
            </a:r>
            <a:r>
              <a:rPr lang="en-US" sz="1600" b="1" dirty="0" smtClean="0"/>
              <a:t>catch statement that matches the type of the exception. </a:t>
            </a:r>
          </a:p>
          <a:p>
            <a:r>
              <a:rPr lang="en-US" sz="1600" b="1" dirty="0" smtClean="0"/>
              <a:t>If it does find a match, control </a:t>
            </a:r>
            <a:r>
              <a:rPr lang="en-US" sz="1600" dirty="0" smtClean="0"/>
              <a:t>is transferred to that statement. If not, then the next enclosing </a:t>
            </a:r>
            <a:r>
              <a:rPr lang="en-US" sz="1600" b="1" dirty="0" smtClean="0"/>
              <a:t>try statement is </a:t>
            </a:r>
            <a:r>
              <a:rPr lang="en-US" sz="1600" dirty="0" smtClean="0"/>
              <a:t>inspected, and so on. </a:t>
            </a:r>
          </a:p>
          <a:p>
            <a:r>
              <a:rPr lang="en-US" sz="1600" dirty="0" smtClean="0"/>
              <a:t>If no matching </a:t>
            </a:r>
            <a:r>
              <a:rPr lang="en-US" sz="1600" b="1" dirty="0" smtClean="0"/>
              <a:t>catch is found, then the default exception handler </a:t>
            </a:r>
            <a:r>
              <a:rPr lang="en-US" sz="1600" dirty="0" smtClean="0"/>
              <a:t>halts the program and prints the stack trace.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ThrowDemo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demoproc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smtClean="0"/>
              <a:t>throw new </a:t>
            </a:r>
            <a:r>
              <a:rPr lang="en-US" dirty="0" err="1" smtClean="0"/>
              <a:t>NullPointerException</a:t>
            </a:r>
            <a:r>
              <a:rPr lang="en-US" dirty="0" smtClean="0"/>
              <a:t>("demo");</a:t>
            </a:r>
          </a:p>
          <a:p>
            <a:pPr>
              <a:buNone/>
            </a:pPr>
            <a:r>
              <a:rPr lang="en-US" dirty="0" smtClean="0"/>
              <a:t>} catch(</a:t>
            </a:r>
            <a:r>
              <a:rPr lang="en-US" dirty="0" err="1" smtClean="0"/>
              <a:t>NullPointerException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("Caught inside </a:t>
            </a:r>
            <a:r>
              <a:rPr lang="en-US" dirty="0" err="1" smtClean="0"/>
              <a:t>demoproc</a:t>
            </a:r>
            <a:r>
              <a:rPr lang="en-US" dirty="0" smtClean="0"/>
              <a:t>.");</a:t>
            </a:r>
          </a:p>
          <a:p>
            <a:pPr>
              <a:buNone/>
            </a:pPr>
            <a:r>
              <a:rPr lang="en-US" dirty="0" smtClean="0"/>
              <a:t>throw e; // </a:t>
            </a:r>
            <a:r>
              <a:rPr lang="en-US" dirty="0" err="1" smtClean="0"/>
              <a:t>rethrow</a:t>
            </a:r>
            <a:r>
              <a:rPr lang="en-US" dirty="0" smtClean="0"/>
              <a:t> the exception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demoproc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 catch(</a:t>
            </a:r>
            <a:r>
              <a:rPr lang="en-US" dirty="0" err="1" smtClean="0"/>
              <a:t>NullPointerException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Recaught</a:t>
            </a:r>
            <a:r>
              <a:rPr lang="en-US" dirty="0" smtClean="0"/>
              <a:t>: " + e);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SG" dirty="0" smtClean="0"/>
              <a:t>Output:</a:t>
            </a:r>
            <a:endParaRPr lang="en-US" dirty="0" smtClean="0"/>
          </a:p>
          <a:p>
            <a:r>
              <a:rPr lang="en-US" dirty="0" smtClean="0"/>
              <a:t>Caught inside </a:t>
            </a:r>
            <a:r>
              <a:rPr lang="en-US" dirty="0" err="1" smtClean="0"/>
              <a:t>demoproc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Recaught</a:t>
            </a:r>
            <a:r>
              <a:rPr lang="en-US" dirty="0" smtClean="0"/>
              <a:t>: </a:t>
            </a:r>
            <a:r>
              <a:rPr lang="en-US" dirty="0" err="1" smtClean="0"/>
              <a:t>java.lang.NullPointerException</a:t>
            </a:r>
            <a:r>
              <a:rPr lang="en-US" dirty="0" smtClean="0"/>
              <a:t>: demo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If a method is capable of causing an exception that it does not handle, it must specify this behavior so that callers of the method can guard themselves against that exception.</a:t>
            </a:r>
          </a:p>
          <a:p>
            <a:r>
              <a:rPr lang="en-US" dirty="0" smtClean="0"/>
              <a:t>You do this by including a </a:t>
            </a:r>
            <a:r>
              <a:rPr lang="en-US" b="1" dirty="0" smtClean="0"/>
              <a:t>throws clause in the method’s declaration. </a:t>
            </a:r>
          </a:p>
          <a:p>
            <a:r>
              <a:rPr lang="en-US" b="1" dirty="0" smtClean="0"/>
              <a:t>A throws clause </a:t>
            </a:r>
            <a:r>
              <a:rPr lang="en-US" dirty="0" smtClean="0"/>
              <a:t>lists the types of exceptions that a method might throw.</a:t>
            </a:r>
          </a:p>
          <a:p>
            <a:r>
              <a:rPr lang="en-US" dirty="0" smtClean="0"/>
              <a:t> This is necessary for all exceptions, except those of type </a:t>
            </a:r>
            <a:r>
              <a:rPr lang="en-US" b="1" dirty="0" smtClean="0"/>
              <a:t>Error or </a:t>
            </a:r>
            <a:r>
              <a:rPr lang="en-US" b="1" dirty="0" err="1" smtClean="0"/>
              <a:t>RuntimeException</a:t>
            </a:r>
            <a:r>
              <a:rPr lang="en-US" b="1" dirty="0" smtClean="0"/>
              <a:t>, or any of their subclasses.</a:t>
            </a:r>
          </a:p>
          <a:p>
            <a:r>
              <a:rPr lang="en-US" dirty="0" smtClean="0"/>
              <a:t>All other exceptions that a method can throw must be declared in the </a:t>
            </a:r>
            <a:r>
              <a:rPr lang="en-US" b="1" dirty="0" smtClean="0"/>
              <a:t>throws clause.</a:t>
            </a:r>
          </a:p>
          <a:p>
            <a:r>
              <a:rPr lang="en-US" b="1" dirty="0" smtClean="0"/>
              <a:t> If </a:t>
            </a:r>
            <a:r>
              <a:rPr lang="en-US" dirty="0" smtClean="0"/>
              <a:t>they are not, a compile-time error will result.</a:t>
            </a:r>
          </a:p>
          <a:p>
            <a:r>
              <a:rPr lang="en-US" dirty="0" smtClean="0"/>
              <a:t>This is the general form of a method declaration that includes a </a:t>
            </a:r>
            <a:r>
              <a:rPr lang="en-US" b="1" dirty="0" smtClean="0"/>
              <a:t>throws clause:</a:t>
            </a:r>
          </a:p>
          <a:p>
            <a:r>
              <a:rPr lang="en-US" i="1" dirty="0" smtClean="0"/>
              <a:t>type method-name(parameter-list) throws exception-list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 body of method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Here, </a:t>
            </a:r>
            <a:r>
              <a:rPr lang="en-US" i="1" dirty="0" smtClean="0"/>
              <a:t>exception-list is a comma-separated list of the exceptions that a method can throw.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// This program contains an error and will not compile.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ThrowsDemo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throwOne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("Inside </a:t>
            </a:r>
            <a:r>
              <a:rPr lang="en-US" dirty="0" err="1" smtClean="0"/>
              <a:t>throwOne</a:t>
            </a:r>
            <a:r>
              <a:rPr lang="en-US" dirty="0" smtClean="0"/>
              <a:t>.");</a:t>
            </a:r>
          </a:p>
          <a:p>
            <a:pPr>
              <a:buNone/>
            </a:pPr>
            <a:r>
              <a:rPr lang="en-US" dirty="0" smtClean="0"/>
              <a:t>throw new </a:t>
            </a:r>
            <a:r>
              <a:rPr lang="en-US" dirty="0" err="1" smtClean="0"/>
              <a:t>IllegalAccessException</a:t>
            </a:r>
            <a:r>
              <a:rPr lang="en-US" dirty="0" smtClean="0"/>
              <a:t>("demo");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throwOne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To make this example compile, you need to make two changes. </a:t>
            </a:r>
          </a:p>
          <a:p>
            <a:r>
              <a:rPr lang="en-US" dirty="0" smtClean="0"/>
              <a:t>First, you need to declare that </a:t>
            </a:r>
            <a:r>
              <a:rPr lang="en-US" b="1" dirty="0" err="1" smtClean="0"/>
              <a:t>throwOne</a:t>
            </a:r>
            <a:r>
              <a:rPr lang="en-US" b="1" dirty="0" smtClean="0"/>
              <a:t>( ) throws </a:t>
            </a:r>
            <a:r>
              <a:rPr lang="en-US" b="1" dirty="0" err="1" smtClean="0"/>
              <a:t>IllegalAccessException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Second, main( ) must define </a:t>
            </a:r>
            <a:r>
              <a:rPr lang="en-US" dirty="0" smtClean="0"/>
              <a:t>a </a:t>
            </a:r>
            <a:r>
              <a:rPr lang="en-US" b="1" dirty="0" smtClean="0"/>
              <a:t>try/catch statement that catches this exception.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Exception-Handling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Java exception is an object that describes an exceptional (that is, error) </a:t>
            </a:r>
            <a:r>
              <a:rPr lang="en-US" dirty="0" smtClean="0"/>
              <a:t>condition that </a:t>
            </a:r>
            <a:r>
              <a:rPr lang="en-US" dirty="0"/>
              <a:t>has occurred in a piece of code.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an exceptional condition arises, an </a:t>
            </a:r>
            <a:r>
              <a:rPr lang="en-US" dirty="0" smtClean="0"/>
              <a:t>object representing </a:t>
            </a:r>
            <a:r>
              <a:rPr lang="en-US" dirty="0"/>
              <a:t>that exception is created and </a:t>
            </a:r>
            <a:r>
              <a:rPr lang="en-US" i="1" dirty="0"/>
              <a:t>thrown in the method that caused the error.</a:t>
            </a:r>
          </a:p>
          <a:p>
            <a:r>
              <a:rPr lang="en-US" dirty="0"/>
              <a:t>That method may choose to handle the exception itself, or pass it on. Either way, </a:t>
            </a:r>
            <a:r>
              <a:rPr lang="en-US" dirty="0" smtClean="0"/>
              <a:t>at some </a:t>
            </a:r>
            <a:r>
              <a:rPr lang="en-US" dirty="0"/>
              <a:t>point, the exception is </a:t>
            </a:r>
            <a:r>
              <a:rPr lang="en-US" i="1" dirty="0"/>
              <a:t>caught and </a:t>
            </a:r>
            <a:r>
              <a:rPr lang="en-US" i="1" dirty="0" smtClean="0"/>
              <a:t>processed.</a:t>
            </a:r>
          </a:p>
          <a:p>
            <a:r>
              <a:rPr lang="en-US" i="1" dirty="0" smtClean="0"/>
              <a:t>Exceptions </a:t>
            </a:r>
            <a:r>
              <a:rPr lang="en-US" i="1" dirty="0"/>
              <a:t>can be generated by </a:t>
            </a:r>
            <a:r>
              <a:rPr lang="en-US" i="1" dirty="0" smtClean="0"/>
              <a:t>the </a:t>
            </a:r>
            <a:r>
              <a:rPr lang="en-US" dirty="0" smtClean="0"/>
              <a:t>Java </a:t>
            </a:r>
            <a:r>
              <a:rPr lang="en-US" dirty="0"/>
              <a:t>run-time system, or they can be manually generated by your code. </a:t>
            </a:r>
            <a:endParaRPr lang="en-US" dirty="0" smtClean="0"/>
          </a:p>
          <a:p>
            <a:r>
              <a:rPr lang="en-US" dirty="0" smtClean="0"/>
              <a:t>Exceptions thrown </a:t>
            </a:r>
            <a:r>
              <a:rPr lang="en-US" dirty="0"/>
              <a:t>by Java relate to fundamental errors that violate the rules of the Java </a:t>
            </a:r>
            <a:r>
              <a:rPr lang="en-US" dirty="0" smtClean="0"/>
              <a:t>language or </a:t>
            </a:r>
            <a:r>
              <a:rPr lang="en-US" dirty="0"/>
              <a:t>the constraints of the Java execution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Manually generated </a:t>
            </a:r>
            <a:r>
              <a:rPr lang="en-US" dirty="0" smtClean="0"/>
              <a:t>exceptions are </a:t>
            </a:r>
            <a:r>
              <a:rPr lang="en-US" dirty="0"/>
              <a:t>typically used to report some error condition to the caller of a method</a:t>
            </a:r>
            <a:r>
              <a:rPr lang="en-US" dirty="0" smtClean="0"/>
              <a:t>.</a:t>
            </a:r>
          </a:p>
          <a:p>
            <a:r>
              <a:rPr lang="en-US" dirty="0"/>
              <a:t>Java exception handling is managed via five keywords: </a:t>
            </a:r>
            <a:r>
              <a:rPr lang="en-US" b="1" dirty="0"/>
              <a:t>try, catch, throw, </a:t>
            </a:r>
            <a:r>
              <a:rPr lang="en-US" b="1" dirty="0" smtClean="0"/>
              <a:t>throws, </a:t>
            </a:r>
            <a:r>
              <a:rPr lang="en-US" dirty="0" smtClean="0"/>
              <a:t>and </a:t>
            </a:r>
            <a:r>
              <a:rPr lang="en-US" b="1" dirty="0"/>
              <a:t>finally.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finally creates a block of code that will be executed after a try/catch block has </a:t>
            </a:r>
            <a:r>
              <a:rPr lang="en-US" dirty="0" smtClean="0"/>
              <a:t>completed and before the code following the </a:t>
            </a:r>
            <a:r>
              <a:rPr lang="en-US" b="1" dirty="0" smtClean="0"/>
              <a:t>try/catch block. </a:t>
            </a:r>
          </a:p>
          <a:p>
            <a:r>
              <a:rPr lang="en-US" b="1" dirty="0" smtClean="0"/>
              <a:t>The finally block will </a:t>
            </a:r>
            <a:r>
              <a:rPr lang="en-US" dirty="0" smtClean="0"/>
              <a:t>execute whether or not an exception is thrown. </a:t>
            </a:r>
          </a:p>
          <a:p>
            <a:r>
              <a:rPr lang="en-US" dirty="0" smtClean="0"/>
              <a:t>If an exception is thrown, the </a:t>
            </a:r>
            <a:r>
              <a:rPr lang="en-US" b="1" dirty="0" smtClean="0"/>
              <a:t>finally </a:t>
            </a:r>
            <a:r>
              <a:rPr lang="en-US" dirty="0" smtClean="0"/>
              <a:t>block will execute even if no </a:t>
            </a:r>
            <a:r>
              <a:rPr lang="en-US" b="1" dirty="0" smtClean="0"/>
              <a:t>catch statement matches the exception. </a:t>
            </a:r>
          </a:p>
          <a:p>
            <a:r>
              <a:rPr lang="en-US" b="1" dirty="0" smtClean="0"/>
              <a:t>Any time a  </a:t>
            </a:r>
            <a:r>
              <a:rPr lang="en-US" dirty="0" smtClean="0"/>
              <a:t>method is about to return to the caller from inside a </a:t>
            </a:r>
            <a:r>
              <a:rPr lang="en-US" b="1" dirty="0" smtClean="0"/>
              <a:t>try/catch block, via an uncaught </a:t>
            </a:r>
            <a:r>
              <a:rPr lang="en-US" dirty="0" smtClean="0"/>
              <a:t>exception or an explicit return statement, the </a:t>
            </a:r>
            <a:r>
              <a:rPr lang="en-US" b="1" dirty="0" smtClean="0"/>
              <a:t>finally clause is also executed just before </a:t>
            </a:r>
            <a:r>
              <a:rPr lang="en-US" dirty="0" smtClean="0"/>
              <a:t>the method returns.</a:t>
            </a:r>
          </a:p>
          <a:p>
            <a:r>
              <a:rPr lang="en-US" dirty="0" smtClean="0"/>
              <a:t> This can be useful for closing file handles and freeing up any other resources that might have been allocated at the beginning of a method with the intent of disposing of them before returning.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finally clause is optional. </a:t>
            </a:r>
          </a:p>
          <a:p>
            <a:r>
              <a:rPr lang="en-US" b="1" dirty="0" smtClean="0"/>
              <a:t>However, each try </a:t>
            </a:r>
            <a:r>
              <a:rPr lang="en-US" dirty="0" smtClean="0"/>
              <a:t>statement requires at least one </a:t>
            </a:r>
            <a:r>
              <a:rPr lang="en-US" b="1" dirty="0" smtClean="0"/>
              <a:t>catch or a finally clause.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FinallyDemo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// Through an exception out of the method.</a:t>
            </a:r>
          </a:p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procA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("inside </a:t>
            </a:r>
            <a:r>
              <a:rPr lang="en-US" dirty="0" err="1" smtClean="0"/>
              <a:t>procA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throw new </a:t>
            </a:r>
            <a:r>
              <a:rPr lang="en-US" dirty="0" err="1" smtClean="0"/>
              <a:t>RuntimeException</a:t>
            </a:r>
            <a:r>
              <a:rPr lang="en-US" dirty="0" smtClean="0"/>
              <a:t>("demo");</a:t>
            </a:r>
          </a:p>
          <a:p>
            <a:pPr>
              <a:buNone/>
            </a:pPr>
            <a:r>
              <a:rPr lang="en-US" dirty="0" smtClean="0"/>
              <a:t>} finally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procA's</a:t>
            </a:r>
            <a:r>
              <a:rPr lang="en-US" dirty="0" smtClean="0"/>
              <a:t> finally");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Return from within a try block.</a:t>
            </a:r>
          </a:p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procB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("inside </a:t>
            </a:r>
            <a:r>
              <a:rPr lang="en-US" dirty="0" err="1" smtClean="0"/>
              <a:t>procB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return;</a:t>
            </a:r>
          </a:p>
          <a:p>
            <a:pPr>
              <a:buNone/>
            </a:pPr>
            <a:r>
              <a:rPr lang="en-US" dirty="0" smtClean="0"/>
              <a:t>} finally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procB's</a:t>
            </a:r>
            <a:r>
              <a:rPr lang="en-US" dirty="0" smtClean="0"/>
              <a:t> finally");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// Execute a try block normally.</a:t>
            </a:r>
          </a:p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procC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("inside </a:t>
            </a:r>
            <a:r>
              <a:rPr lang="en-US" dirty="0" err="1" smtClean="0"/>
              <a:t>procC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} finally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procC's</a:t>
            </a:r>
            <a:r>
              <a:rPr lang="en-US" dirty="0" smtClean="0"/>
              <a:t> finally");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procA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 catch (Exception e)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("Exception caught");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procB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procC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Built-in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Inside the standard package </a:t>
            </a:r>
            <a:r>
              <a:rPr lang="en-US" b="1" dirty="0" err="1" smtClean="0"/>
              <a:t>java.lang</a:t>
            </a:r>
            <a:r>
              <a:rPr lang="en-US" b="1" dirty="0" smtClean="0"/>
              <a:t>, Java defines several exception classes.</a:t>
            </a:r>
          </a:p>
          <a:p>
            <a:r>
              <a:rPr lang="en-US" b="1" dirty="0" err="1" smtClean="0"/>
              <a:t>java.lang</a:t>
            </a:r>
            <a:r>
              <a:rPr lang="en-US" b="1" dirty="0" smtClean="0"/>
              <a:t> is implicitly </a:t>
            </a:r>
            <a:r>
              <a:rPr lang="en-US" dirty="0" smtClean="0"/>
              <a:t>imported into all Java programs, most exceptions derived from </a:t>
            </a:r>
            <a:r>
              <a:rPr lang="en-US" b="1" dirty="0" err="1" smtClean="0"/>
              <a:t>RuntimeException</a:t>
            </a:r>
            <a:r>
              <a:rPr lang="en-US" b="1" dirty="0" smtClean="0"/>
              <a:t> </a:t>
            </a:r>
            <a:r>
              <a:rPr lang="en-US" dirty="0" smtClean="0"/>
              <a:t>are automatically available.</a:t>
            </a:r>
          </a:p>
          <a:p>
            <a:r>
              <a:rPr lang="en-US" dirty="0" smtClean="0"/>
              <a:t>Furthermore, they need not be included in any method’s </a:t>
            </a:r>
            <a:r>
              <a:rPr lang="en-US" b="1" dirty="0" smtClean="0"/>
              <a:t>throws list. </a:t>
            </a:r>
          </a:p>
          <a:p>
            <a:r>
              <a:rPr lang="en-US" b="1" dirty="0" smtClean="0"/>
              <a:t>In the language of Java, these are called </a:t>
            </a:r>
            <a:r>
              <a:rPr lang="en-US" b="1" i="1" dirty="0" smtClean="0"/>
              <a:t>unchecked exceptions because the </a:t>
            </a:r>
            <a:r>
              <a:rPr lang="en-US" dirty="0" smtClean="0"/>
              <a:t>compiler does not check to see if a method handles or throws these exceptions.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en-SG" sz="3600" dirty="0" smtClean="0">
                <a:solidFill>
                  <a:srgbClr val="FF0000"/>
                </a:solidFill>
              </a:rPr>
              <a:t>Unchecked Exceptions: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ArithmeticException</a:t>
            </a:r>
            <a:r>
              <a:rPr lang="en-US" dirty="0" smtClean="0"/>
              <a:t>: Arithmetic error, such as divide-by-zero.</a:t>
            </a:r>
          </a:p>
          <a:p>
            <a:r>
              <a:rPr lang="en-US" dirty="0" err="1" smtClean="0"/>
              <a:t>ArrayIndexOutOfBoundsException</a:t>
            </a:r>
            <a:r>
              <a:rPr lang="en-US" dirty="0" smtClean="0"/>
              <a:t>: Array index is out-of-bounds.</a:t>
            </a:r>
          </a:p>
          <a:p>
            <a:r>
              <a:rPr lang="en-US" dirty="0" err="1" smtClean="0"/>
              <a:t>ArrayStoreException</a:t>
            </a:r>
            <a:r>
              <a:rPr lang="en-US" dirty="0" smtClean="0"/>
              <a:t>: Assignment to an array element of an incompatible type.</a:t>
            </a:r>
          </a:p>
          <a:p>
            <a:r>
              <a:rPr lang="en-US" dirty="0" err="1" smtClean="0"/>
              <a:t>ClassCastException</a:t>
            </a:r>
            <a:r>
              <a:rPr lang="en-US" dirty="0" smtClean="0"/>
              <a:t>: Invalid cast.</a:t>
            </a:r>
          </a:p>
          <a:p>
            <a:r>
              <a:rPr lang="en-US" dirty="0" err="1" smtClean="0"/>
              <a:t>IllegalArgumentException</a:t>
            </a:r>
            <a:r>
              <a:rPr lang="en-US" dirty="0" smtClean="0"/>
              <a:t>: Illegal argument used to invoke a method.</a:t>
            </a:r>
          </a:p>
          <a:p>
            <a:r>
              <a:rPr lang="en-US" dirty="0" err="1" smtClean="0"/>
              <a:t>IllegalMonitorStateException</a:t>
            </a:r>
            <a:r>
              <a:rPr lang="en-US" dirty="0" smtClean="0"/>
              <a:t>: Illegal monitor operation, such as waiting on an unlocked thread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IllegalStateException</a:t>
            </a:r>
            <a:r>
              <a:rPr lang="en-US" dirty="0" smtClean="0"/>
              <a:t>: Environment or application is in incorrect state.</a:t>
            </a:r>
          </a:p>
          <a:p>
            <a:r>
              <a:rPr lang="en-US" dirty="0" err="1" smtClean="0"/>
              <a:t>IllegalThreadStateException</a:t>
            </a:r>
            <a:r>
              <a:rPr lang="en-US" dirty="0" smtClean="0"/>
              <a:t>: Requested operation not compatible with current thread state.</a:t>
            </a:r>
          </a:p>
          <a:p>
            <a:r>
              <a:rPr lang="en-US" dirty="0" err="1" smtClean="0"/>
              <a:t>IndexOutOfBoundsException</a:t>
            </a:r>
            <a:r>
              <a:rPr lang="en-US" dirty="0" smtClean="0"/>
              <a:t>: Some type of index is out-of-bounds</a:t>
            </a:r>
            <a:r>
              <a:rPr lang="en-US" dirty="0" smtClean="0"/>
              <a:t>.</a:t>
            </a:r>
          </a:p>
          <a:p>
            <a:r>
              <a:rPr lang="en-SG" dirty="0" err="1" smtClean="0"/>
              <a:t>Ex:ArrayList</a:t>
            </a:r>
            <a:endParaRPr lang="en-US" dirty="0" smtClean="0"/>
          </a:p>
          <a:p>
            <a:r>
              <a:rPr lang="en-US" dirty="0" err="1" smtClean="0"/>
              <a:t>NegativeArraySizeException</a:t>
            </a:r>
            <a:r>
              <a:rPr lang="en-US" dirty="0" smtClean="0"/>
              <a:t>: Array created with a negative size.</a:t>
            </a:r>
          </a:p>
          <a:p>
            <a:r>
              <a:rPr lang="en-US" dirty="0" err="1" smtClean="0"/>
              <a:t>NullPointerException</a:t>
            </a:r>
            <a:r>
              <a:rPr lang="en-US" dirty="0" smtClean="0"/>
              <a:t>: Invalid use of a null reference</a:t>
            </a:r>
            <a:r>
              <a:rPr lang="en-US" dirty="0" smtClean="0"/>
              <a:t>.</a:t>
            </a:r>
          </a:p>
          <a:p>
            <a:r>
              <a:rPr lang="en-SG" dirty="0" err="1" smtClean="0"/>
              <a:t>Ex:String</a:t>
            </a:r>
            <a:r>
              <a:rPr lang="en-SG" dirty="0" smtClean="0"/>
              <a:t> </a:t>
            </a:r>
            <a:r>
              <a:rPr lang="en-SG" dirty="0" err="1" smtClean="0"/>
              <a:t>ptr</a:t>
            </a:r>
            <a:r>
              <a:rPr lang="en-SG" dirty="0" smtClean="0"/>
              <a:t>=null;</a:t>
            </a:r>
          </a:p>
          <a:p>
            <a:r>
              <a:rPr lang="en-SG" dirty="0" smtClean="0"/>
              <a:t>If(</a:t>
            </a:r>
            <a:r>
              <a:rPr lang="en-SG" dirty="0" err="1" smtClean="0"/>
              <a:t>ptr.equals</a:t>
            </a:r>
            <a:r>
              <a:rPr lang="en-SG" dirty="0" smtClean="0"/>
              <a:t>(“</a:t>
            </a:r>
            <a:r>
              <a:rPr lang="en-SG" dirty="0" err="1" smtClean="0"/>
              <a:t>gfg</a:t>
            </a:r>
            <a:r>
              <a:rPr lang="en-SG" dirty="0" smtClean="0"/>
              <a:t>”))</a:t>
            </a:r>
            <a:endParaRPr lang="en-US" dirty="0" smtClean="0"/>
          </a:p>
          <a:p>
            <a:r>
              <a:rPr lang="en-US" dirty="0" err="1" smtClean="0"/>
              <a:t>NumberFormatException</a:t>
            </a:r>
            <a:r>
              <a:rPr lang="en-US" dirty="0" smtClean="0"/>
              <a:t>: Invalid conversion of a string to a numeric format</a:t>
            </a:r>
            <a:r>
              <a:rPr lang="en-US" dirty="0" smtClean="0"/>
              <a:t>.</a:t>
            </a:r>
          </a:p>
          <a:p>
            <a:r>
              <a:rPr lang="en-SG" dirty="0" err="1" smtClean="0"/>
              <a:t>Int</a:t>
            </a:r>
            <a:r>
              <a:rPr lang="en-SG" dirty="0" smtClean="0"/>
              <a:t> a=</a:t>
            </a:r>
            <a:r>
              <a:rPr lang="en-SG" dirty="0" err="1" smtClean="0"/>
              <a:t>br.readLine</a:t>
            </a:r>
            <a:r>
              <a:rPr lang="en-SG" dirty="0" smtClean="0"/>
              <a:t>();</a:t>
            </a:r>
            <a:endParaRPr lang="en-US" dirty="0" smtClean="0"/>
          </a:p>
          <a:p>
            <a:r>
              <a:rPr lang="en-US" dirty="0" err="1" smtClean="0"/>
              <a:t>SecurityException</a:t>
            </a:r>
            <a:r>
              <a:rPr lang="en-US" dirty="0" smtClean="0"/>
              <a:t>: Attempt to violate security</a:t>
            </a:r>
            <a:r>
              <a:rPr lang="en-US" dirty="0" smtClean="0"/>
              <a:t>.</a:t>
            </a:r>
          </a:p>
          <a:p>
            <a:r>
              <a:rPr lang="en-SG" dirty="0" err="1" smtClean="0"/>
              <a:t>Pckage</a:t>
            </a:r>
            <a:r>
              <a:rPr lang="en-SG" dirty="0" smtClean="0"/>
              <a:t> </a:t>
            </a:r>
            <a:r>
              <a:rPr lang="en-SG" dirty="0" err="1" smtClean="0"/>
              <a:t>java.util</a:t>
            </a:r>
            <a:r>
              <a:rPr lang="en-SG" dirty="0" smtClean="0"/>
              <a:t>;</a:t>
            </a:r>
          </a:p>
          <a:p>
            <a:r>
              <a:rPr lang="en-SG" dirty="0" smtClean="0"/>
              <a:t>Class Test{……}</a:t>
            </a:r>
            <a:endParaRPr lang="en-US" dirty="0" smtClean="0"/>
          </a:p>
          <a:p>
            <a:r>
              <a:rPr lang="en-US" dirty="0" err="1" smtClean="0"/>
              <a:t>StringIndexOutOfBounds</a:t>
            </a:r>
            <a:r>
              <a:rPr lang="en-US" dirty="0" smtClean="0"/>
              <a:t>: Attempt to index outside the bounds of a string</a:t>
            </a:r>
            <a:r>
              <a:rPr lang="en-US" dirty="0" smtClean="0"/>
              <a:t>.</a:t>
            </a:r>
          </a:p>
          <a:p>
            <a:r>
              <a:rPr lang="en-SG" dirty="0" err="1" smtClean="0"/>
              <a:t>Str</a:t>
            </a:r>
            <a:r>
              <a:rPr lang="en-SG" dirty="0" smtClean="0"/>
              <a:t>=“</a:t>
            </a:r>
            <a:r>
              <a:rPr lang="en-SG" dirty="0" err="1" smtClean="0"/>
              <a:t>abc</a:t>
            </a:r>
            <a:r>
              <a:rPr lang="en-SG" dirty="0" smtClean="0"/>
              <a:t>”</a:t>
            </a:r>
            <a:endParaRPr lang="en-US" dirty="0" smtClean="0"/>
          </a:p>
          <a:p>
            <a:r>
              <a:rPr lang="en-SG" dirty="0" err="1" smtClean="0"/>
              <a:t>Ex:str.charAt</a:t>
            </a:r>
            <a:r>
              <a:rPr lang="en-SG" dirty="0" smtClean="0"/>
              <a:t>(50);</a:t>
            </a:r>
            <a:endParaRPr lang="en-US" dirty="0" smtClean="0"/>
          </a:p>
          <a:p>
            <a:r>
              <a:rPr lang="en-US" dirty="0" err="1" smtClean="0"/>
              <a:t>UnsupportedOperationException</a:t>
            </a:r>
            <a:r>
              <a:rPr lang="en-US" dirty="0" smtClean="0"/>
              <a:t>: An unsupported operation was encountered</a:t>
            </a:r>
            <a:r>
              <a:rPr lang="en-US" dirty="0" smtClean="0"/>
              <a:t>.</a:t>
            </a:r>
          </a:p>
          <a:p>
            <a:r>
              <a:rPr lang="en-SG" dirty="0" err="1" smtClean="0"/>
              <a:t>Ex:asList</a:t>
            </a:r>
            <a:r>
              <a:rPr lang="en-SG" dirty="0" smtClean="0"/>
              <a:t> is fixed in collection, we can’t add or remove elements from </a:t>
            </a:r>
            <a:r>
              <a:rPr lang="en-SG" dirty="0" err="1" smtClean="0"/>
              <a:t>asList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Checked Exceptions:</a:t>
            </a:r>
          </a:p>
          <a:p>
            <a:r>
              <a:rPr lang="en-US" dirty="0" err="1" smtClean="0"/>
              <a:t>ClassNotFoundException</a:t>
            </a:r>
            <a:r>
              <a:rPr lang="en-US" dirty="0" smtClean="0"/>
              <a:t>: Class not found.</a:t>
            </a:r>
          </a:p>
          <a:p>
            <a:r>
              <a:rPr lang="en-US" dirty="0" err="1" smtClean="0"/>
              <a:t>CloneNotSupportedException</a:t>
            </a:r>
            <a:r>
              <a:rPr lang="en-US" dirty="0" smtClean="0"/>
              <a:t>: Attempt to clone an object that does not implement the </a:t>
            </a:r>
            <a:r>
              <a:rPr lang="en-US" b="1" dirty="0" err="1" smtClean="0"/>
              <a:t>Cloneable</a:t>
            </a:r>
            <a:r>
              <a:rPr lang="en-US" b="1" dirty="0" smtClean="0"/>
              <a:t> interface.</a:t>
            </a:r>
          </a:p>
          <a:p>
            <a:r>
              <a:rPr lang="en-US" dirty="0" err="1" smtClean="0"/>
              <a:t>IllegalAccessException</a:t>
            </a:r>
            <a:r>
              <a:rPr lang="en-US" dirty="0" smtClean="0"/>
              <a:t>: Access to a class is denied.</a:t>
            </a:r>
          </a:p>
          <a:p>
            <a:r>
              <a:rPr lang="en-US" dirty="0" err="1" smtClean="0"/>
              <a:t>InstantiationException</a:t>
            </a:r>
            <a:r>
              <a:rPr lang="en-US" dirty="0" smtClean="0"/>
              <a:t>: Attempt to create an object of an abstract class or interface.</a:t>
            </a:r>
          </a:p>
          <a:p>
            <a:r>
              <a:rPr lang="en-US" dirty="0" err="1" smtClean="0"/>
              <a:t>InterruptedException</a:t>
            </a:r>
            <a:r>
              <a:rPr lang="en-US" dirty="0" smtClean="0"/>
              <a:t>: One thread has been interrupted by another thread.</a:t>
            </a:r>
          </a:p>
          <a:p>
            <a:r>
              <a:rPr lang="en-US" dirty="0" err="1" smtClean="0"/>
              <a:t>NoSuchFieldException</a:t>
            </a:r>
            <a:r>
              <a:rPr lang="en-US" dirty="0" smtClean="0"/>
              <a:t>: A requested field does not exist.</a:t>
            </a:r>
          </a:p>
          <a:p>
            <a:r>
              <a:rPr lang="en-US" dirty="0" err="1" smtClean="0"/>
              <a:t>NoSuchMethodException</a:t>
            </a:r>
            <a:r>
              <a:rPr lang="en-US" dirty="0" smtClean="0"/>
              <a:t>: A requested method does not exist.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Your Own Exception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MyException</a:t>
            </a:r>
            <a:r>
              <a:rPr lang="en-US" b="1" dirty="0" smtClean="0"/>
              <a:t> extends Exception {</a:t>
            </a:r>
          </a:p>
          <a:p>
            <a:pPr>
              <a:buNone/>
            </a:pPr>
            <a:r>
              <a:rPr lang="en-US" b="1" dirty="0" smtClean="0"/>
              <a:t>private </a:t>
            </a:r>
            <a:r>
              <a:rPr lang="en-US" b="1" dirty="0" err="1" smtClean="0"/>
              <a:t>int</a:t>
            </a:r>
            <a:r>
              <a:rPr lang="en-US" b="1" dirty="0" smtClean="0"/>
              <a:t> detail;</a:t>
            </a:r>
          </a:p>
          <a:p>
            <a:pPr>
              <a:buNone/>
            </a:pPr>
            <a:r>
              <a:rPr lang="en-US" b="1" dirty="0" err="1" smtClean="0"/>
              <a:t>MyException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a) {</a:t>
            </a:r>
          </a:p>
          <a:p>
            <a:pPr>
              <a:buNone/>
            </a:pPr>
            <a:r>
              <a:rPr lang="en-US" b="1" dirty="0" smtClean="0"/>
              <a:t>detail = a; }</a:t>
            </a:r>
          </a:p>
          <a:p>
            <a:pPr>
              <a:buNone/>
            </a:pPr>
            <a:r>
              <a:rPr lang="en-US" b="1" dirty="0" smtClean="0"/>
              <a:t>public String </a:t>
            </a:r>
            <a:r>
              <a:rPr lang="en-US" b="1" dirty="0" err="1" smtClean="0"/>
              <a:t>toString</a:t>
            </a:r>
            <a:r>
              <a:rPr lang="en-US" b="1" dirty="0" smtClean="0"/>
              <a:t>() {</a:t>
            </a:r>
          </a:p>
          <a:p>
            <a:pPr>
              <a:buNone/>
            </a:pPr>
            <a:r>
              <a:rPr lang="en-US" b="1" dirty="0" smtClean="0"/>
              <a:t>return "</a:t>
            </a:r>
            <a:r>
              <a:rPr lang="en-US" b="1" dirty="0" err="1" smtClean="0"/>
              <a:t>MyException</a:t>
            </a:r>
            <a:r>
              <a:rPr lang="en-US" b="1" dirty="0" smtClean="0"/>
              <a:t>[" + detail + "]";	}	}</a:t>
            </a:r>
          </a:p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ExceptionDemo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static void compute(</a:t>
            </a:r>
            <a:r>
              <a:rPr lang="en-US" b="1" dirty="0" err="1" smtClean="0"/>
              <a:t>int</a:t>
            </a:r>
            <a:r>
              <a:rPr lang="en-US" b="1" dirty="0" smtClean="0"/>
              <a:t> a) throws </a:t>
            </a:r>
            <a:r>
              <a:rPr lang="en-US" b="1" dirty="0" err="1" smtClean="0"/>
              <a:t>MyException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("Called compute(" + a + ")");</a:t>
            </a:r>
          </a:p>
          <a:p>
            <a:pPr>
              <a:buNone/>
            </a:pPr>
            <a:r>
              <a:rPr lang="en-US" b="1" dirty="0" smtClean="0"/>
              <a:t>if(a &gt; 10)</a:t>
            </a:r>
          </a:p>
          <a:p>
            <a:pPr>
              <a:buNone/>
            </a:pPr>
            <a:r>
              <a:rPr lang="en-US" b="1" dirty="0" smtClean="0"/>
              <a:t>throw new </a:t>
            </a:r>
            <a:r>
              <a:rPr lang="en-US" b="1" dirty="0" err="1" smtClean="0"/>
              <a:t>MyException</a:t>
            </a:r>
            <a:r>
              <a:rPr lang="en-US" b="1" dirty="0" smtClean="0"/>
              <a:t>(a);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("Normal exit");	}</a:t>
            </a:r>
          </a:p>
          <a:p>
            <a:pPr>
              <a:buNone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{</a:t>
            </a:r>
          </a:p>
          <a:p>
            <a:pPr>
              <a:buNone/>
            </a:pPr>
            <a:r>
              <a:rPr lang="en-US" b="1" dirty="0" smtClean="0"/>
              <a:t>try {</a:t>
            </a:r>
          </a:p>
          <a:p>
            <a:pPr>
              <a:buNone/>
            </a:pPr>
            <a:r>
              <a:rPr lang="en-US" b="1" dirty="0" smtClean="0"/>
              <a:t>compute(1);</a:t>
            </a:r>
          </a:p>
          <a:p>
            <a:pPr>
              <a:buNone/>
            </a:pPr>
            <a:r>
              <a:rPr lang="en-US" b="1" dirty="0" smtClean="0"/>
              <a:t>compute(20);</a:t>
            </a:r>
          </a:p>
          <a:p>
            <a:pPr>
              <a:buNone/>
            </a:pPr>
            <a:r>
              <a:rPr lang="en-US" b="1" dirty="0" smtClean="0"/>
              <a:t>} catch (</a:t>
            </a:r>
            <a:r>
              <a:rPr lang="en-US" b="1" dirty="0" err="1" smtClean="0"/>
              <a:t>MyException</a:t>
            </a:r>
            <a:r>
              <a:rPr lang="en-US" b="1" dirty="0" smtClean="0"/>
              <a:t> e) {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("Caught " + e);</a:t>
            </a:r>
          </a:p>
          <a:p>
            <a:pPr>
              <a:buNone/>
            </a:pPr>
            <a:r>
              <a:rPr lang="en-US" b="1" dirty="0" smtClean="0"/>
              <a:t>}	}	}</a:t>
            </a:r>
            <a:endParaRPr 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chained exception feature allows you to associate another exception with an exception.</a:t>
            </a:r>
          </a:p>
          <a:p>
            <a:r>
              <a:rPr lang="en-US" dirty="0" smtClean="0"/>
              <a:t>This second exception describes the cause of the first exception.</a:t>
            </a:r>
          </a:p>
          <a:p>
            <a:r>
              <a:rPr lang="en-US" dirty="0" smtClean="0"/>
              <a:t> For example, imagine a situation in which a method throws an </a:t>
            </a:r>
            <a:r>
              <a:rPr lang="en-US" b="1" dirty="0" err="1" smtClean="0"/>
              <a:t>ArithmeticException</a:t>
            </a:r>
            <a:r>
              <a:rPr lang="en-US" b="1" dirty="0" smtClean="0"/>
              <a:t> because of an attempt to </a:t>
            </a:r>
            <a:r>
              <a:rPr lang="en-US" dirty="0" smtClean="0"/>
              <a:t>divide by zero. </a:t>
            </a:r>
          </a:p>
          <a:p>
            <a:r>
              <a:rPr lang="en-US" dirty="0" smtClean="0"/>
              <a:t>However, the actual cause of the problem was that an I/O error occurred, which caused the divisor to be set improperly. </a:t>
            </a:r>
          </a:p>
          <a:p>
            <a:r>
              <a:rPr lang="en-US" dirty="0" smtClean="0"/>
              <a:t>Although the method must certainly throw an </a:t>
            </a:r>
            <a:r>
              <a:rPr lang="en-US" b="1" dirty="0" err="1" smtClean="0"/>
              <a:t>ArithmeticException</a:t>
            </a:r>
            <a:r>
              <a:rPr lang="en-US" b="1" dirty="0" smtClean="0"/>
              <a:t>, since that is the error that occurred, you might also want to let </a:t>
            </a:r>
            <a:r>
              <a:rPr lang="en-US" dirty="0" smtClean="0"/>
              <a:t>the calling code know that the underlying cause was an I/O error. </a:t>
            </a:r>
          </a:p>
          <a:p>
            <a:r>
              <a:rPr lang="en-US" dirty="0" smtClean="0"/>
              <a:t>Chained exceptions let you handle this, and any other situation in which layers of exceptions exist.</a:t>
            </a:r>
          </a:p>
          <a:p>
            <a:r>
              <a:rPr lang="en-US" b="1" dirty="0" smtClean="0"/>
              <a:t>The constructors are shown here.</a:t>
            </a:r>
          </a:p>
          <a:p>
            <a:r>
              <a:rPr lang="en-US" dirty="0" err="1" smtClean="0"/>
              <a:t>Throwable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i="1" dirty="0" err="1" smtClean="0"/>
              <a:t>causeExc</a:t>
            </a:r>
            <a:r>
              <a:rPr lang="en-US" i="1" dirty="0" smtClean="0"/>
              <a:t>)</a:t>
            </a:r>
          </a:p>
          <a:p>
            <a:r>
              <a:rPr lang="en-US" dirty="0" err="1" smtClean="0"/>
              <a:t>Throwable</a:t>
            </a:r>
            <a:r>
              <a:rPr lang="en-US" dirty="0" smtClean="0"/>
              <a:t>(String </a:t>
            </a:r>
            <a:r>
              <a:rPr lang="en-US" i="1" dirty="0" err="1" smtClean="0"/>
              <a:t>msg</a:t>
            </a:r>
            <a:r>
              <a:rPr lang="en-US" i="1" dirty="0" smtClean="0"/>
              <a:t>, </a:t>
            </a:r>
            <a:r>
              <a:rPr lang="en-US" i="1" dirty="0" err="1" smtClean="0"/>
              <a:t>Throwable</a:t>
            </a:r>
            <a:r>
              <a:rPr lang="en-US" i="1" dirty="0" smtClean="0"/>
              <a:t> </a:t>
            </a:r>
            <a:r>
              <a:rPr lang="en-US" i="1" dirty="0" err="1" smtClean="0"/>
              <a:t>causeExc</a:t>
            </a:r>
            <a:r>
              <a:rPr lang="en-US" i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the first form, </a:t>
            </a:r>
            <a:r>
              <a:rPr lang="en-US" i="1" dirty="0" err="1" smtClean="0"/>
              <a:t>causeExc</a:t>
            </a:r>
            <a:r>
              <a:rPr lang="en-US" i="1" dirty="0" smtClean="0"/>
              <a:t> is the exception that causes the current exception. </a:t>
            </a:r>
          </a:p>
          <a:p>
            <a:r>
              <a:rPr lang="en-US" i="1" dirty="0" smtClean="0"/>
              <a:t>That is, </a:t>
            </a:r>
            <a:r>
              <a:rPr lang="en-US" i="1" dirty="0" err="1" smtClean="0"/>
              <a:t>causeExc</a:t>
            </a:r>
            <a:r>
              <a:rPr lang="en-US" i="1" dirty="0" smtClean="0"/>
              <a:t> is the underlying reason that an exception occurred. </a:t>
            </a:r>
          </a:p>
          <a:p>
            <a:r>
              <a:rPr lang="en-US" i="1" dirty="0" smtClean="0"/>
              <a:t>The second form allows </a:t>
            </a:r>
            <a:r>
              <a:rPr lang="en-US" dirty="0" smtClean="0"/>
              <a:t>you to specify a description at the same time that you specify a cause exception. </a:t>
            </a:r>
          </a:p>
          <a:p>
            <a:r>
              <a:rPr lang="en-US" dirty="0" smtClean="0"/>
              <a:t>These two constructors have also been added to the </a:t>
            </a:r>
            <a:r>
              <a:rPr lang="en-US" b="1" dirty="0" smtClean="0"/>
              <a:t>Error, Exception, and </a:t>
            </a:r>
            <a:r>
              <a:rPr lang="en-US" b="1" dirty="0" err="1" smtClean="0"/>
              <a:t>RuntimeException</a:t>
            </a:r>
            <a:r>
              <a:rPr lang="en-US" b="1" dirty="0" smtClean="0"/>
              <a:t> </a:t>
            </a:r>
            <a:r>
              <a:rPr lang="en-US" dirty="0" smtClean="0"/>
              <a:t>classes.</a:t>
            </a:r>
          </a:p>
          <a:p>
            <a:r>
              <a:rPr lang="en-US" dirty="0" smtClean="0"/>
              <a:t>The chained exception methods added to </a:t>
            </a:r>
            <a:r>
              <a:rPr lang="en-US" b="1" dirty="0" err="1" smtClean="0"/>
              <a:t>Throwable</a:t>
            </a:r>
            <a:r>
              <a:rPr lang="en-US" b="1" dirty="0" smtClean="0"/>
              <a:t> are </a:t>
            </a:r>
            <a:r>
              <a:rPr lang="en-US" b="1" dirty="0" err="1" smtClean="0"/>
              <a:t>getCause</a:t>
            </a:r>
            <a:r>
              <a:rPr lang="en-US" b="1" dirty="0" smtClean="0"/>
              <a:t>( ) and </a:t>
            </a:r>
            <a:r>
              <a:rPr lang="en-US" b="1" dirty="0" err="1" smtClean="0"/>
              <a:t>initCause</a:t>
            </a:r>
            <a:r>
              <a:rPr lang="en-US" b="1" dirty="0" smtClean="0"/>
              <a:t>( ).</a:t>
            </a:r>
          </a:p>
          <a:p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getCause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initCause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i="1" dirty="0" err="1" smtClean="0"/>
              <a:t>causeExc</a:t>
            </a:r>
            <a:r>
              <a:rPr lang="en-US" i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 statements that you want </a:t>
            </a:r>
            <a:r>
              <a:rPr lang="en-US" dirty="0" smtClean="0"/>
              <a:t>to monitor </a:t>
            </a:r>
            <a:r>
              <a:rPr lang="en-US" dirty="0"/>
              <a:t>for exceptions are contained within a </a:t>
            </a:r>
            <a:r>
              <a:rPr lang="en-US" b="1" dirty="0"/>
              <a:t>try block. </a:t>
            </a:r>
            <a:endParaRPr lang="en-US" b="1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an exception occurs </a:t>
            </a:r>
            <a:r>
              <a:rPr lang="en-US" b="1" dirty="0" smtClean="0"/>
              <a:t>within </a:t>
            </a:r>
            <a:r>
              <a:rPr lang="en-US" dirty="0" smtClean="0"/>
              <a:t>the </a:t>
            </a:r>
            <a:r>
              <a:rPr lang="en-US" b="1" dirty="0"/>
              <a:t>try block, it is thrown. </a:t>
            </a:r>
            <a:endParaRPr lang="en-US" b="1" dirty="0" smtClean="0"/>
          </a:p>
          <a:p>
            <a:r>
              <a:rPr lang="en-US" b="1" dirty="0" smtClean="0"/>
              <a:t>Your </a:t>
            </a:r>
            <a:r>
              <a:rPr lang="en-US" b="1" dirty="0"/>
              <a:t>code can catch this exception (using catch) and </a:t>
            </a:r>
            <a:r>
              <a:rPr lang="en-US" b="1" dirty="0" smtClean="0"/>
              <a:t>handle </a:t>
            </a:r>
            <a:r>
              <a:rPr lang="en-US" dirty="0" smtClean="0"/>
              <a:t>it </a:t>
            </a:r>
            <a:r>
              <a:rPr lang="en-US" dirty="0"/>
              <a:t>in some rational manner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System-generated exceptions are automatically thrown </a:t>
            </a:r>
            <a:r>
              <a:rPr lang="en-US" dirty="0" smtClean="0"/>
              <a:t>by the </a:t>
            </a:r>
            <a:r>
              <a:rPr lang="en-US" dirty="0"/>
              <a:t>Java run-time system.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manually throw an exception, use the keyword </a:t>
            </a:r>
            <a:r>
              <a:rPr lang="en-US" b="1" dirty="0" smtClean="0"/>
              <a:t>throw.</a:t>
            </a:r>
          </a:p>
          <a:p>
            <a:r>
              <a:rPr lang="en-US" dirty="0" smtClean="0"/>
              <a:t>Any </a:t>
            </a:r>
            <a:r>
              <a:rPr lang="en-US" dirty="0"/>
              <a:t>exception that is thrown out of a method must be specified as such by a </a:t>
            </a:r>
            <a:r>
              <a:rPr lang="en-US" b="1" dirty="0" smtClean="0"/>
              <a:t>throws </a:t>
            </a:r>
            <a:r>
              <a:rPr lang="en-US" dirty="0" smtClean="0"/>
              <a:t>clause.</a:t>
            </a:r>
          </a:p>
          <a:p>
            <a:r>
              <a:rPr lang="en-US" dirty="0" smtClean="0"/>
              <a:t> </a:t>
            </a:r>
            <a:r>
              <a:rPr lang="en-US" dirty="0"/>
              <a:t>Any code that absolutely must be executed before a method returns is put </a:t>
            </a:r>
            <a:r>
              <a:rPr lang="en-US" dirty="0" smtClean="0"/>
              <a:t>in a </a:t>
            </a:r>
            <a:r>
              <a:rPr lang="en-US" b="1" dirty="0"/>
              <a:t>finally block.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sz="1700" dirty="0" smtClean="0"/>
              <a:t>The </a:t>
            </a:r>
            <a:r>
              <a:rPr lang="en-US" sz="1700" b="1" dirty="0" err="1" smtClean="0"/>
              <a:t>getCause</a:t>
            </a:r>
            <a:r>
              <a:rPr lang="en-US" sz="1700" b="1" dirty="0" smtClean="0"/>
              <a:t>( ) method returns the exception that underlies the current exception.</a:t>
            </a:r>
          </a:p>
          <a:p>
            <a:r>
              <a:rPr lang="en-US" sz="1700" dirty="0" smtClean="0"/>
              <a:t>If there is no underlying exception, </a:t>
            </a:r>
            <a:r>
              <a:rPr lang="en-US" sz="1700" b="1" dirty="0" smtClean="0"/>
              <a:t>null is returned.</a:t>
            </a:r>
          </a:p>
          <a:p>
            <a:r>
              <a:rPr lang="en-US" sz="1700" b="1" dirty="0" smtClean="0"/>
              <a:t> The </a:t>
            </a:r>
            <a:r>
              <a:rPr lang="en-US" sz="1700" b="1" dirty="0" err="1" smtClean="0"/>
              <a:t>initCause</a:t>
            </a:r>
            <a:r>
              <a:rPr lang="en-US" sz="1700" b="1" dirty="0" smtClean="0"/>
              <a:t>( ) method associates </a:t>
            </a:r>
            <a:r>
              <a:rPr lang="en-US" sz="1700" i="1" dirty="0" err="1" smtClean="0"/>
              <a:t>causeExc</a:t>
            </a:r>
            <a:r>
              <a:rPr lang="en-US" sz="1700" i="1" dirty="0" smtClean="0"/>
              <a:t> with the invoking exception and returns a reference to the exception. </a:t>
            </a:r>
          </a:p>
          <a:p>
            <a:r>
              <a:rPr lang="en-US" sz="1700" i="1" dirty="0" smtClean="0"/>
              <a:t>Thus, you </a:t>
            </a:r>
            <a:r>
              <a:rPr lang="en-US" sz="1700" dirty="0" smtClean="0"/>
              <a:t>can associate a cause with an exception after the exception has been created.</a:t>
            </a:r>
          </a:p>
          <a:p>
            <a:r>
              <a:rPr lang="en-US" sz="1700" dirty="0" smtClean="0"/>
              <a:t> However, the cause exception can be set only once. </a:t>
            </a:r>
          </a:p>
          <a:p>
            <a:r>
              <a:rPr lang="en-US" sz="1700" dirty="0" smtClean="0"/>
              <a:t>Thus, you can call </a:t>
            </a:r>
            <a:r>
              <a:rPr lang="en-US" sz="1700" b="1" dirty="0" err="1" smtClean="0"/>
              <a:t>initCause</a:t>
            </a:r>
            <a:r>
              <a:rPr lang="en-US" sz="1700" b="1" dirty="0" smtClean="0"/>
              <a:t>( ) only once for each </a:t>
            </a:r>
            <a:r>
              <a:rPr lang="en-US" sz="1700" dirty="0" smtClean="0"/>
              <a:t>exception object. </a:t>
            </a:r>
          </a:p>
          <a:p>
            <a:r>
              <a:rPr lang="en-US" sz="1700" dirty="0" smtClean="0"/>
              <a:t>Furthermore, if the cause exception was set by a constructor, then you can’t set it again using </a:t>
            </a:r>
            <a:r>
              <a:rPr lang="en-US" sz="1700" b="1" dirty="0" err="1" smtClean="0"/>
              <a:t>initCause</a:t>
            </a:r>
            <a:r>
              <a:rPr lang="en-US" sz="1700" b="1" dirty="0" smtClean="0"/>
              <a:t>( ).</a:t>
            </a:r>
          </a:p>
          <a:p>
            <a:r>
              <a:rPr lang="en-US" sz="1700" dirty="0" smtClean="0"/>
              <a:t>In general, </a:t>
            </a:r>
            <a:r>
              <a:rPr lang="en-US" sz="1700" b="1" dirty="0" err="1" smtClean="0"/>
              <a:t>initCause</a:t>
            </a:r>
            <a:r>
              <a:rPr lang="en-US" sz="1700" b="1" dirty="0" smtClean="0"/>
              <a:t>( ) is used to set a cause for legacy exception classes which </a:t>
            </a:r>
            <a:r>
              <a:rPr lang="en-US" sz="1700" dirty="0" smtClean="0"/>
              <a:t>don’t support the two additional constructors described earlier. </a:t>
            </a:r>
          </a:p>
          <a:p>
            <a:r>
              <a:rPr lang="en-US" sz="1700" dirty="0" smtClean="0"/>
              <a:t>At the time of this writing, most of Java’s built-in exceptions, such as </a:t>
            </a:r>
            <a:r>
              <a:rPr lang="en-US" sz="1700" b="1" dirty="0" err="1" smtClean="0"/>
              <a:t>ArithmeticException</a:t>
            </a:r>
            <a:r>
              <a:rPr lang="en-US" sz="1700" b="1" dirty="0" smtClean="0"/>
              <a:t>, do not define </a:t>
            </a:r>
            <a:r>
              <a:rPr lang="en-US" sz="1700" dirty="0" smtClean="0"/>
              <a:t>the additional constructors. </a:t>
            </a:r>
          </a:p>
          <a:p>
            <a:r>
              <a:rPr lang="en-US" sz="1700" dirty="0" smtClean="0"/>
              <a:t>Thus, you will use </a:t>
            </a:r>
            <a:r>
              <a:rPr lang="en-US" sz="1700" b="1" dirty="0" err="1" smtClean="0"/>
              <a:t>initCause</a:t>
            </a:r>
            <a:r>
              <a:rPr lang="en-US" sz="1700" b="1" dirty="0" smtClean="0"/>
              <a:t>( ) if you need to add an </a:t>
            </a:r>
            <a:r>
              <a:rPr lang="en-US" sz="1700" dirty="0" smtClean="0"/>
              <a:t>exception chain to these exceptions.</a:t>
            </a:r>
          </a:p>
          <a:p>
            <a:r>
              <a:rPr lang="en-US" sz="1700" dirty="0" smtClean="0"/>
              <a:t> When creating your own exception classes you will want to add the two chained-exception constructors if you will be using your exceptions in situations in which layered exceptions are possible.</a:t>
            </a:r>
            <a:endParaRPr lang="en-US" sz="17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ChainExcDemo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demoproc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err="1" smtClean="0"/>
              <a:t>NullPointerException</a:t>
            </a:r>
            <a:r>
              <a:rPr lang="en-US" dirty="0" smtClean="0"/>
              <a:t> e =</a:t>
            </a:r>
          </a:p>
          <a:p>
            <a:pPr>
              <a:buNone/>
            </a:pPr>
            <a:r>
              <a:rPr lang="en-US" dirty="0" smtClean="0"/>
              <a:t>new </a:t>
            </a:r>
            <a:r>
              <a:rPr lang="en-US" dirty="0" err="1" smtClean="0"/>
              <a:t>NullPointerException</a:t>
            </a:r>
            <a:r>
              <a:rPr lang="en-US" dirty="0" smtClean="0"/>
              <a:t>("top layer");</a:t>
            </a:r>
          </a:p>
          <a:p>
            <a:pPr>
              <a:buNone/>
            </a:pPr>
            <a:r>
              <a:rPr lang="en-US" dirty="0" err="1" smtClean="0"/>
              <a:t>e.initCause</a:t>
            </a:r>
            <a:r>
              <a:rPr lang="en-US" dirty="0" smtClean="0"/>
              <a:t>(new </a:t>
            </a:r>
            <a:r>
              <a:rPr lang="en-US" dirty="0" err="1" smtClean="0"/>
              <a:t>ArithmeticException</a:t>
            </a:r>
            <a:r>
              <a:rPr lang="en-US" dirty="0" smtClean="0"/>
              <a:t>("cause"));</a:t>
            </a:r>
          </a:p>
          <a:p>
            <a:pPr>
              <a:buNone/>
            </a:pPr>
            <a:r>
              <a:rPr lang="en-US" dirty="0" smtClean="0"/>
              <a:t>throw 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err="1" smtClean="0"/>
              <a:t>demoproc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 catch(</a:t>
            </a:r>
            <a:r>
              <a:rPr lang="en-US" dirty="0" err="1" smtClean="0"/>
              <a:t>NullPointerException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("Caught: " + e);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("Original cause: " +</a:t>
            </a:r>
          </a:p>
          <a:p>
            <a:pPr>
              <a:buNone/>
            </a:pPr>
            <a:r>
              <a:rPr lang="en-US" dirty="0" err="1" smtClean="0"/>
              <a:t>e.getCause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The output from the program is shown here.</a:t>
            </a:r>
          </a:p>
          <a:p>
            <a:pPr>
              <a:buNone/>
            </a:pPr>
            <a:r>
              <a:rPr lang="en-US" dirty="0" smtClean="0"/>
              <a:t>Caught: </a:t>
            </a:r>
            <a:r>
              <a:rPr lang="en-US" dirty="0" err="1" smtClean="0"/>
              <a:t>java.lang.NullPointerException</a:t>
            </a:r>
            <a:r>
              <a:rPr lang="en-US" dirty="0" smtClean="0"/>
              <a:t>: top layer</a:t>
            </a:r>
          </a:p>
          <a:p>
            <a:pPr>
              <a:buNone/>
            </a:pPr>
            <a:r>
              <a:rPr lang="en-US" dirty="0" smtClean="0"/>
              <a:t>Original cause: </a:t>
            </a:r>
            <a:r>
              <a:rPr lang="en-US" dirty="0" err="1" smtClean="0"/>
              <a:t>java.lang.ArithmeticException</a:t>
            </a:r>
            <a:r>
              <a:rPr lang="en-US" dirty="0" smtClean="0"/>
              <a:t>: cause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is the general form of an exception-handling block:</a:t>
            </a:r>
          </a:p>
          <a:p>
            <a:pPr>
              <a:buNone/>
            </a:pPr>
            <a:r>
              <a:rPr lang="en-US" dirty="0" smtClean="0"/>
              <a:t>	try 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/>
              <a:t>block of code to monitor for errors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catch (</a:t>
            </a:r>
            <a:r>
              <a:rPr lang="en-US" i="1" dirty="0"/>
              <a:t>ExceptionType1 </a:t>
            </a:r>
            <a:r>
              <a:rPr lang="en-US" i="1" dirty="0" err="1"/>
              <a:t>exOb</a:t>
            </a:r>
            <a:r>
              <a:rPr lang="en-US" i="1" dirty="0"/>
              <a:t>) {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/>
              <a:t>exception handler for </a:t>
            </a:r>
            <a:r>
              <a:rPr lang="en-US" i="1" dirty="0"/>
              <a:t>ExceptionType1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catch (</a:t>
            </a:r>
            <a:r>
              <a:rPr lang="en-US" i="1" dirty="0"/>
              <a:t>ExceptionType2 </a:t>
            </a:r>
            <a:r>
              <a:rPr lang="en-US" i="1" dirty="0" err="1"/>
              <a:t>exOb</a:t>
            </a:r>
            <a:r>
              <a:rPr lang="en-US" i="1" dirty="0"/>
              <a:t>) {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/>
              <a:t>exception handler for </a:t>
            </a:r>
            <a:r>
              <a:rPr lang="en-US" i="1" dirty="0"/>
              <a:t>ExceptionType2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/>
              <a:t>...</a:t>
            </a:r>
          </a:p>
          <a:p>
            <a:pPr>
              <a:buNone/>
            </a:pPr>
            <a:r>
              <a:rPr lang="en-US" dirty="0" smtClean="0"/>
              <a:t>	finally 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/>
              <a:t>block of code to be executed before try block ends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Here, </a:t>
            </a:r>
            <a:r>
              <a:rPr lang="en-US" i="1" dirty="0" err="1"/>
              <a:t>ExceptionType</a:t>
            </a:r>
            <a:r>
              <a:rPr lang="en-US" i="1" dirty="0"/>
              <a:t> is the type of exception that has occurred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All exception types are subclasses of the built-in class </a:t>
            </a:r>
            <a:r>
              <a:rPr lang="en-US" b="1" dirty="0" err="1"/>
              <a:t>Throwable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Thus</a:t>
            </a:r>
            <a:r>
              <a:rPr lang="en-US" b="1" dirty="0"/>
              <a:t>, </a:t>
            </a:r>
            <a:r>
              <a:rPr lang="en-US" b="1" dirty="0" err="1" smtClean="0"/>
              <a:t>Throwable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at the top of the exception class hierarchy. </a:t>
            </a:r>
            <a:endParaRPr lang="en-US" dirty="0" smtClean="0"/>
          </a:p>
          <a:p>
            <a:r>
              <a:rPr lang="en-US" dirty="0" smtClean="0"/>
              <a:t>Immediately </a:t>
            </a:r>
            <a:r>
              <a:rPr lang="en-US" dirty="0"/>
              <a:t>below </a:t>
            </a:r>
            <a:r>
              <a:rPr lang="en-US" b="1" dirty="0" err="1"/>
              <a:t>Throwable</a:t>
            </a:r>
            <a:r>
              <a:rPr lang="en-US" b="1" dirty="0"/>
              <a:t> are </a:t>
            </a:r>
            <a:r>
              <a:rPr lang="en-US" b="1" dirty="0" smtClean="0"/>
              <a:t>two </a:t>
            </a:r>
            <a:r>
              <a:rPr lang="en-US" dirty="0" smtClean="0"/>
              <a:t>subclasses </a:t>
            </a:r>
            <a:r>
              <a:rPr lang="en-US" dirty="0"/>
              <a:t>that partition exceptions into two distinct branches.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branch is </a:t>
            </a:r>
            <a:r>
              <a:rPr lang="en-US" dirty="0" smtClean="0"/>
              <a:t>headed by </a:t>
            </a:r>
            <a:r>
              <a:rPr lang="en-US" b="1" dirty="0"/>
              <a:t>Exception. This class is used for exceptional conditions that user programs </a:t>
            </a:r>
            <a:r>
              <a:rPr lang="en-US" b="1" dirty="0" smtClean="0"/>
              <a:t>should </a:t>
            </a:r>
            <a:r>
              <a:rPr lang="en-US" dirty="0" smtClean="0"/>
              <a:t>catch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also the class that you will subclass to create your own custom </a:t>
            </a:r>
            <a:r>
              <a:rPr lang="en-US" dirty="0" smtClean="0"/>
              <a:t>exception types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an important subclass of </a:t>
            </a:r>
            <a:r>
              <a:rPr lang="en-US" b="1" dirty="0"/>
              <a:t>Exception, called </a:t>
            </a:r>
            <a:r>
              <a:rPr lang="en-US" b="1" dirty="0" err="1"/>
              <a:t>RuntimeException</a:t>
            </a:r>
            <a:r>
              <a:rPr lang="en-US" b="1" dirty="0"/>
              <a:t>.</a:t>
            </a:r>
          </a:p>
          <a:p>
            <a:r>
              <a:rPr lang="en-US" dirty="0"/>
              <a:t>Exceptions of this type are automatically defined for the programs that you </a:t>
            </a:r>
            <a:r>
              <a:rPr lang="en-US" dirty="0" smtClean="0"/>
              <a:t>write and </a:t>
            </a:r>
            <a:r>
              <a:rPr lang="en-US" dirty="0"/>
              <a:t>include things such as division by zero and invalid array indexing.</a:t>
            </a:r>
          </a:p>
          <a:p>
            <a:r>
              <a:rPr lang="en-US" dirty="0"/>
              <a:t>The other branch is topped by </a:t>
            </a:r>
            <a:r>
              <a:rPr lang="en-US" b="1" dirty="0"/>
              <a:t>Error, which defines exceptions that are not </a:t>
            </a:r>
            <a:r>
              <a:rPr lang="en-US" b="1" dirty="0" smtClean="0"/>
              <a:t>expected </a:t>
            </a:r>
            <a:r>
              <a:rPr lang="en-US" dirty="0" smtClean="0"/>
              <a:t>to </a:t>
            </a:r>
            <a:r>
              <a:rPr lang="en-US" dirty="0"/>
              <a:t>be caught under normal circumstances by your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Exceptions of type </a:t>
            </a:r>
            <a:r>
              <a:rPr lang="en-US" b="1" dirty="0" smtClean="0"/>
              <a:t>Error </a:t>
            </a:r>
            <a:r>
              <a:rPr lang="en-US" dirty="0" smtClean="0"/>
              <a:t>are </a:t>
            </a:r>
            <a:r>
              <a:rPr lang="en-US" dirty="0"/>
              <a:t>used by the Java run-time system to indicate errors having to do with the </a:t>
            </a:r>
            <a:r>
              <a:rPr lang="en-US" dirty="0" smtClean="0"/>
              <a:t>run-time environment</a:t>
            </a:r>
            <a:r>
              <a:rPr lang="en-US" dirty="0"/>
              <a:t>, itself. </a:t>
            </a:r>
            <a:endParaRPr lang="en-US" dirty="0" smtClean="0"/>
          </a:p>
          <a:p>
            <a:r>
              <a:rPr lang="en-US" dirty="0" smtClean="0"/>
              <a:t>Stack </a:t>
            </a:r>
            <a:r>
              <a:rPr lang="en-US" dirty="0"/>
              <a:t>overflow is an example of such an error.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row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476672"/>
            <a:ext cx="6696744" cy="586551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Uncaught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What happens </a:t>
            </a:r>
            <a:r>
              <a:rPr lang="en-US" dirty="0"/>
              <a:t>when you don’t handle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class </a:t>
            </a:r>
            <a:r>
              <a:rPr lang="en-US" dirty="0"/>
              <a:t>Exc0 {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 = 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42 / d;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When the Java run-time system detects the attempt to divide by zero, it constructs </a:t>
            </a:r>
            <a:r>
              <a:rPr lang="en-US" dirty="0" smtClean="0"/>
              <a:t>a new </a:t>
            </a:r>
            <a:r>
              <a:rPr lang="en-US" dirty="0"/>
              <a:t>exception object and then </a:t>
            </a:r>
            <a:r>
              <a:rPr lang="en-US" i="1" dirty="0"/>
              <a:t>throws this exception</a:t>
            </a:r>
            <a:r>
              <a:rPr lang="en-US" i="1" dirty="0" smtClean="0"/>
              <a:t>.</a:t>
            </a:r>
          </a:p>
          <a:p>
            <a:r>
              <a:rPr lang="en-US" dirty="0"/>
              <a:t>This causes the execution of </a:t>
            </a:r>
            <a:r>
              <a:rPr lang="en-US" b="1" dirty="0" smtClean="0"/>
              <a:t>Exc0 </a:t>
            </a:r>
            <a:r>
              <a:rPr lang="en-US" dirty="0" smtClean="0"/>
              <a:t>to </a:t>
            </a:r>
            <a:r>
              <a:rPr lang="en-US" dirty="0"/>
              <a:t>stop, because once an exception has been thrown, it must be </a:t>
            </a:r>
            <a:r>
              <a:rPr lang="en-US" i="1" dirty="0"/>
              <a:t>caught by an </a:t>
            </a:r>
            <a:r>
              <a:rPr lang="en-US" i="1" dirty="0" smtClean="0"/>
              <a:t>exception </a:t>
            </a:r>
            <a:r>
              <a:rPr lang="en-US" dirty="0" smtClean="0"/>
              <a:t>handler </a:t>
            </a:r>
            <a:r>
              <a:rPr lang="en-US" dirty="0"/>
              <a:t>and dealt with </a:t>
            </a:r>
            <a:r>
              <a:rPr lang="en-US" dirty="0" smtClean="0"/>
              <a:t>immediately.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this example, we haven’t supplied any </a:t>
            </a:r>
            <a:r>
              <a:rPr lang="en-US" dirty="0" smtClean="0"/>
              <a:t>exception handlers </a:t>
            </a:r>
            <a:r>
              <a:rPr lang="en-US" dirty="0"/>
              <a:t>of our own, so the exception is caught by the default handler provided by </a:t>
            </a:r>
            <a:r>
              <a:rPr lang="en-US" dirty="0" smtClean="0"/>
              <a:t>the Java </a:t>
            </a:r>
            <a:r>
              <a:rPr lang="en-US" dirty="0"/>
              <a:t>run-time system.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exception that is not caught by your program will </a:t>
            </a:r>
            <a:r>
              <a:rPr lang="en-US" dirty="0" smtClean="0"/>
              <a:t>ultimately be </a:t>
            </a:r>
            <a:r>
              <a:rPr lang="en-US" dirty="0"/>
              <a:t>processed by the default handler.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default handler displays a string </a:t>
            </a:r>
            <a:r>
              <a:rPr lang="en-US" dirty="0" smtClean="0"/>
              <a:t>describing the </a:t>
            </a:r>
            <a:r>
              <a:rPr lang="en-US" dirty="0"/>
              <a:t>exception, prints a stack trace from the point at which the exception occurred, </a:t>
            </a:r>
            <a:r>
              <a:rPr lang="en-US" dirty="0" smtClean="0"/>
              <a:t>and terminates </a:t>
            </a:r>
            <a:r>
              <a:rPr lang="en-US" dirty="0"/>
              <a:t>the program.</a:t>
            </a:r>
          </a:p>
          <a:p>
            <a:r>
              <a:rPr lang="en-US" dirty="0"/>
              <a:t>Here is the output generated when this example is executed.</a:t>
            </a:r>
          </a:p>
          <a:p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r>
              <a:rPr lang="en-US" dirty="0"/>
              <a:t>at Exc0.main(Exc0.java:4</a:t>
            </a:r>
            <a:r>
              <a:rPr lang="en-US" dirty="0" smtClean="0"/>
              <a:t>)</a:t>
            </a:r>
          </a:p>
          <a:p>
            <a:r>
              <a:rPr lang="en-US" dirty="0"/>
              <a:t>Notice how the class name, </a:t>
            </a:r>
            <a:r>
              <a:rPr lang="en-US" b="1" dirty="0"/>
              <a:t>Exc0; the method name, main; the filename, </a:t>
            </a:r>
            <a:r>
              <a:rPr lang="en-US" b="1" dirty="0" smtClean="0"/>
              <a:t>Exc0.java; </a:t>
            </a:r>
            <a:r>
              <a:rPr lang="en-US" dirty="0" smtClean="0"/>
              <a:t>and </a:t>
            </a:r>
            <a:r>
              <a:rPr lang="en-US" dirty="0"/>
              <a:t>the line number, </a:t>
            </a:r>
            <a:r>
              <a:rPr lang="en-US" b="1" dirty="0"/>
              <a:t>4, are all included in the simple stack trace. </a:t>
            </a:r>
            <a:endParaRPr lang="en-US" b="1" dirty="0" smtClean="0"/>
          </a:p>
          <a:p>
            <a:r>
              <a:rPr lang="en-US" b="1" dirty="0" smtClean="0"/>
              <a:t>Also</a:t>
            </a:r>
            <a:r>
              <a:rPr lang="en-US" b="1" dirty="0"/>
              <a:t>, notice that </a:t>
            </a:r>
            <a:r>
              <a:rPr lang="en-US" b="1" dirty="0" smtClean="0"/>
              <a:t>the </a:t>
            </a:r>
            <a:r>
              <a:rPr lang="en-US" dirty="0" smtClean="0"/>
              <a:t>type </a:t>
            </a:r>
            <a:r>
              <a:rPr lang="en-US" dirty="0"/>
              <a:t>of the exception thrown is a subclass of </a:t>
            </a:r>
            <a:r>
              <a:rPr lang="en-US" b="1" dirty="0"/>
              <a:t>Exception called </a:t>
            </a:r>
            <a:r>
              <a:rPr lang="en-US" b="1" dirty="0" err="1" smtClean="0"/>
              <a:t>ArithmeticException</a:t>
            </a:r>
            <a:r>
              <a:rPr lang="en-US" b="1" dirty="0" smtClean="0"/>
              <a:t>, </a:t>
            </a:r>
            <a:r>
              <a:rPr lang="en-US" dirty="0" smtClean="0"/>
              <a:t>which </a:t>
            </a:r>
            <a:r>
              <a:rPr lang="en-US" dirty="0"/>
              <a:t>more specifically describes what type of error happened.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3900</Words>
  <Application>Microsoft Office PowerPoint</Application>
  <PresentationFormat>On-screen Show (4:3)</PresentationFormat>
  <Paragraphs>455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Exceptional Handling</vt:lpstr>
      <vt:lpstr>Slide 2</vt:lpstr>
      <vt:lpstr>Exception-Handling Fundamentals</vt:lpstr>
      <vt:lpstr>Slide 4</vt:lpstr>
      <vt:lpstr>Slide 5</vt:lpstr>
      <vt:lpstr>Exception Types</vt:lpstr>
      <vt:lpstr>Slide 7</vt:lpstr>
      <vt:lpstr>Uncaught Exceptions</vt:lpstr>
      <vt:lpstr>Slide 9</vt:lpstr>
      <vt:lpstr>Slide 10</vt:lpstr>
      <vt:lpstr>Using try and catch</vt:lpstr>
      <vt:lpstr>Slide 12</vt:lpstr>
      <vt:lpstr>Slide 13</vt:lpstr>
      <vt:lpstr>Slide 14</vt:lpstr>
      <vt:lpstr>Displaying a Description of an Exception</vt:lpstr>
      <vt:lpstr>Multiple catch Clauses</vt:lpstr>
      <vt:lpstr>Slide 17</vt:lpstr>
      <vt:lpstr>Slide 18</vt:lpstr>
      <vt:lpstr>Slide 19</vt:lpstr>
      <vt:lpstr>Slide 20</vt:lpstr>
      <vt:lpstr>Nested try Statements</vt:lpstr>
      <vt:lpstr>Slide 22</vt:lpstr>
      <vt:lpstr>Slide 23</vt:lpstr>
      <vt:lpstr>Slide 24</vt:lpstr>
      <vt:lpstr>Slide 25</vt:lpstr>
      <vt:lpstr>throw</vt:lpstr>
      <vt:lpstr>Slide 27</vt:lpstr>
      <vt:lpstr>throws</vt:lpstr>
      <vt:lpstr>Slide 29</vt:lpstr>
      <vt:lpstr>finally</vt:lpstr>
      <vt:lpstr>Slide 31</vt:lpstr>
      <vt:lpstr>Slide 32</vt:lpstr>
      <vt:lpstr>Java’s Built-in Exceptions</vt:lpstr>
      <vt:lpstr>Slide 34</vt:lpstr>
      <vt:lpstr>Slide 35</vt:lpstr>
      <vt:lpstr>Slide 36</vt:lpstr>
      <vt:lpstr>Creating Your Own Exception Subclasses</vt:lpstr>
      <vt:lpstr>Chained Exceptions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Handling</dc:title>
  <dc:creator>Rajesh Reddy</dc:creator>
  <cp:lastModifiedBy>Rajesh Reddy</cp:lastModifiedBy>
  <cp:revision>30</cp:revision>
  <dcterms:created xsi:type="dcterms:W3CDTF">2019-04-08T10:05:01Z</dcterms:created>
  <dcterms:modified xsi:type="dcterms:W3CDTF">2019-04-09T15:57:17Z</dcterms:modified>
</cp:coreProperties>
</file>