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11" r:id="rId42"/>
    <p:sldId id="312" r:id="rId43"/>
    <p:sldId id="313" r:id="rId44"/>
    <p:sldId id="296" r:id="rId45"/>
    <p:sldId id="297" r:id="rId46"/>
    <p:sldId id="302" r:id="rId47"/>
    <p:sldId id="298" r:id="rId48"/>
    <p:sldId id="299" r:id="rId49"/>
    <p:sldId id="300" r:id="rId50"/>
    <p:sldId id="301" r:id="rId51"/>
    <p:sldId id="303" r:id="rId52"/>
    <p:sldId id="304" r:id="rId53"/>
    <p:sldId id="305" r:id="rId54"/>
    <p:sldId id="306" r:id="rId55"/>
    <p:sldId id="307" r:id="rId56"/>
    <p:sldId id="308" r:id="rId57"/>
    <p:sldId id="309" r:id="rId58"/>
    <p:sldId id="310" r:id="rId59"/>
    <p:sldId id="314" r:id="rId60"/>
    <p:sldId id="315" r:id="rId61"/>
    <p:sldId id="316" r:id="rId62"/>
    <p:sldId id="317" r:id="rId63"/>
    <p:sldId id="318" r:id="rId64"/>
    <p:sldId id="319" r:id="rId65"/>
    <p:sldId id="320" r:id="rId66"/>
    <p:sldId id="322" r:id="rId67"/>
    <p:sldId id="323" r:id="rId68"/>
    <p:sldId id="325" r:id="rId69"/>
    <p:sldId id="321" r:id="rId70"/>
    <p:sldId id="326" r:id="rId71"/>
    <p:sldId id="327" r:id="rId72"/>
    <p:sldId id="328" r:id="rId73"/>
    <p:sldId id="324"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3" r:id="rId88"/>
    <p:sldId id="342"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507032-5288-483C-A21C-F597ECD72821}" type="datetimeFigureOut">
              <a:rPr lang="en-US" smtClean="0"/>
              <a:pPr/>
              <a:t>4/9/2019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7BEEF-34EB-4D61-8ABF-080A3A43BF6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07BEEF-34EB-4D61-8ABF-080A3A43BF6D}"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tutorialspoint.com/java/io/pipedinputstream_close.htm" TargetMode="External"/><Relationship Id="rId7" Type="http://schemas.openxmlformats.org/officeDocument/2006/relationships/hyperlink" Target="https://www.tutorialspoint.com/java/io/pipedinputstream_receive.htm" TargetMode="External"/><Relationship Id="rId2" Type="http://schemas.openxmlformats.org/officeDocument/2006/relationships/hyperlink" Target="https://www.tutorialspoint.com/java/io/pipedinputstream_available.htm" TargetMode="External"/><Relationship Id="rId1" Type="http://schemas.openxmlformats.org/officeDocument/2006/relationships/slideLayout" Target="../slideLayouts/slideLayout2.xml"/><Relationship Id="rId6" Type="http://schemas.openxmlformats.org/officeDocument/2006/relationships/hyperlink" Target="https://www.tutorialspoint.com/java/io/pipedinputstream_read_byte.htm" TargetMode="External"/><Relationship Id="rId5" Type="http://schemas.openxmlformats.org/officeDocument/2006/relationships/hyperlink" Target="https://www.tutorialspoint.com/java/io/pipedinputstream_read.htm" TargetMode="External"/><Relationship Id="rId4" Type="http://schemas.openxmlformats.org/officeDocument/2006/relationships/hyperlink" Target="https://www.tutorialspoint.com/java/io/pipedinputstream_connect.ht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tutorialspoint.com/java/io/pipedoutputstream_connect.htm" TargetMode="External"/><Relationship Id="rId2" Type="http://schemas.openxmlformats.org/officeDocument/2006/relationships/hyperlink" Target="https://www.tutorialspoint.com/java/io/pipedoutputstream_close.htm" TargetMode="External"/><Relationship Id="rId1" Type="http://schemas.openxmlformats.org/officeDocument/2006/relationships/slideLayout" Target="../slideLayouts/slideLayout2.xml"/><Relationship Id="rId6" Type="http://schemas.openxmlformats.org/officeDocument/2006/relationships/hyperlink" Target="https://www.tutorialspoint.com/java/io/pipedoutputstream_write_byte.htm" TargetMode="External"/><Relationship Id="rId5" Type="http://schemas.openxmlformats.org/officeDocument/2006/relationships/hyperlink" Target="https://www.tutorialspoint.com/java/io/pipedoutputstream_write_byte_len.htm" TargetMode="External"/><Relationship Id="rId4" Type="http://schemas.openxmlformats.org/officeDocument/2006/relationships/hyperlink" Target="https://www.tutorialspoint.com/java/io/pipedoutputstream_flush.ht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javatpoint.com/data-transfer-between-channel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Files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smtClean="0"/>
              <a:t>import </a:t>
            </a:r>
            <a:r>
              <a:rPr lang="en-US" dirty="0" err="1" smtClean="0"/>
              <a:t>java.io.FileWriter</a:t>
            </a:r>
            <a:r>
              <a:rPr lang="en-US" dirty="0" smtClean="0"/>
              <a:t>;   // Import the </a:t>
            </a:r>
            <a:r>
              <a:rPr lang="en-US" dirty="0" err="1" smtClean="0"/>
              <a:t>FileWriter</a:t>
            </a:r>
            <a:r>
              <a:rPr lang="en-US" dirty="0" smtClean="0"/>
              <a:t> class</a:t>
            </a:r>
            <a:br>
              <a:rPr lang="en-US" dirty="0" smtClean="0"/>
            </a:br>
            <a:r>
              <a:rPr lang="en-US" dirty="0" smtClean="0"/>
              <a:t>import </a:t>
            </a:r>
            <a:r>
              <a:rPr lang="en-US" dirty="0" err="1" smtClean="0"/>
              <a:t>java.io.IOException</a:t>
            </a:r>
            <a:r>
              <a:rPr lang="en-US" dirty="0" smtClean="0"/>
              <a:t>;  // Import the </a:t>
            </a:r>
            <a:r>
              <a:rPr lang="en-US" dirty="0" err="1" smtClean="0"/>
              <a:t>IOException</a:t>
            </a:r>
            <a:r>
              <a:rPr lang="en-US" dirty="0" smtClean="0"/>
              <a:t> class to handle errors</a:t>
            </a:r>
            <a:br>
              <a:rPr lang="en-US" dirty="0" smtClean="0"/>
            </a:br>
            <a:r>
              <a:rPr lang="en-US" dirty="0" smtClean="0"/>
              <a:t/>
            </a:r>
            <a:br>
              <a:rPr lang="en-US" dirty="0" smtClean="0"/>
            </a:br>
            <a:r>
              <a:rPr lang="en-US" dirty="0" smtClean="0"/>
              <a:t>public class </a:t>
            </a:r>
            <a:r>
              <a:rPr lang="en-US" dirty="0" err="1" smtClean="0"/>
              <a:t>WriteToFile</a:t>
            </a:r>
            <a:r>
              <a:rPr lang="en-US" dirty="0" smtClean="0"/>
              <a:t> { </a:t>
            </a:r>
            <a:br>
              <a:rPr lang="en-US" dirty="0" smtClean="0"/>
            </a:br>
            <a:r>
              <a:rPr lang="en-US" dirty="0" smtClean="0"/>
              <a:t>  public static void main(String[] </a:t>
            </a:r>
            <a:r>
              <a:rPr lang="en-US" dirty="0" err="1" smtClean="0"/>
              <a:t>args</a:t>
            </a:r>
            <a:r>
              <a:rPr lang="en-US" dirty="0" smtClean="0"/>
              <a:t>) { </a:t>
            </a:r>
            <a:br>
              <a:rPr lang="en-US" dirty="0" smtClean="0"/>
            </a:br>
            <a:r>
              <a:rPr lang="en-US" dirty="0" smtClean="0"/>
              <a:t>    try { </a:t>
            </a:r>
            <a:br>
              <a:rPr lang="en-US" dirty="0" smtClean="0"/>
            </a:br>
            <a:r>
              <a:rPr lang="en-US" dirty="0" smtClean="0"/>
              <a:t>      </a:t>
            </a:r>
            <a:r>
              <a:rPr lang="en-US" dirty="0" err="1" smtClean="0"/>
              <a:t>FileWriter</a:t>
            </a:r>
            <a:r>
              <a:rPr lang="en-US" dirty="0" smtClean="0"/>
              <a:t> </a:t>
            </a:r>
            <a:r>
              <a:rPr lang="en-US" dirty="0" err="1" smtClean="0"/>
              <a:t>myWriter</a:t>
            </a:r>
            <a:r>
              <a:rPr lang="en-US" dirty="0" smtClean="0"/>
              <a:t> = new </a:t>
            </a:r>
            <a:r>
              <a:rPr lang="en-US" dirty="0" err="1" smtClean="0"/>
              <a:t>FileWriter</a:t>
            </a:r>
            <a:r>
              <a:rPr lang="en-US" dirty="0" smtClean="0"/>
              <a:t>("filename.txt");</a:t>
            </a:r>
            <a:br>
              <a:rPr lang="en-US" dirty="0" smtClean="0"/>
            </a:br>
            <a:r>
              <a:rPr lang="en-US" dirty="0" smtClean="0"/>
              <a:t>      </a:t>
            </a:r>
            <a:r>
              <a:rPr lang="en-US" dirty="0" err="1" smtClean="0"/>
              <a:t>myWriter.write</a:t>
            </a:r>
            <a:r>
              <a:rPr lang="en-US" dirty="0" smtClean="0"/>
              <a:t>("Files in Java might be tricky, but it is fun enough!");</a:t>
            </a:r>
            <a:br>
              <a:rPr lang="en-US" dirty="0" smtClean="0"/>
            </a:br>
            <a:r>
              <a:rPr lang="en-US" dirty="0" smtClean="0"/>
              <a:t>      </a:t>
            </a:r>
            <a:r>
              <a:rPr lang="en-US" dirty="0" err="1" smtClean="0"/>
              <a:t>myWriter.close</a:t>
            </a:r>
            <a:r>
              <a:rPr lang="en-US" dirty="0" smtClean="0"/>
              <a:t>();</a:t>
            </a:r>
            <a:br>
              <a:rPr lang="en-US" dirty="0" smtClean="0"/>
            </a:br>
            <a:r>
              <a:rPr lang="en-US" dirty="0" smtClean="0"/>
              <a:t>      </a:t>
            </a:r>
            <a:r>
              <a:rPr lang="en-US" dirty="0" err="1" smtClean="0"/>
              <a:t>System.out.println</a:t>
            </a:r>
            <a:r>
              <a:rPr lang="en-US" dirty="0" smtClean="0"/>
              <a:t>("Successfully wrote to the file.");</a:t>
            </a:r>
            <a:br>
              <a:rPr lang="en-US" dirty="0" smtClean="0"/>
            </a:br>
            <a:r>
              <a:rPr lang="en-US" dirty="0" smtClean="0"/>
              <a:t>    } catch (</a:t>
            </a:r>
            <a:r>
              <a:rPr lang="en-US" dirty="0" err="1" smtClean="0"/>
              <a:t>IOException</a:t>
            </a:r>
            <a:r>
              <a:rPr lang="en-US" dirty="0" smtClean="0"/>
              <a:t> e) {</a:t>
            </a:r>
            <a:br>
              <a:rPr lang="en-US" dirty="0" smtClean="0"/>
            </a:br>
            <a:r>
              <a:rPr lang="en-US" dirty="0" smtClean="0"/>
              <a:t>      </a:t>
            </a:r>
            <a:r>
              <a:rPr lang="en-US" dirty="0" err="1" smtClean="0"/>
              <a:t>System.out.println</a:t>
            </a:r>
            <a:r>
              <a:rPr lang="en-US" dirty="0" smtClean="0"/>
              <a:t>("An error occurred.");</a:t>
            </a:r>
            <a:br>
              <a:rPr lang="en-US" dirty="0" smtClean="0"/>
            </a:br>
            <a:r>
              <a:rPr lang="en-US" dirty="0" smtClean="0"/>
              <a:t>      </a:t>
            </a:r>
            <a:r>
              <a:rPr lang="en-US" dirty="0" err="1" smtClean="0"/>
              <a:t>e.printStackTrace</a:t>
            </a:r>
            <a:r>
              <a:rPr lang="en-US" dirty="0" smtClean="0"/>
              <a:t>();</a:t>
            </a:r>
            <a:br>
              <a:rPr lang="en-US" dirty="0" smtClean="0"/>
            </a:br>
            <a:r>
              <a:rPr lang="en-US" dirty="0" smtClean="0"/>
              <a:t>    } </a:t>
            </a:r>
            <a:br>
              <a:rPr lang="en-US" dirty="0" smtClean="0"/>
            </a:br>
            <a:r>
              <a:rPr lang="en-US" dirty="0" smtClean="0"/>
              <a:t>  }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r>
              <a:rPr lang="en-US" sz="2100" dirty="0" smtClean="0"/>
              <a:t>void close( ): Closes the invoking stream. Further write attempts will generate an </a:t>
            </a:r>
            <a:r>
              <a:rPr lang="en-US" sz="2100" b="1" dirty="0" err="1" smtClean="0"/>
              <a:t>IOException</a:t>
            </a:r>
            <a:r>
              <a:rPr lang="en-US" sz="2100" b="1" dirty="0" smtClean="0"/>
              <a:t>.</a:t>
            </a:r>
          </a:p>
          <a:p>
            <a:r>
              <a:rPr lang="en-US" sz="2100" dirty="0" smtClean="0"/>
              <a:t>void flush( ): Finalizes the output state so that any buffers are cleared. That is, it flushes the output buffers.</a:t>
            </a:r>
          </a:p>
          <a:p>
            <a:r>
              <a:rPr lang="en-US" sz="2100" dirty="0" smtClean="0"/>
              <a:t>void write(byte </a:t>
            </a:r>
            <a:r>
              <a:rPr lang="en-US" sz="2100" i="1" dirty="0" smtClean="0"/>
              <a:t>buffer[ ]): Writes an array of bytes to the invoking </a:t>
            </a:r>
            <a:r>
              <a:rPr lang="en-US" sz="2100" dirty="0" smtClean="0"/>
              <a:t>stream.</a:t>
            </a:r>
          </a:p>
          <a:p>
            <a:r>
              <a:rPr lang="en-US" sz="2100" dirty="0" smtClean="0"/>
              <a:t>void write(byte </a:t>
            </a:r>
            <a:r>
              <a:rPr lang="en-US" sz="2100" i="1" dirty="0" smtClean="0"/>
              <a:t>buffer[ ], </a:t>
            </a:r>
            <a:r>
              <a:rPr lang="en-US" sz="2100" i="1" dirty="0" err="1" smtClean="0"/>
              <a:t>int</a:t>
            </a:r>
            <a:r>
              <a:rPr lang="en-US" sz="2100" i="1" dirty="0" smtClean="0"/>
              <a:t> offset, </a:t>
            </a:r>
            <a:r>
              <a:rPr lang="en-US" sz="2100" dirty="0" err="1" smtClean="0"/>
              <a:t>int</a:t>
            </a:r>
            <a:r>
              <a:rPr lang="en-US" sz="2100" dirty="0" smtClean="0"/>
              <a:t> </a:t>
            </a:r>
            <a:r>
              <a:rPr lang="en-US" sz="2100" i="1" dirty="0" err="1" smtClean="0"/>
              <a:t>numBytes</a:t>
            </a:r>
            <a:r>
              <a:rPr lang="en-US" sz="2100" i="1" dirty="0" smtClean="0"/>
              <a:t>): </a:t>
            </a:r>
            <a:r>
              <a:rPr lang="en-US" sz="2100" dirty="0" smtClean="0"/>
              <a:t>Writes a </a:t>
            </a:r>
            <a:r>
              <a:rPr lang="en-US" sz="2100" dirty="0" err="1" smtClean="0"/>
              <a:t>subrange</a:t>
            </a:r>
            <a:r>
              <a:rPr lang="en-US" sz="2100" dirty="0" smtClean="0"/>
              <a:t> of </a:t>
            </a:r>
            <a:r>
              <a:rPr lang="en-US" sz="2100" i="1" dirty="0" err="1" smtClean="0"/>
              <a:t>numBytes</a:t>
            </a:r>
            <a:r>
              <a:rPr lang="en-US" sz="2100" i="1" dirty="0" smtClean="0"/>
              <a:t> bytes from </a:t>
            </a:r>
            <a:r>
              <a:rPr lang="en-US" sz="2100" dirty="0" smtClean="0"/>
              <a:t>the array </a:t>
            </a:r>
            <a:r>
              <a:rPr lang="en-US" sz="2100" i="1" dirty="0" smtClean="0"/>
              <a:t>buffer, beginning at buffer[offset].</a:t>
            </a:r>
          </a:p>
          <a:p>
            <a:r>
              <a:rPr lang="en-US" sz="2100" dirty="0" smtClean="0"/>
              <a:t>void write(</a:t>
            </a:r>
            <a:r>
              <a:rPr lang="en-US" sz="2100" dirty="0" err="1" smtClean="0"/>
              <a:t>int</a:t>
            </a:r>
            <a:r>
              <a:rPr lang="en-US" sz="2100" dirty="0" smtClean="0"/>
              <a:t> </a:t>
            </a:r>
            <a:r>
              <a:rPr lang="en-US" sz="2100" i="1" dirty="0" smtClean="0"/>
              <a:t>b): Writes a single </a:t>
            </a:r>
            <a:r>
              <a:rPr lang="en-US" sz="2100" b="1" i="1" dirty="0" smtClean="0"/>
              <a:t>byte to the invoking stream. </a:t>
            </a:r>
          </a:p>
          <a:p>
            <a:r>
              <a:rPr lang="en-US" sz="2100" dirty="0" smtClean="0"/>
              <a:t>The byte written is the low-order byte of </a:t>
            </a:r>
            <a:r>
              <a:rPr lang="en-US" sz="2100" i="1" dirty="0" smtClean="0"/>
              <a:t>b.</a:t>
            </a:r>
          </a:p>
          <a:p>
            <a:r>
              <a:rPr lang="en-US" sz="2100" dirty="0" smtClean="0"/>
              <a:t>void </a:t>
            </a:r>
            <a:r>
              <a:rPr lang="en-US" sz="2100" dirty="0" err="1" smtClean="0"/>
              <a:t>writeBoolean</a:t>
            </a:r>
            <a:r>
              <a:rPr lang="en-US" sz="2100" dirty="0" smtClean="0"/>
              <a:t>(</a:t>
            </a:r>
            <a:r>
              <a:rPr lang="en-US" sz="2100" dirty="0" err="1" smtClean="0"/>
              <a:t>boolean</a:t>
            </a:r>
            <a:r>
              <a:rPr lang="en-US" sz="2100" dirty="0" smtClean="0"/>
              <a:t> </a:t>
            </a:r>
            <a:r>
              <a:rPr lang="en-US" sz="2100" i="1" dirty="0" smtClean="0"/>
              <a:t>b): Writes a </a:t>
            </a:r>
            <a:r>
              <a:rPr lang="en-US" sz="2100" b="1" i="1" dirty="0" err="1" smtClean="0"/>
              <a:t>boolean</a:t>
            </a:r>
            <a:r>
              <a:rPr lang="en-US" sz="2100" b="1" i="1" dirty="0" smtClean="0"/>
              <a:t> to the invoking stream.</a:t>
            </a:r>
          </a:p>
          <a:p>
            <a:r>
              <a:rPr lang="en-US" sz="2100" dirty="0" smtClean="0"/>
              <a:t>void </a:t>
            </a:r>
            <a:r>
              <a:rPr lang="en-US" sz="2100" dirty="0" err="1" smtClean="0"/>
              <a:t>writeByte</a:t>
            </a:r>
            <a:r>
              <a:rPr lang="en-US" sz="2100" dirty="0" smtClean="0"/>
              <a:t>(</a:t>
            </a:r>
            <a:r>
              <a:rPr lang="en-US" sz="2100" dirty="0" err="1" smtClean="0"/>
              <a:t>int</a:t>
            </a:r>
            <a:r>
              <a:rPr lang="en-US" sz="2100" dirty="0" smtClean="0"/>
              <a:t> </a:t>
            </a:r>
            <a:r>
              <a:rPr lang="en-US" sz="2100" i="1" dirty="0" smtClean="0"/>
              <a:t>b): Writes a </a:t>
            </a:r>
            <a:r>
              <a:rPr lang="en-US" sz="2100" b="1" i="1" dirty="0" smtClean="0"/>
              <a:t>byte to the invoking stream. The </a:t>
            </a:r>
            <a:r>
              <a:rPr lang="en-US" sz="2100" dirty="0" smtClean="0"/>
              <a:t>byte written is the low-order byte of </a:t>
            </a:r>
            <a:r>
              <a:rPr lang="en-US" sz="2100" i="1" dirty="0" smtClean="0"/>
              <a:t>b.</a:t>
            </a:r>
          </a:p>
          <a:p>
            <a:r>
              <a:rPr lang="en-US" sz="2100" dirty="0" smtClean="0"/>
              <a:t>void </a:t>
            </a:r>
            <a:r>
              <a:rPr lang="en-US" sz="2100" dirty="0" err="1" smtClean="0"/>
              <a:t>writeBytes</a:t>
            </a:r>
            <a:r>
              <a:rPr lang="en-US" sz="2100" dirty="0" smtClean="0"/>
              <a:t>(String </a:t>
            </a:r>
            <a:r>
              <a:rPr lang="en-US" sz="2100" i="1" dirty="0" err="1" smtClean="0"/>
              <a:t>str</a:t>
            </a:r>
            <a:r>
              <a:rPr lang="en-US" sz="2100" i="1" dirty="0" smtClean="0"/>
              <a:t>): Writes the bytes representing </a:t>
            </a:r>
            <a:r>
              <a:rPr lang="en-US" sz="2100" i="1" dirty="0" err="1" smtClean="0"/>
              <a:t>str</a:t>
            </a:r>
            <a:r>
              <a:rPr lang="en-US" sz="2100" i="1" dirty="0" smtClean="0"/>
              <a:t> to the </a:t>
            </a:r>
            <a:r>
              <a:rPr lang="en-US" sz="2100" dirty="0" smtClean="0"/>
              <a:t>invoking stream.</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55637"/>
            <a:ext cx="8229600" cy="5516563"/>
          </a:xfrm>
        </p:spPr>
        <p:txBody>
          <a:bodyPr>
            <a:normAutofit/>
          </a:bodyPr>
          <a:lstStyle/>
          <a:p>
            <a:r>
              <a:rPr lang="en-US" sz="2500" dirty="0" smtClean="0"/>
              <a:t>void </a:t>
            </a:r>
            <a:r>
              <a:rPr lang="en-US" sz="2500" dirty="0" err="1" smtClean="0"/>
              <a:t>writeChar</a:t>
            </a:r>
            <a:r>
              <a:rPr lang="en-US" sz="2500" dirty="0" smtClean="0"/>
              <a:t>(</a:t>
            </a:r>
            <a:r>
              <a:rPr lang="en-US" sz="2500" dirty="0" err="1" smtClean="0"/>
              <a:t>int</a:t>
            </a:r>
            <a:r>
              <a:rPr lang="en-US" sz="2500" dirty="0" smtClean="0"/>
              <a:t> </a:t>
            </a:r>
            <a:r>
              <a:rPr lang="en-US" sz="2500" i="1" dirty="0" smtClean="0"/>
              <a:t>c): Writes a char to the invoking stream.</a:t>
            </a:r>
          </a:p>
          <a:p>
            <a:r>
              <a:rPr lang="en-US" sz="2500" dirty="0" smtClean="0"/>
              <a:t>void </a:t>
            </a:r>
            <a:r>
              <a:rPr lang="en-US" sz="2500" dirty="0" err="1" smtClean="0"/>
              <a:t>writeChars</a:t>
            </a:r>
            <a:r>
              <a:rPr lang="en-US" sz="2500" dirty="0" smtClean="0"/>
              <a:t>(String </a:t>
            </a:r>
            <a:r>
              <a:rPr lang="en-US" sz="2500" i="1" dirty="0" err="1" smtClean="0"/>
              <a:t>str</a:t>
            </a:r>
            <a:r>
              <a:rPr lang="en-US" sz="2500" i="1" dirty="0" smtClean="0"/>
              <a:t>): Writes the characters in </a:t>
            </a:r>
            <a:r>
              <a:rPr lang="en-US" sz="2500" i="1" dirty="0" err="1" smtClean="0"/>
              <a:t>str</a:t>
            </a:r>
            <a:r>
              <a:rPr lang="en-US" sz="2500" i="1" dirty="0" smtClean="0"/>
              <a:t> to the invoking </a:t>
            </a:r>
            <a:r>
              <a:rPr lang="en-US" sz="2500" dirty="0" smtClean="0"/>
              <a:t>stream.</a:t>
            </a:r>
          </a:p>
          <a:p>
            <a:r>
              <a:rPr lang="en-US" sz="2500" dirty="0" smtClean="0"/>
              <a:t>void </a:t>
            </a:r>
            <a:r>
              <a:rPr lang="en-US" sz="2500" dirty="0" err="1" smtClean="0"/>
              <a:t>writeDouble</a:t>
            </a:r>
            <a:r>
              <a:rPr lang="en-US" sz="2500" dirty="0" smtClean="0"/>
              <a:t>(double </a:t>
            </a:r>
            <a:r>
              <a:rPr lang="en-US" sz="2500" i="1" dirty="0" smtClean="0"/>
              <a:t>d): Writes a double to the invoking stream.</a:t>
            </a:r>
          </a:p>
          <a:p>
            <a:r>
              <a:rPr lang="en-US" sz="2500" dirty="0" smtClean="0"/>
              <a:t>void </a:t>
            </a:r>
            <a:r>
              <a:rPr lang="en-US" sz="2500" dirty="0" err="1" smtClean="0"/>
              <a:t>writeFloat</a:t>
            </a:r>
            <a:r>
              <a:rPr lang="en-US" sz="2500" dirty="0" smtClean="0"/>
              <a:t>(float </a:t>
            </a:r>
            <a:r>
              <a:rPr lang="en-US" sz="2500" i="1" dirty="0" smtClean="0"/>
              <a:t>f ): Writes a float to the invoking stream.</a:t>
            </a:r>
          </a:p>
          <a:p>
            <a:r>
              <a:rPr lang="en-US" sz="2500" dirty="0" smtClean="0"/>
              <a:t>void </a:t>
            </a:r>
            <a:r>
              <a:rPr lang="en-US" sz="2500" dirty="0" err="1" smtClean="0"/>
              <a:t>writeInt</a:t>
            </a:r>
            <a:r>
              <a:rPr lang="en-US" sz="2500" dirty="0" smtClean="0"/>
              <a:t>(</a:t>
            </a:r>
            <a:r>
              <a:rPr lang="en-US" sz="2500" dirty="0" err="1" smtClean="0"/>
              <a:t>int</a:t>
            </a:r>
            <a:r>
              <a:rPr lang="en-US" sz="2500" dirty="0" smtClean="0"/>
              <a:t> </a:t>
            </a:r>
            <a:r>
              <a:rPr lang="en-US" sz="2500" i="1" dirty="0" err="1" smtClean="0"/>
              <a:t>i</a:t>
            </a:r>
            <a:r>
              <a:rPr lang="en-US" sz="2500" i="1" dirty="0" smtClean="0"/>
              <a:t>): Writes an </a:t>
            </a:r>
            <a:r>
              <a:rPr lang="en-US" sz="2500" i="1" dirty="0" err="1" smtClean="0"/>
              <a:t>int</a:t>
            </a:r>
            <a:r>
              <a:rPr lang="en-US" sz="2500" i="1" dirty="0" smtClean="0"/>
              <a:t> to the invoking stream.</a:t>
            </a:r>
          </a:p>
          <a:p>
            <a:r>
              <a:rPr lang="en-US" sz="2500" dirty="0" smtClean="0"/>
              <a:t>void </a:t>
            </a:r>
            <a:r>
              <a:rPr lang="en-US" sz="2500" dirty="0" err="1" smtClean="0"/>
              <a:t>writeLong</a:t>
            </a:r>
            <a:r>
              <a:rPr lang="en-US" sz="2500" dirty="0" smtClean="0"/>
              <a:t>(long </a:t>
            </a:r>
            <a:r>
              <a:rPr lang="en-US" sz="2500" i="1" dirty="0" smtClean="0"/>
              <a:t>l): Writes a long to the invoking stream.</a:t>
            </a:r>
          </a:p>
          <a:p>
            <a:r>
              <a:rPr lang="en-US" sz="2500" dirty="0" smtClean="0"/>
              <a:t>final void </a:t>
            </a:r>
            <a:r>
              <a:rPr lang="en-US" sz="2500" dirty="0" err="1" smtClean="0"/>
              <a:t>writeObject</a:t>
            </a:r>
            <a:r>
              <a:rPr lang="en-US" sz="2500" dirty="0" smtClean="0"/>
              <a:t>(Object </a:t>
            </a:r>
            <a:r>
              <a:rPr lang="en-US" sz="2500" i="1" dirty="0" err="1" smtClean="0"/>
              <a:t>obj</a:t>
            </a:r>
            <a:r>
              <a:rPr lang="en-US" sz="2500" i="1" dirty="0" smtClean="0"/>
              <a:t>): Writes </a:t>
            </a:r>
            <a:r>
              <a:rPr lang="en-US" sz="2500" i="1" dirty="0" err="1" smtClean="0"/>
              <a:t>obj</a:t>
            </a:r>
            <a:r>
              <a:rPr lang="en-US" sz="2500" i="1" dirty="0" smtClean="0"/>
              <a:t> to the invoking stream.</a:t>
            </a:r>
          </a:p>
          <a:p>
            <a:r>
              <a:rPr lang="en-US" sz="2500" dirty="0" smtClean="0"/>
              <a:t>void </a:t>
            </a:r>
            <a:r>
              <a:rPr lang="en-US" sz="2500" dirty="0" err="1" smtClean="0"/>
              <a:t>writeShort</a:t>
            </a:r>
            <a:r>
              <a:rPr lang="en-US" sz="2500" dirty="0" smtClean="0"/>
              <a:t>(</a:t>
            </a:r>
            <a:r>
              <a:rPr lang="en-US" sz="2500" dirty="0" err="1" smtClean="0"/>
              <a:t>int</a:t>
            </a:r>
            <a:r>
              <a:rPr lang="en-US" sz="2500" dirty="0" smtClean="0"/>
              <a:t> </a:t>
            </a:r>
            <a:r>
              <a:rPr lang="en-US" sz="2500" dirty="0" err="1" smtClean="0"/>
              <a:t>i</a:t>
            </a:r>
            <a:r>
              <a:rPr lang="en-US" sz="2500" dirty="0" smtClean="0"/>
              <a:t>): Writes a short to the invoking stream.</a:t>
            </a:r>
            <a:endParaRPr lang="en-US" sz="25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ObjectInput</a:t>
            </a:r>
            <a:endParaRPr lang="en-US" dirty="0"/>
          </a:p>
        </p:txBody>
      </p:sp>
      <p:sp>
        <p:nvSpPr>
          <p:cNvPr id="3" name="Content Placeholder 2"/>
          <p:cNvSpPr>
            <a:spLocks noGrp="1"/>
          </p:cNvSpPr>
          <p:nvPr>
            <p:ph idx="1"/>
          </p:nvPr>
        </p:nvSpPr>
        <p:spPr/>
        <p:txBody>
          <a:bodyPr/>
          <a:lstStyle/>
          <a:p>
            <a:r>
              <a:rPr lang="en-US" dirty="0" smtClean="0"/>
              <a:t>The </a:t>
            </a:r>
            <a:r>
              <a:rPr lang="en-US" b="1" dirty="0" err="1" smtClean="0"/>
              <a:t>ObjectInput</a:t>
            </a:r>
            <a:r>
              <a:rPr lang="en-US" b="1" dirty="0" smtClean="0"/>
              <a:t> interface extends the </a:t>
            </a:r>
            <a:r>
              <a:rPr lang="en-US" b="1" dirty="0" err="1" smtClean="0"/>
              <a:t>DataInput</a:t>
            </a:r>
            <a:r>
              <a:rPr lang="en-US" b="1" dirty="0" smtClean="0"/>
              <a:t> interface and defines the methods</a:t>
            </a:r>
          </a:p>
          <a:p>
            <a:r>
              <a:rPr lang="en-US" dirty="0" smtClean="0"/>
              <a:t>It supports object serialization. </a:t>
            </a:r>
          </a:p>
          <a:p>
            <a:r>
              <a:rPr lang="en-US" dirty="0" smtClean="0"/>
              <a:t>Note especially the </a:t>
            </a:r>
            <a:r>
              <a:rPr lang="en-US" b="1" dirty="0" err="1" smtClean="0"/>
              <a:t>readObject</a:t>
            </a:r>
            <a:r>
              <a:rPr lang="en-US" b="1" dirty="0" smtClean="0"/>
              <a:t>( ) </a:t>
            </a:r>
            <a:r>
              <a:rPr lang="en-US" dirty="0" smtClean="0"/>
              <a:t>method. This is called to </a:t>
            </a:r>
            <a:r>
              <a:rPr lang="en-US" dirty="0" err="1" smtClean="0"/>
              <a:t>deserialize</a:t>
            </a:r>
            <a:r>
              <a:rPr lang="en-US" dirty="0" smtClean="0"/>
              <a:t> an object.</a:t>
            </a:r>
          </a:p>
          <a:p>
            <a:r>
              <a:rPr lang="en-US" dirty="0" smtClean="0"/>
              <a:t> All of these methods will throw an </a:t>
            </a:r>
            <a:r>
              <a:rPr lang="en-US" b="1" dirty="0" err="1" smtClean="0"/>
              <a:t>IOException</a:t>
            </a:r>
            <a:r>
              <a:rPr lang="en-US" b="1" dirty="0" smtClean="0"/>
              <a:t> on error conditions.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dirty="0" err="1" smtClean="0"/>
              <a:t>int</a:t>
            </a:r>
            <a:r>
              <a:rPr lang="en-US" dirty="0" smtClean="0"/>
              <a:t> available( ): Returns the number of bytes that are now available in the input buffer.</a:t>
            </a:r>
          </a:p>
          <a:p>
            <a:r>
              <a:rPr lang="en-US" dirty="0" smtClean="0"/>
              <a:t>void close( ): Closes the invoking stream. Further read attempts will generate an </a:t>
            </a:r>
            <a:r>
              <a:rPr lang="en-US" b="1" dirty="0" err="1" smtClean="0"/>
              <a:t>IOException</a:t>
            </a:r>
            <a:r>
              <a:rPr lang="en-US" b="1" dirty="0" smtClean="0"/>
              <a:t>.</a:t>
            </a:r>
          </a:p>
          <a:p>
            <a:r>
              <a:rPr lang="en-US" dirty="0" err="1" smtClean="0"/>
              <a:t>int</a:t>
            </a:r>
            <a:r>
              <a:rPr lang="en-US" dirty="0" smtClean="0"/>
              <a:t> read( ): Returns an integer representation of the next available byte of input. –1 is returned when the end of the file is encountered.</a:t>
            </a:r>
          </a:p>
          <a:p>
            <a:r>
              <a:rPr lang="en-US" dirty="0" err="1" smtClean="0"/>
              <a:t>int</a:t>
            </a:r>
            <a:r>
              <a:rPr lang="en-US" dirty="0" smtClean="0"/>
              <a:t> read(byte </a:t>
            </a:r>
            <a:r>
              <a:rPr lang="en-US" i="1" dirty="0" smtClean="0"/>
              <a:t>buffer[ ]): Attempts to read up to </a:t>
            </a:r>
            <a:r>
              <a:rPr lang="en-US" i="1" dirty="0" err="1" smtClean="0"/>
              <a:t>buffer.length</a:t>
            </a:r>
            <a:r>
              <a:rPr lang="en-US" i="1" dirty="0" smtClean="0"/>
              <a:t> bytes into buffer, returning the number of bytes that </a:t>
            </a:r>
            <a:r>
              <a:rPr lang="en-US" dirty="0" smtClean="0"/>
              <a:t>were successfully read. –1 is returned when the end of the file is encountered.</a:t>
            </a:r>
          </a:p>
          <a:p>
            <a:r>
              <a:rPr lang="en-US" dirty="0" err="1" smtClean="0"/>
              <a:t>int</a:t>
            </a:r>
            <a:r>
              <a:rPr lang="en-US" dirty="0" smtClean="0"/>
              <a:t> read(byte </a:t>
            </a:r>
            <a:r>
              <a:rPr lang="en-US" i="1" dirty="0" smtClean="0"/>
              <a:t>buffer[ ], </a:t>
            </a:r>
            <a:r>
              <a:rPr lang="en-US" i="1" dirty="0" err="1" smtClean="0"/>
              <a:t>int</a:t>
            </a:r>
            <a:r>
              <a:rPr lang="en-US" i="1" dirty="0" smtClean="0"/>
              <a:t> </a:t>
            </a:r>
            <a:r>
              <a:rPr lang="en-US" i="1" dirty="0" err="1" smtClean="0"/>
              <a:t>offset,</a:t>
            </a:r>
            <a:r>
              <a:rPr lang="en-US" dirty="0" err="1" smtClean="0"/>
              <a:t>int</a:t>
            </a:r>
            <a:r>
              <a:rPr lang="en-US" dirty="0" smtClean="0"/>
              <a:t> </a:t>
            </a:r>
            <a:r>
              <a:rPr lang="en-US" i="1" dirty="0" err="1" smtClean="0"/>
              <a:t>numBytes</a:t>
            </a:r>
            <a:r>
              <a:rPr lang="en-US" i="1" dirty="0" smtClean="0"/>
              <a:t>): </a:t>
            </a:r>
            <a:r>
              <a:rPr lang="en-US" dirty="0" smtClean="0"/>
              <a:t>Attempts to read up to </a:t>
            </a:r>
            <a:r>
              <a:rPr lang="en-US" i="1" dirty="0" err="1" smtClean="0"/>
              <a:t>numBytes</a:t>
            </a:r>
            <a:r>
              <a:rPr lang="en-US" i="1" dirty="0" smtClean="0"/>
              <a:t> bytes into buffer starting at buffer[offset], returning the </a:t>
            </a:r>
            <a:r>
              <a:rPr lang="en-US" dirty="0" smtClean="0"/>
              <a:t>number of bytes that were successfully read. –1 is returned when the end of the file is encountered.</a:t>
            </a:r>
          </a:p>
          <a:p>
            <a:r>
              <a:rPr lang="en-US" dirty="0" smtClean="0"/>
              <a:t>Object </a:t>
            </a:r>
            <a:r>
              <a:rPr lang="en-US" dirty="0" err="1" smtClean="0"/>
              <a:t>readObject</a:t>
            </a:r>
            <a:r>
              <a:rPr lang="en-US" dirty="0" smtClean="0"/>
              <a:t>( ): Reads an object from the invoking stream.</a:t>
            </a:r>
          </a:p>
          <a:p>
            <a:r>
              <a:rPr lang="en-US" dirty="0" smtClean="0"/>
              <a:t>long skip(long </a:t>
            </a:r>
            <a:r>
              <a:rPr lang="en-US" i="1" dirty="0" err="1" smtClean="0"/>
              <a:t>numBytes</a:t>
            </a:r>
            <a:r>
              <a:rPr lang="en-US" i="1" dirty="0" smtClean="0"/>
              <a:t>): Ignores (that is, skips) </a:t>
            </a:r>
            <a:r>
              <a:rPr lang="en-US" i="1" dirty="0" err="1" smtClean="0"/>
              <a:t>numBytes</a:t>
            </a:r>
            <a:r>
              <a:rPr lang="en-US" i="1" dirty="0" smtClean="0"/>
              <a:t> bytes in the </a:t>
            </a:r>
            <a:r>
              <a:rPr lang="en-US" dirty="0" smtClean="0"/>
              <a:t>invoking stream, returning the number of bytes actually ignored.</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ObjectInputStream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dirty="0" err="1" smtClean="0"/>
              <a:t>ObjectInputStream</a:t>
            </a:r>
            <a:r>
              <a:rPr lang="en-US" b="1" dirty="0" smtClean="0"/>
              <a:t> class extends the </a:t>
            </a:r>
            <a:r>
              <a:rPr lang="en-US" b="1" dirty="0" err="1" smtClean="0"/>
              <a:t>InputStream</a:t>
            </a:r>
            <a:r>
              <a:rPr lang="en-US" b="1" dirty="0" smtClean="0"/>
              <a:t> class and implements the</a:t>
            </a:r>
          </a:p>
          <a:p>
            <a:r>
              <a:rPr lang="en-US" b="1" dirty="0" err="1" smtClean="0"/>
              <a:t>ObjectInput</a:t>
            </a:r>
            <a:r>
              <a:rPr lang="en-US" b="1" dirty="0" smtClean="0"/>
              <a:t> interface. </a:t>
            </a:r>
          </a:p>
          <a:p>
            <a:r>
              <a:rPr lang="en-US" b="1" dirty="0" err="1" smtClean="0"/>
              <a:t>ObjectInputStream</a:t>
            </a:r>
            <a:r>
              <a:rPr lang="en-US" b="1" dirty="0" smtClean="0"/>
              <a:t> is responsible for reading objects from a </a:t>
            </a:r>
            <a:r>
              <a:rPr lang="en-US" dirty="0" smtClean="0"/>
              <a:t>stream. </a:t>
            </a:r>
          </a:p>
          <a:p>
            <a:r>
              <a:rPr lang="en-US" dirty="0" smtClean="0"/>
              <a:t>A constructor of this class is</a:t>
            </a:r>
          </a:p>
          <a:p>
            <a:r>
              <a:rPr lang="en-US" dirty="0" err="1" smtClean="0"/>
              <a:t>ObjectInputStream</a:t>
            </a:r>
            <a:r>
              <a:rPr lang="en-US" dirty="0" smtClean="0"/>
              <a:t>(</a:t>
            </a:r>
            <a:r>
              <a:rPr lang="en-US" dirty="0" err="1" smtClean="0"/>
              <a:t>InputStream</a:t>
            </a:r>
            <a:r>
              <a:rPr lang="en-US" dirty="0" smtClean="0"/>
              <a:t> </a:t>
            </a:r>
            <a:r>
              <a:rPr lang="en-US" i="1" dirty="0" err="1" smtClean="0"/>
              <a:t>inStream</a:t>
            </a:r>
            <a:r>
              <a:rPr lang="en-US" i="1" dirty="0" smtClean="0"/>
              <a:t>) </a:t>
            </a:r>
            <a:r>
              <a:rPr lang="en-US" dirty="0" smtClean="0"/>
              <a:t>throws </a:t>
            </a:r>
            <a:r>
              <a:rPr lang="en-US" dirty="0" err="1" smtClean="0"/>
              <a:t>IOException</a:t>
            </a:r>
            <a:r>
              <a:rPr lang="en-US" dirty="0" smtClean="0"/>
              <a:t>, </a:t>
            </a:r>
            <a:r>
              <a:rPr lang="en-US" dirty="0" err="1" smtClean="0"/>
              <a:t>StreamCorruptedException</a:t>
            </a:r>
            <a:endParaRPr lang="en-US" dirty="0" smtClean="0"/>
          </a:p>
          <a:p>
            <a:r>
              <a:rPr lang="en-US" dirty="0" smtClean="0"/>
              <a:t>The argument </a:t>
            </a:r>
            <a:r>
              <a:rPr lang="en-US" i="1" dirty="0" err="1" smtClean="0"/>
              <a:t>inStream</a:t>
            </a:r>
            <a:r>
              <a:rPr lang="en-US" i="1" dirty="0" smtClean="0"/>
              <a:t> is the input stream from which serialized objects should be read.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err="1" smtClean="0"/>
              <a:t>int</a:t>
            </a:r>
            <a:r>
              <a:rPr lang="en-US" dirty="0" smtClean="0"/>
              <a:t> available( ): Returns the number of bytes that are now available in the input buffer.</a:t>
            </a:r>
          </a:p>
          <a:p>
            <a:r>
              <a:rPr lang="en-US" dirty="0" smtClean="0"/>
              <a:t>void close( ): Closes the invoking stream. Further read attempts will generate an </a:t>
            </a:r>
            <a:r>
              <a:rPr lang="en-US" b="1" dirty="0" err="1" smtClean="0"/>
              <a:t>IOException</a:t>
            </a:r>
            <a:r>
              <a:rPr lang="en-US" b="1"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r>
              <a:rPr lang="en-US" sz="4500" dirty="0" smtClean="0">
                <a:solidFill>
                  <a:srgbClr val="FF0000"/>
                </a:solidFill>
              </a:rPr>
              <a:t>Read a File:</a:t>
            </a:r>
          </a:p>
          <a:p>
            <a:pPr>
              <a:buNone/>
            </a:pPr>
            <a:r>
              <a:rPr lang="en-US" dirty="0" smtClean="0"/>
              <a:t>	import </a:t>
            </a:r>
            <a:r>
              <a:rPr lang="en-US" dirty="0" err="1" smtClean="0"/>
              <a:t>java.io.File</a:t>
            </a:r>
            <a:r>
              <a:rPr lang="en-US" dirty="0" smtClean="0"/>
              <a:t>;  // Import the File class</a:t>
            </a:r>
            <a:br>
              <a:rPr lang="en-US" dirty="0" smtClean="0"/>
            </a:br>
            <a:r>
              <a:rPr lang="en-US" dirty="0" smtClean="0"/>
              <a:t>import </a:t>
            </a:r>
            <a:r>
              <a:rPr lang="en-US" dirty="0" err="1" smtClean="0"/>
              <a:t>java.io.FileNotFoundException</a:t>
            </a:r>
            <a:r>
              <a:rPr lang="en-US" dirty="0" smtClean="0"/>
              <a:t>;  // Import this class to handle errors</a:t>
            </a:r>
            <a:br>
              <a:rPr lang="en-US" dirty="0" smtClean="0"/>
            </a:br>
            <a:r>
              <a:rPr lang="en-US" dirty="0" smtClean="0"/>
              <a:t>import </a:t>
            </a:r>
            <a:r>
              <a:rPr lang="en-US" dirty="0" err="1" smtClean="0"/>
              <a:t>java.util.Scanner</a:t>
            </a:r>
            <a:r>
              <a:rPr lang="en-US" dirty="0" smtClean="0"/>
              <a:t>; // Import the Scanner class to read text files</a:t>
            </a:r>
            <a:br>
              <a:rPr lang="en-US" dirty="0" smtClean="0"/>
            </a:br>
            <a:r>
              <a:rPr lang="en-US" dirty="0" smtClean="0"/>
              <a:t/>
            </a:r>
            <a:br>
              <a:rPr lang="en-US" dirty="0" smtClean="0"/>
            </a:br>
            <a:r>
              <a:rPr lang="en-US" dirty="0" smtClean="0"/>
              <a:t>public class </a:t>
            </a:r>
            <a:r>
              <a:rPr lang="en-US" dirty="0" err="1" smtClean="0"/>
              <a:t>ReadFile</a:t>
            </a:r>
            <a:r>
              <a:rPr lang="en-US" dirty="0" smtClean="0"/>
              <a:t> { </a:t>
            </a:r>
            <a:br>
              <a:rPr lang="en-US" dirty="0" smtClean="0"/>
            </a:br>
            <a:r>
              <a:rPr lang="en-US" dirty="0" smtClean="0"/>
              <a:t>  public static void main(String[] </a:t>
            </a:r>
            <a:r>
              <a:rPr lang="en-US" dirty="0" err="1" smtClean="0"/>
              <a:t>args</a:t>
            </a:r>
            <a:r>
              <a:rPr lang="en-US" dirty="0" smtClean="0"/>
              <a:t>) { </a:t>
            </a:r>
            <a:br>
              <a:rPr lang="en-US" dirty="0" smtClean="0"/>
            </a:br>
            <a:r>
              <a:rPr lang="en-US" dirty="0" smtClean="0"/>
              <a:t>    try {</a:t>
            </a:r>
            <a:br>
              <a:rPr lang="en-US" dirty="0" smtClean="0"/>
            </a:br>
            <a:r>
              <a:rPr lang="en-US" dirty="0" smtClean="0"/>
              <a:t>      File </a:t>
            </a:r>
            <a:r>
              <a:rPr lang="en-US" dirty="0" err="1" smtClean="0"/>
              <a:t>myObj</a:t>
            </a:r>
            <a:r>
              <a:rPr lang="en-US" dirty="0" smtClean="0"/>
              <a:t> = new File("filename.txt");</a:t>
            </a:r>
            <a:br>
              <a:rPr lang="en-US" dirty="0" smtClean="0"/>
            </a:br>
            <a:r>
              <a:rPr lang="en-US" dirty="0" smtClean="0"/>
              <a:t>      Scanner </a:t>
            </a:r>
            <a:r>
              <a:rPr lang="en-US" dirty="0" err="1" smtClean="0"/>
              <a:t>myReader</a:t>
            </a:r>
            <a:r>
              <a:rPr lang="en-US" dirty="0" smtClean="0"/>
              <a:t> = new Scanner(</a:t>
            </a:r>
            <a:r>
              <a:rPr lang="en-US" dirty="0" err="1" smtClean="0"/>
              <a:t>myObj</a:t>
            </a:r>
            <a:r>
              <a:rPr lang="en-US" dirty="0" smtClean="0"/>
              <a:t>); </a:t>
            </a:r>
            <a:br>
              <a:rPr lang="en-US" dirty="0" smtClean="0"/>
            </a:br>
            <a:r>
              <a:rPr lang="en-US" dirty="0" smtClean="0"/>
              <a:t>      while (</a:t>
            </a:r>
            <a:r>
              <a:rPr lang="en-US" dirty="0" err="1" smtClean="0"/>
              <a:t>myReader.hasNextLine</a:t>
            </a:r>
            <a:r>
              <a:rPr lang="en-US" dirty="0" smtClean="0"/>
              <a:t>()) {</a:t>
            </a:r>
            <a:br>
              <a:rPr lang="en-US" dirty="0" smtClean="0"/>
            </a:br>
            <a:r>
              <a:rPr lang="en-US" dirty="0" smtClean="0"/>
              <a:t>        String data = </a:t>
            </a:r>
            <a:r>
              <a:rPr lang="en-US" dirty="0" err="1" smtClean="0"/>
              <a:t>myReader.nextLine</a:t>
            </a:r>
            <a:r>
              <a:rPr lang="en-US" dirty="0" smtClean="0"/>
              <a:t>();</a:t>
            </a:r>
            <a:br>
              <a:rPr lang="en-US" dirty="0" smtClean="0"/>
            </a:br>
            <a:r>
              <a:rPr lang="en-US" dirty="0" smtClean="0"/>
              <a:t>        </a:t>
            </a:r>
            <a:r>
              <a:rPr lang="en-US" dirty="0" err="1" smtClean="0"/>
              <a:t>System.out.println</a:t>
            </a:r>
            <a:r>
              <a:rPr lang="en-US" dirty="0" smtClean="0"/>
              <a:t>(data);</a:t>
            </a:r>
            <a:br>
              <a:rPr lang="en-US" dirty="0" smtClean="0"/>
            </a:br>
            <a:r>
              <a:rPr lang="en-US" dirty="0" smtClean="0"/>
              <a:t>      }</a:t>
            </a:r>
            <a:br>
              <a:rPr lang="en-US" dirty="0" smtClean="0"/>
            </a:br>
            <a:r>
              <a:rPr lang="en-US" dirty="0" smtClean="0"/>
              <a:t>      </a:t>
            </a:r>
            <a:r>
              <a:rPr lang="en-US" dirty="0" err="1" smtClean="0"/>
              <a:t>myReader.close</a:t>
            </a:r>
            <a:r>
              <a:rPr lang="en-US" dirty="0" smtClean="0"/>
              <a:t>();</a:t>
            </a:r>
            <a:br>
              <a:rPr lang="en-US" dirty="0" smtClean="0"/>
            </a:br>
            <a:r>
              <a:rPr lang="en-US" dirty="0" smtClean="0"/>
              <a:t>    } catch (</a:t>
            </a:r>
            <a:r>
              <a:rPr lang="en-US" dirty="0" err="1" smtClean="0"/>
              <a:t>FileNotFoundException</a:t>
            </a:r>
            <a:r>
              <a:rPr lang="en-US" dirty="0" smtClean="0"/>
              <a:t> e) {</a:t>
            </a:r>
            <a:br>
              <a:rPr lang="en-US" dirty="0" smtClean="0"/>
            </a:br>
            <a:r>
              <a:rPr lang="en-US" dirty="0" smtClean="0"/>
              <a:t>      </a:t>
            </a:r>
            <a:r>
              <a:rPr lang="en-US" dirty="0" err="1" smtClean="0"/>
              <a:t>System.out.println</a:t>
            </a:r>
            <a:r>
              <a:rPr lang="en-US" dirty="0" smtClean="0"/>
              <a:t>("An error occurred.");</a:t>
            </a:r>
            <a:br>
              <a:rPr lang="en-US" dirty="0" smtClean="0"/>
            </a:br>
            <a:r>
              <a:rPr lang="en-US" dirty="0" smtClean="0"/>
              <a:t>      </a:t>
            </a:r>
            <a:r>
              <a:rPr lang="en-US" dirty="0" err="1" smtClean="0"/>
              <a:t>e.printStackTrace</a:t>
            </a:r>
            <a:r>
              <a:rPr lang="en-US" dirty="0" smtClean="0"/>
              <a:t>();</a:t>
            </a:r>
            <a:br>
              <a:rPr lang="en-US" dirty="0" smtClean="0"/>
            </a:br>
            <a:r>
              <a:rPr lang="en-US" dirty="0" smtClean="0"/>
              <a:t>    } </a:t>
            </a:r>
            <a:br>
              <a:rPr lang="en-US" dirty="0" smtClean="0"/>
            </a:br>
            <a:r>
              <a:rPr lang="en-US" dirty="0" smtClean="0"/>
              <a:t>  }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Directories</a:t>
            </a:r>
            <a:endParaRPr lang="en-US" dirty="0"/>
          </a:p>
        </p:txBody>
      </p:sp>
      <p:sp>
        <p:nvSpPr>
          <p:cNvPr id="3" name="Content Placeholder 2"/>
          <p:cNvSpPr>
            <a:spLocks noGrp="1"/>
          </p:cNvSpPr>
          <p:nvPr>
            <p:ph idx="1"/>
          </p:nvPr>
        </p:nvSpPr>
        <p:spPr/>
        <p:txBody>
          <a:bodyPr>
            <a:normAutofit fontScale="92500" lnSpcReduction="20000"/>
          </a:bodyPr>
          <a:lstStyle/>
          <a:p>
            <a:r>
              <a:rPr lang="en-SG" dirty="0" smtClean="0"/>
              <a:t>A directory is a File that contains a list of other files and directories.</a:t>
            </a:r>
          </a:p>
          <a:p>
            <a:r>
              <a:rPr lang="en-SG" dirty="0" smtClean="0"/>
              <a:t>When we create  a File object and it is a </a:t>
            </a:r>
            <a:r>
              <a:rPr lang="en-SG" dirty="0" err="1" smtClean="0"/>
              <a:t>directory,the</a:t>
            </a:r>
            <a:r>
              <a:rPr lang="en-SG" dirty="0" smtClean="0"/>
              <a:t> </a:t>
            </a:r>
            <a:r>
              <a:rPr lang="en-SG" dirty="0" err="1" smtClean="0">
                <a:solidFill>
                  <a:srgbClr val="FF0000"/>
                </a:solidFill>
              </a:rPr>
              <a:t>isDirectory</a:t>
            </a:r>
            <a:r>
              <a:rPr lang="en-SG" dirty="0" smtClean="0">
                <a:solidFill>
                  <a:srgbClr val="FF0000"/>
                </a:solidFill>
              </a:rPr>
              <a:t>()</a:t>
            </a:r>
            <a:r>
              <a:rPr lang="en-SG" dirty="0" smtClean="0"/>
              <a:t> method will return true.</a:t>
            </a:r>
          </a:p>
          <a:p>
            <a:r>
              <a:rPr lang="en-SG" dirty="0" smtClean="0"/>
              <a:t>In this case you can call </a:t>
            </a:r>
            <a:r>
              <a:rPr lang="en-SG" dirty="0" smtClean="0">
                <a:solidFill>
                  <a:srgbClr val="FF0000"/>
                </a:solidFill>
              </a:rPr>
              <a:t>list() </a:t>
            </a:r>
            <a:r>
              <a:rPr lang="en-SG" dirty="0" smtClean="0"/>
              <a:t>on that object to extract the list of other files and directories inside.</a:t>
            </a:r>
            <a:endParaRPr lang="en-US" dirty="0" smtClean="0">
              <a:solidFill>
                <a:srgbClr val="FF0000"/>
              </a:solidFill>
            </a:endParaRPr>
          </a:p>
          <a:p>
            <a:r>
              <a:rPr lang="en-SG" dirty="0" smtClean="0"/>
              <a:t>It has 2 forms.</a:t>
            </a:r>
          </a:p>
          <a:p>
            <a:r>
              <a:rPr lang="en-SG" dirty="0" smtClean="0">
                <a:solidFill>
                  <a:schemeClr val="tx2">
                    <a:lumMod val="75000"/>
                  </a:schemeClr>
                </a:solidFill>
              </a:rPr>
              <a:t>String[] list()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a:buNone/>
            </a:pPr>
            <a:r>
              <a:rPr lang="en-SG" dirty="0" smtClean="0"/>
              <a:t>	import java io.*;</a:t>
            </a:r>
          </a:p>
          <a:p>
            <a:pPr>
              <a:buNone/>
            </a:pPr>
            <a:r>
              <a:rPr lang="en-SG" dirty="0" smtClean="0"/>
              <a:t>	class </a:t>
            </a:r>
            <a:r>
              <a:rPr lang="en-SG" dirty="0" err="1" smtClean="0"/>
              <a:t>DirList</a:t>
            </a:r>
            <a:r>
              <a:rPr lang="en-SG" dirty="0" smtClean="0"/>
              <a:t> {</a:t>
            </a:r>
          </a:p>
          <a:p>
            <a:pPr>
              <a:buNone/>
            </a:pPr>
            <a:r>
              <a:rPr lang="en-SG" dirty="0" smtClean="0"/>
              <a:t>	public static void main(String </a:t>
            </a:r>
            <a:r>
              <a:rPr lang="en-SG" dirty="0" err="1" smtClean="0"/>
              <a:t>args</a:t>
            </a:r>
            <a:r>
              <a:rPr lang="en-SG" dirty="0" smtClean="0"/>
              <a:t>[])</a:t>
            </a:r>
          </a:p>
          <a:p>
            <a:pPr>
              <a:buNone/>
            </a:pPr>
            <a:r>
              <a:rPr lang="en-SG" dirty="0" smtClean="0"/>
              <a:t>	{</a:t>
            </a:r>
          </a:p>
          <a:p>
            <a:pPr>
              <a:buNone/>
            </a:pPr>
            <a:r>
              <a:rPr lang="en-SG" dirty="0" smtClean="0"/>
              <a:t>	String </a:t>
            </a:r>
            <a:r>
              <a:rPr lang="en-SG" dirty="0" err="1" smtClean="0"/>
              <a:t>dirname</a:t>
            </a:r>
            <a:r>
              <a:rPr lang="en-SG" dirty="0" smtClean="0"/>
              <a:t>=“/java”;</a:t>
            </a:r>
          </a:p>
          <a:p>
            <a:pPr>
              <a:buNone/>
            </a:pPr>
            <a:r>
              <a:rPr lang="en-SG" dirty="0" smtClean="0"/>
              <a:t>	File f1=new File(</a:t>
            </a:r>
            <a:r>
              <a:rPr lang="en-SG" dirty="0" err="1" smtClean="0"/>
              <a:t>dirname</a:t>
            </a:r>
            <a:r>
              <a:rPr lang="en-SG" dirty="0" smtClean="0"/>
              <a:t>);</a:t>
            </a:r>
          </a:p>
          <a:p>
            <a:pPr>
              <a:buNone/>
            </a:pPr>
            <a:r>
              <a:rPr lang="en-SG" dirty="0" smtClean="0"/>
              <a:t>	if(f1.isDirectory()) {</a:t>
            </a:r>
          </a:p>
          <a:p>
            <a:pPr>
              <a:buNone/>
            </a:pPr>
            <a:r>
              <a:rPr lang="en-SG" dirty="0" smtClean="0"/>
              <a:t>	</a:t>
            </a:r>
            <a:r>
              <a:rPr lang="en-SG" dirty="0" err="1" smtClean="0"/>
              <a:t>System.out.println</a:t>
            </a:r>
            <a:r>
              <a:rPr lang="en-SG" dirty="0" smtClean="0"/>
              <a:t>(“directory of”+ </a:t>
            </a:r>
            <a:r>
              <a:rPr lang="en-SG" dirty="0" err="1" smtClean="0"/>
              <a:t>dirname</a:t>
            </a:r>
            <a:r>
              <a:rPr lang="en-SG" dirty="0" smtClean="0"/>
              <a:t>);</a:t>
            </a:r>
          </a:p>
          <a:p>
            <a:pPr>
              <a:buNone/>
            </a:pPr>
            <a:r>
              <a:rPr lang="en-SG" dirty="0" smtClean="0"/>
              <a:t>	String s[]=f1.list();</a:t>
            </a:r>
          </a:p>
          <a:p>
            <a:pPr>
              <a:buNone/>
            </a:pPr>
            <a:r>
              <a:rPr lang="en-SG" dirty="0" smtClean="0"/>
              <a:t>	for(</a:t>
            </a:r>
            <a:r>
              <a:rPr lang="en-SG" dirty="0" err="1" smtClean="0"/>
              <a:t>int</a:t>
            </a:r>
            <a:r>
              <a:rPr lang="en-SG" dirty="0" smtClean="0"/>
              <a:t> </a:t>
            </a:r>
            <a:r>
              <a:rPr lang="en-SG" dirty="0" err="1" smtClean="0"/>
              <a:t>i</a:t>
            </a:r>
            <a:r>
              <a:rPr lang="en-SG" dirty="0" smtClean="0"/>
              <a:t>=0;i&lt;</a:t>
            </a:r>
            <a:r>
              <a:rPr lang="en-SG" dirty="0" err="1" smtClean="0"/>
              <a:t>s.length</a:t>
            </a:r>
            <a:r>
              <a:rPr lang="en-SG" dirty="0" smtClean="0"/>
              <a:t>();</a:t>
            </a:r>
            <a:r>
              <a:rPr lang="en-SG" dirty="0" err="1" smtClean="0"/>
              <a:t>i</a:t>
            </a:r>
            <a:r>
              <a:rPr lang="en-SG" dirty="0" smtClean="0"/>
              <a:t>++)</a:t>
            </a:r>
          </a:p>
          <a:p>
            <a:pPr>
              <a:buNone/>
            </a:pPr>
            <a:r>
              <a:rPr lang="en-SG" dirty="0" smtClean="0"/>
              <a:t>	{</a:t>
            </a:r>
          </a:p>
          <a:p>
            <a:pPr>
              <a:buNone/>
            </a:pPr>
            <a:r>
              <a:rPr lang="en-SG" dirty="0" smtClean="0"/>
              <a:t>	File f=new File(</a:t>
            </a:r>
            <a:r>
              <a:rPr lang="en-SG" dirty="0" err="1" smtClean="0"/>
              <a:t>dirname</a:t>
            </a:r>
            <a:r>
              <a:rPr lang="en-SG" dirty="0" smtClean="0"/>
              <a:t>+”/”+s[</a:t>
            </a:r>
            <a:r>
              <a:rPr lang="en-SG" dirty="0" err="1" smtClean="0"/>
              <a:t>i</a:t>
            </a:r>
            <a:r>
              <a:rPr lang="en-SG" dirty="0" smtClean="0"/>
              <a:t>]);</a:t>
            </a:r>
          </a:p>
          <a:p>
            <a:pPr>
              <a:buNone/>
            </a:pPr>
            <a:r>
              <a:rPr lang="en-SG" dirty="0" smtClean="0"/>
              <a:t>	if(</a:t>
            </a:r>
            <a:r>
              <a:rPr lang="en-SG" dirty="0" err="1" smtClean="0"/>
              <a:t>f.isDirectory</a:t>
            </a:r>
            <a:r>
              <a:rPr lang="en-SG" dirty="0" smtClean="0"/>
              <a:t>())	{</a:t>
            </a:r>
          </a:p>
          <a:p>
            <a:pPr>
              <a:buNone/>
            </a:pPr>
            <a:r>
              <a:rPr lang="en-SG" dirty="0" smtClean="0"/>
              <a:t>	</a:t>
            </a:r>
            <a:r>
              <a:rPr lang="en-SG" dirty="0" err="1" smtClean="0"/>
              <a:t>System.out.println</a:t>
            </a:r>
            <a:r>
              <a:rPr lang="en-SG" dirty="0" smtClean="0"/>
              <a:t>(s[</a:t>
            </a:r>
            <a:r>
              <a:rPr lang="en-SG" dirty="0" err="1" smtClean="0"/>
              <a:t>i</a:t>
            </a:r>
            <a:r>
              <a:rPr lang="en-SG" dirty="0" smtClean="0"/>
              <a:t>]+”is a directory”);</a:t>
            </a:r>
          </a:p>
          <a:p>
            <a:pPr>
              <a:buNone/>
            </a:pPr>
            <a:r>
              <a:rPr lang="en-SG" dirty="0" smtClean="0"/>
              <a:t>	}	else	{</a:t>
            </a:r>
          </a:p>
          <a:p>
            <a:pPr>
              <a:buNone/>
            </a:pPr>
            <a:r>
              <a:rPr lang="en-SG" dirty="0" smtClean="0"/>
              <a:t>	</a:t>
            </a:r>
            <a:r>
              <a:rPr lang="en-SG" dirty="0" err="1" smtClean="0"/>
              <a:t>System.out.println</a:t>
            </a:r>
            <a:r>
              <a:rPr lang="en-SG" dirty="0" smtClean="0"/>
              <a:t>(s[</a:t>
            </a:r>
            <a:r>
              <a:rPr lang="en-SG" dirty="0" err="1" smtClean="0"/>
              <a:t>i</a:t>
            </a:r>
            <a:r>
              <a:rPr lang="en-SG" dirty="0" smtClean="0"/>
              <a:t>]+”is a file”);</a:t>
            </a:r>
          </a:p>
          <a:p>
            <a:pPr>
              <a:buNone/>
            </a:pPr>
            <a:r>
              <a:rPr lang="en-SG" dirty="0" smtClean="0"/>
              <a:t>	}</a:t>
            </a:r>
          </a:p>
          <a:p>
            <a:pPr>
              <a:buNone/>
            </a:pPr>
            <a:r>
              <a:rPr lang="en-SG" dirty="0" smtClean="0"/>
              <a:t>}</a:t>
            </a:r>
          </a:p>
          <a:p>
            <a:pPr>
              <a:buNone/>
            </a:pPr>
            <a:r>
              <a:rPr lang="en-SG" dirty="0" smtClean="0"/>
              <a:t>} else </a:t>
            </a:r>
          </a:p>
          <a:p>
            <a:pPr>
              <a:buNone/>
            </a:pPr>
            <a:r>
              <a:rPr lang="en-SG" dirty="0" err="1" smtClean="0"/>
              <a:t>System.out.println</a:t>
            </a:r>
            <a:r>
              <a:rPr lang="en-SG" dirty="0" smtClean="0"/>
              <a:t>(</a:t>
            </a:r>
            <a:r>
              <a:rPr lang="en-SG" dirty="0" err="1" smtClean="0"/>
              <a:t>dirname</a:t>
            </a:r>
            <a:r>
              <a:rPr lang="en-SG" dirty="0" smtClean="0"/>
              <a:t>+ “is not a directory”);	}	}	}</a:t>
            </a:r>
          </a:p>
          <a:p>
            <a:pPr>
              <a:buNone/>
            </a:pPr>
            <a:endParaRPr lang="en-SG"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Using </a:t>
            </a:r>
            <a:r>
              <a:rPr lang="en-SG" dirty="0" err="1" smtClean="0"/>
              <a:t>FileNameFilter</a:t>
            </a:r>
            <a:endParaRPr lang="en-US" dirty="0"/>
          </a:p>
        </p:txBody>
      </p:sp>
      <p:sp>
        <p:nvSpPr>
          <p:cNvPr id="3" name="Content Placeholder 2"/>
          <p:cNvSpPr>
            <a:spLocks noGrp="1"/>
          </p:cNvSpPr>
          <p:nvPr>
            <p:ph idx="1"/>
          </p:nvPr>
        </p:nvSpPr>
        <p:spPr/>
        <p:txBody>
          <a:bodyPr>
            <a:normAutofit fontScale="92500" lnSpcReduction="20000"/>
          </a:bodyPr>
          <a:lstStyle/>
          <a:p>
            <a:r>
              <a:rPr lang="en-SG" dirty="0" smtClean="0"/>
              <a:t>If we want to limit the number of files returned by the list() method to include only those files that match a certain filename pattern, or filter.</a:t>
            </a:r>
          </a:p>
          <a:p>
            <a:r>
              <a:rPr lang="en-SG" dirty="0" smtClean="0"/>
              <a:t>Second form of list(),shown here:</a:t>
            </a:r>
          </a:p>
          <a:p>
            <a:pPr>
              <a:buNone/>
            </a:pPr>
            <a:r>
              <a:rPr lang="en-SG" dirty="0" smtClean="0"/>
              <a:t>	</a:t>
            </a:r>
            <a:r>
              <a:rPr lang="en-SG" dirty="0" smtClean="0">
                <a:solidFill>
                  <a:schemeClr val="tx2">
                    <a:lumMod val="75000"/>
                  </a:schemeClr>
                </a:solidFill>
              </a:rPr>
              <a:t>String[] list(</a:t>
            </a:r>
            <a:r>
              <a:rPr lang="en-SG" dirty="0" err="1" smtClean="0">
                <a:solidFill>
                  <a:schemeClr val="tx2">
                    <a:lumMod val="75000"/>
                  </a:schemeClr>
                </a:solidFill>
              </a:rPr>
              <a:t>FilenameFilter</a:t>
            </a:r>
            <a:r>
              <a:rPr lang="en-SG" dirty="0" smtClean="0">
                <a:solidFill>
                  <a:schemeClr val="tx2">
                    <a:lumMod val="75000"/>
                  </a:schemeClr>
                </a:solidFill>
              </a:rPr>
              <a:t> </a:t>
            </a:r>
            <a:r>
              <a:rPr lang="en-SG" dirty="0" err="1" smtClean="0">
                <a:solidFill>
                  <a:schemeClr val="tx2">
                    <a:lumMod val="75000"/>
                  </a:schemeClr>
                </a:solidFill>
              </a:rPr>
              <a:t>FFObj</a:t>
            </a:r>
            <a:r>
              <a:rPr lang="en-SG" dirty="0" smtClean="0">
                <a:solidFill>
                  <a:schemeClr val="tx2">
                    <a:lumMod val="75000"/>
                  </a:schemeClr>
                </a:solidFill>
              </a:rPr>
              <a:t>)</a:t>
            </a:r>
          </a:p>
          <a:p>
            <a:pPr>
              <a:buNone/>
            </a:pPr>
            <a:r>
              <a:rPr lang="en-SG" dirty="0" err="1" smtClean="0"/>
              <a:t>FFObj</a:t>
            </a:r>
            <a:r>
              <a:rPr lang="en-SG" dirty="0" smtClean="0"/>
              <a:t> is an object of a class that implements the </a:t>
            </a:r>
            <a:r>
              <a:rPr lang="en-SG" dirty="0" err="1" smtClean="0"/>
              <a:t>FilenameFilter</a:t>
            </a:r>
            <a:r>
              <a:rPr lang="en-SG" dirty="0" smtClean="0"/>
              <a:t> interface.</a:t>
            </a:r>
          </a:p>
          <a:p>
            <a:pPr>
              <a:buNone/>
            </a:pPr>
            <a:r>
              <a:rPr lang="en-SG" dirty="0" err="1" smtClean="0"/>
              <a:t>FilenameFilter</a:t>
            </a:r>
            <a:r>
              <a:rPr lang="en-SG" dirty="0" smtClean="0"/>
              <a:t> defines only a single method, accept(), which is called once for each file in a list.</a:t>
            </a:r>
          </a:p>
          <a:p>
            <a:pPr>
              <a:buNone/>
            </a:pPr>
            <a:r>
              <a:rPr lang="en-SG" dirty="0" smtClean="0"/>
              <a:t>Boolean accept(File directory, </a:t>
            </a:r>
            <a:r>
              <a:rPr lang="en-SG" dirty="0" err="1" smtClean="0"/>
              <a:t>Stirng</a:t>
            </a:r>
            <a:r>
              <a:rPr lang="en-SG" dirty="0" smtClean="0"/>
              <a:t> filename)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buNone/>
            </a:pPr>
            <a:r>
              <a:rPr lang="en-SG" dirty="0" smtClean="0">
                <a:solidFill>
                  <a:srgbClr val="C00000"/>
                </a:solidFill>
              </a:rPr>
              <a:t>Implementing interface </a:t>
            </a:r>
            <a:r>
              <a:rPr lang="en-SG" dirty="0" err="1" smtClean="0">
                <a:solidFill>
                  <a:srgbClr val="C00000"/>
                </a:solidFill>
              </a:rPr>
              <a:t>FilenameFilter</a:t>
            </a:r>
            <a:endParaRPr lang="en-SG" dirty="0" smtClean="0">
              <a:solidFill>
                <a:srgbClr val="C00000"/>
              </a:solidFill>
            </a:endParaRPr>
          </a:p>
          <a:p>
            <a:pPr>
              <a:buNone/>
            </a:pPr>
            <a:r>
              <a:rPr lang="en-SG" dirty="0" smtClean="0"/>
              <a:t>	import java.io.*;</a:t>
            </a:r>
          </a:p>
          <a:p>
            <a:pPr>
              <a:buNone/>
            </a:pPr>
            <a:r>
              <a:rPr lang="en-SG" dirty="0" smtClean="0"/>
              <a:t>	public class </a:t>
            </a:r>
            <a:r>
              <a:rPr lang="en-SG" dirty="0" err="1" smtClean="0"/>
              <a:t>OnlyExt</a:t>
            </a:r>
            <a:r>
              <a:rPr lang="en-SG" dirty="0" smtClean="0"/>
              <a:t> implements </a:t>
            </a:r>
            <a:r>
              <a:rPr lang="en-SG" dirty="0" err="1" smtClean="0"/>
              <a:t>FilenameFilter</a:t>
            </a:r>
            <a:r>
              <a:rPr lang="en-SG" dirty="0" smtClean="0"/>
              <a:t>	</a:t>
            </a:r>
            <a:r>
              <a:rPr lang="en-US" dirty="0" smtClean="0"/>
              <a:t>	{</a:t>
            </a:r>
          </a:p>
          <a:p>
            <a:pPr>
              <a:buNone/>
            </a:pPr>
            <a:r>
              <a:rPr lang="en-SG" dirty="0" smtClean="0"/>
              <a:t>	String ext;</a:t>
            </a:r>
          </a:p>
          <a:p>
            <a:pPr>
              <a:buNone/>
            </a:pPr>
            <a:r>
              <a:rPr lang="en-SG" dirty="0" smtClean="0"/>
              <a:t>	public </a:t>
            </a:r>
            <a:r>
              <a:rPr lang="en-SG" dirty="0" err="1" smtClean="0"/>
              <a:t>OnlyExt</a:t>
            </a:r>
            <a:r>
              <a:rPr lang="en-SG" dirty="0" smtClean="0"/>
              <a:t>(String ext) {</a:t>
            </a:r>
          </a:p>
          <a:p>
            <a:pPr>
              <a:buNone/>
            </a:pPr>
            <a:r>
              <a:rPr lang="en-SG" dirty="0" smtClean="0"/>
              <a:t>	this.ext=ext;</a:t>
            </a:r>
          </a:p>
          <a:p>
            <a:pPr>
              <a:buNone/>
            </a:pPr>
            <a:r>
              <a:rPr lang="en-SG" dirty="0" smtClean="0"/>
              <a:t>	}</a:t>
            </a:r>
          </a:p>
          <a:p>
            <a:pPr>
              <a:buNone/>
            </a:pPr>
            <a:r>
              <a:rPr lang="en-SG" dirty="0" smtClean="0"/>
              <a:t>	public boolean accept(File dir, String name) {</a:t>
            </a:r>
          </a:p>
          <a:p>
            <a:pPr>
              <a:buNone/>
            </a:pPr>
            <a:r>
              <a:rPr lang="en-SG" dirty="0" smtClean="0"/>
              <a:t>	return </a:t>
            </a:r>
            <a:r>
              <a:rPr lang="en-SG" dirty="0" err="1" smtClean="0"/>
              <a:t>name.endsWith</a:t>
            </a:r>
            <a:r>
              <a:rPr lang="en-SG" dirty="0" smtClean="0"/>
              <a:t>(ext);</a:t>
            </a:r>
          </a:p>
          <a:p>
            <a:pPr>
              <a:buNone/>
            </a:pPr>
            <a:r>
              <a:rPr lang="en-SG" dirty="0" smtClean="0"/>
              <a:t>}</a:t>
            </a:r>
          </a:p>
          <a:p>
            <a:pPr>
              <a:buNone/>
            </a:pPr>
            <a:r>
              <a:rPr lang="en-SG" dirty="0" smtClean="0"/>
              <a:t>}</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pPr>
              <a:buNone/>
            </a:pPr>
            <a:r>
              <a:rPr lang="en-SG" dirty="0" smtClean="0"/>
              <a:t>	import java.io.*;</a:t>
            </a:r>
          </a:p>
          <a:p>
            <a:pPr>
              <a:buNone/>
            </a:pPr>
            <a:r>
              <a:rPr lang="en-SG" dirty="0" smtClean="0"/>
              <a:t>	class </a:t>
            </a:r>
            <a:r>
              <a:rPr lang="en-SG" dirty="0" err="1" smtClean="0"/>
              <a:t>DirListOnly</a:t>
            </a:r>
            <a:r>
              <a:rPr lang="en-SG" dirty="0" smtClean="0"/>
              <a:t>	{</a:t>
            </a:r>
          </a:p>
          <a:p>
            <a:pPr>
              <a:buNone/>
            </a:pPr>
            <a:r>
              <a:rPr lang="en-SG" dirty="0" smtClean="0"/>
              <a:t>	public static void main(String </a:t>
            </a:r>
            <a:r>
              <a:rPr lang="en-SG" dirty="0" err="1" smtClean="0"/>
              <a:t>str</a:t>
            </a:r>
            <a:r>
              <a:rPr lang="en-SG" dirty="0" smtClean="0"/>
              <a:t>[])</a:t>
            </a:r>
          </a:p>
          <a:p>
            <a:pPr>
              <a:buNone/>
            </a:pPr>
            <a:r>
              <a:rPr lang="en-SG" dirty="0" smtClean="0"/>
              <a:t>	{</a:t>
            </a:r>
          </a:p>
          <a:p>
            <a:pPr>
              <a:buNone/>
            </a:pPr>
            <a:r>
              <a:rPr lang="en-SG" dirty="0" smtClean="0"/>
              <a:t>	String </a:t>
            </a:r>
            <a:r>
              <a:rPr lang="en-SG" dirty="0" err="1" smtClean="0"/>
              <a:t>dirname</a:t>
            </a:r>
            <a:r>
              <a:rPr lang="en-SG" dirty="0" smtClean="0"/>
              <a:t>=“/java”;</a:t>
            </a:r>
          </a:p>
          <a:p>
            <a:pPr>
              <a:buNone/>
            </a:pPr>
            <a:r>
              <a:rPr lang="en-SG" dirty="0" smtClean="0"/>
              <a:t>	File f1=new File(</a:t>
            </a:r>
            <a:r>
              <a:rPr lang="en-SG" dirty="0" err="1" smtClean="0"/>
              <a:t>dirname</a:t>
            </a:r>
            <a:r>
              <a:rPr lang="en-SG" dirty="0" smtClean="0"/>
              <a:t>);</a:t>
            </a:r>
          </a:p>
          <a:p>
            <a:pPr>
              <a:buNone/>
            </a:pPr>
            <a:r>
              <a:rPr lang="en-SG" dirty="0" smtClean="0"/>
              <a:t>	</a:t>
            </a:r>
            <a:r>
              <a:rPr lang="en-SG" dirty="0" err="1" smtClean="0"/>
              <a:t>FileNameFilter</a:t>
            </a:r>
            <a:r>
              <a:rPr lang="en-SG" dirty="0" smtClean="0"/>
              <a:t> only=new </a:t>
            </a:r>
            <a:r>
              <a:rPr lang="en-SG" dirty="0" err="1" smtClean="0"/>
              <a:t>OnlyExt</a:t>
            </a:r>
            <a:r>
              <a:rPr lang="en-SG" dirty="0" smtClean="0"/>
              <a:t>(“html”);</a:t>
            </a:r>
          </a:p>
          <a:p>
            <a:pPr>
              <a:buNone/>
            </a:pPr>
            <a:r>
              <a:rPr lang="en-SG" dirty="0" smtClean="0"/>
              <a:t>	String s[]=f1.list(only);</a:t>
            </a:r>
          </a:p>
          <a:p>
            <a:pPr>
              <a:buNone/>
            </a:pPr>
            <a:r>
              <a:rPr lang="en-SG" dirty="0" smtClean="0"/>
              <a:t>	for(</a:t>
            </a:r>
            <a:r>
              <a:rPr lang="en-SG" dirty="0" err="1" smtClean="0"/>
              <a:t>int</a:t>
            </a:r>
            <a:r>
              <a:rPr lang="en-SG" dirty="0" smtClean="0"/>
              <a:t> </a:t>
            </a:r>
            <a:r>
              <a:rPr lang="en-SG" dirty="0" err="1" smtClean="0"/>
              <a:t>i</a:t>
            </a:r>
            <a:r>
              <a:rPr lang="en-SG" dirty="0" smtClean="0"/>
              <a:t>=0;i&lt;</a:t>
            </a:r>
            <a:r>
              <a:rPr lang="en-SG" dirty="0" err="1" smtClean="0"/>
              <a:t>s.length;i</a:t>
            </a:r>
            <a:r>
              <a:rPr lang="en-SG" dirty="0" smtClean="0"/>
              <a:t>++)	{</a:t>
            </a:r>
          </a:p>
          <a:p>
            <a:pPr>
              <a:buNone/>
            </a:pPr>
            <a:r>
              <a:rPr lang="en-SG" dirty="0" smtClean="0"/>
              <a:t>	</a:t>
            </a:r>
            <a:r>
              <a:rPr lang="en-SG" dirty="0" err="1" smtClean="0"/>
              <a:t>System.out.println</a:t>
            </a:r>
            <a:r>
              <a:rPr lang="en-SG" dirty="0" smtClean="0"/>
              <a:t>(s[</a:t>
            </a:r>
            <a:r>
              <a:rPr lang="en-SG" dirty="0" err="1" smtClean="0"/>
              <a:t>i</a:t>
            </a:r>
            <a:r>
              <a:rPr lang="en-SG" dirty="0" smtClean="0"/>
              <a:t>]);</a:t>
            </a:r>
          </a:p>
          <a:p>
            <a:pPr>
              <a:buNone/>
            </a:pPr>
            <a:r>
              <a:rPr lang="en-SG" dirty="0" smtClean="0"/>
              <a:t>}	} </a:t>
            </a:r>
          </a:p>
          <a:p>
            <a:pPr>
              <a:buNone/>
            </a:pPr>
            <a:r>
              <a:rPr lang="en-SG"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a:t>
            </a:r>
            <a:r>
              <a:rPr lang="en-SG" dirty="0" err="1" smtClean="0"/>
              <a:t>listFiles</a:t>
            </a:r>
            <a:r>
              <a:rPr lang="en-SG" dirty="0" smtClean="0"/>
              <a:t>() Alternative</a:t>
            </a:r>
            <a:endParaRPr lang="en-US" dirty="0"/>
          </a:p>
        </p:txBody>
      </p:sp>
      <p:sp>
        <p:nvSpPr>
          <p:cNvPr id="3" name="Content Placeholder 2"/>
          <p:cNvSpPr>
            <a:spLocks noGrp="1"/>
          </p:cNvSpPr>
          <p:nvPr>
            <p:ph idx="1"/>
          </p:nvPr>
        </p:nvSpPr>
        <p:spPr/>
        <p:txBody>
          <a:bodyPr/>
          <a:lstStyle/>
          <a:p>
            <a:pPr>
              <a:buNone/>
            </a:pPr>
            <a:r>
              <a:rPr lang="en-SG" dirty="0" smtClean="0"/>
              <a:t>File[] </a:t>
            </a:r>
            <a:r>
              <a:rPr lang="en-SG" dirty="0" err="1" smtClean="0"/>
              <a:t>listFiles</a:t>
            </a:r>
            <a:r>
              <a:rPr lang="en-SG" dirty="0" smtClean="0"/>
              <a:t>()</a:t>
            </a:r>
          </a:p>
          <a:p>
            <a:pPr>
              <a:buNone/>
            </a:pPr>
            <a:r>
              <a:rPr lang="en-SG" dirty="0" smtClean="0"/>
              <a:t>File[] </a:t>
            </a:r>
            <a:r>
              <a:rPr lang="en-SG" dirty="0" err="1" smtClean="0"/>
              <a:t>listFiles</a:t>
            </a:r>
            <a:r>
              <a:rPr lang="en-SG" dirty="0" smtClean="0"/>
              <a:t>(</a:t>
            </a:r>
            <a:r>
              <a:rPr lang="en-SG" dirty="0" err="1" smtClean="0"/>
              <a:t>FilenameFilter</a:t>
            </a:r>
            <a:r>
              <a:rPr lang="en-SG" dirty="0" smtClean="0"/>
              <a:t> </a:t>
            </a:r>
            <a:r>
              <a:rPr lang="en-SG" dirty="0" err="1" smtClean="0"/>
              <a:t>FFobj</a:t>
            </a:r>
            <a:r>
              <a:rPr lang="en-SG" dirty="0" smtClean="0"/>
              <a:t>)</a:t>
            </a:r>
          </a:p>
          <a:p>
            <a:pPr>
              <a:buNone/>
            </a:pPr>
            <a:r>
              <a:rPr lang="en-SG" dirty="0" smtClean="0"/>
              <a:t>File[] </a:t>
            </a:r>
            <a:r>
              <a:rPr lang="en-SG" dirty="0" err="1" smtClean="0"/>
              <a:t>listFiles</a:t>
            </a:r>
            <a:r>
              <a:rPr lang="en-SG" dirty="0" smtClean="0"/>
              <a:t>(</a:t>
            </a:r>
            <a:r>
              <a:rPr lang="en-SG" dirty="0" err="1" smtClean="0"/>
              <a:t>FileFilter</a:t>
            </a:r>
            <a:r>
              <a:rPr lang="en-SG" dirty="0" smtClean="0"/>
              <a:t> </a:t>
            </a:r>
            <a:r>
              <a:rPr lang="en-SG" dirty="0" err="1" smtClean="0"/>
              <a:t>Fobj</a:t>
            </a:r>
            <a:r>
              <a:rPr lang="en-SG" dirty="0" smtClean="0"/>
              <a:t>)</a:t>
            </a:r>
          </a:p>
          <a:p>
            <a:r>
              <a:rPr lang="en-SG" dirty="0" smtClean="0"/>
              <a:t>These methods return the file list as an array of File objects instead of strings.</a:t>
            </a:r>
          </a:p>
          <a:p>
            <a:r>
              <a:rPr lang="en-SG" dirty="0" smtClean="0"/>
              <a:t>First two methods work like list() methods</a:t>
            </a:r>
          </a:p>
          <a:p>
            <a:r>
              <a:rPr lang="en-SG" dirty="0" smtClean="0"/>
              <a:t>Third version return those files with path names that satisfy the specified </a:t>
            </a:r>
            <a:r>
              <a:rPr lang="en-SG" dirty="0" err="1" smtClean="0"/>
              <a:t>FileFilter</a:t>
            </a:r>
            <a:r>
              <a:rPr lang="en-SG" dirty="0" smtClean="0"/>
              <a:t>.</a:t>
            </a:r>
          </a:p>
          <a:p>
            <a:pPr>
              <a:buNone/>
            </a:pPr>
            <a:endParaRPr lang="en-SG"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Creating Directories</a:t>
            </a:r>
            <a:endParaRPr lang="en-US" dirty="0"/>
          </a:p>
        </p:txBody>
      </p:sp>
      <p:sp>
        <p:nvSpPr>
          <p:cNvPr id="3" name="Content Placeholder 2"/>
          <p:cNvSpPr>
            <a:spLocks noGrp="1"/>
          </p:cNvSpPr>
          <p:nvPr>
            <p:ph idx="1"/>
          </p:nvPr>
        </p:nvSpPr>
        <p:spPr/>
        <p:txBody>
          <a:bodyPr>
            <a:normAutofit fontScale="92500" lnSpcReduction="10000"/>
          </a:bodyPr>
          <a:lstStyle/>
          <a:p>
            <a:r>
              <a:rPr lang="en-SG" dirty="0" err="1" smtClean="0">
                <a:solidFill>
                  <a:srgbClr val="C00000"/>
                </a:solidFill>
              </a:rPr>
              <a:t>mkdir</a:t>
            </a:r>
            <a:r>
              <a:rPr lang="en-SG" dirty="0" smtClean="0">
                <a:solidFill>
                  <a:srgbClr val="C00000"/>
                </a:solidFill>
              </a:rPr>
              <a:t>(): </a:t>
            </a:r>
            <a:r>
              <a:rPr lang="en-SG" dirty="0" smtClean="0"/>
              <a:t>It creates a directory, returning true on success and false on failure.</a:t>
            </a:r>
            <a:r>
              <a:rPr lang="en-US" dirty="0" smtClean="0">
                <a:solidFill>
                  <a:srgbClr val="C00000"/>
                </a:solidFill>
              </a:rPr>
              <a:t> </a:t>
            </a:r>
            <a:endParaRPr lang="en-US" dirty="0" smtClean="0"/>
          </a:p>
          <a:p>
            <a:r>
              <a:rPr lang="en-SG" dirty="0" smtClean="0"/>
              <a:t>Failure indicate that the path specified in the File object already exists, or that the directory cannot be created because the entire path does not exists yet.</a:t>
            </a:r>
          </a:p>
          <a:p>
            <a:r>
              <a:rPr lang="en-SG" dirty="0" smtClean="0"/>
              <a:t>To create a directory for which no path exists, use the </a:t>
            </a:r>
            <a:r>
              <a:rPr lang="en-SG" dirty="0" err="1" smtClean="0"/>
              <a:t>mkdirs</a:t>
            </a:r>
            <a:r>
              <a:rPr lang="en-SG" dirty="0" smtClean="0"/>
              <a:t>() method.</a:t>
            </a:r>
          </a:p>
          <a:p>
            <a:r>
              <a:rPr lang="en-SG" dirty="0" smtClean="0"/>
              <a:t>It creates both a directory and all the parents of the directory.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stream classes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Java, a </a:t>
            </a:r>
            <a:r>
              <a:rPr lang="en-US" b="1" dirty="0" smtClean="0"/>
              <a:t>stream</a:t>
            </a:r>
            <a:r>
              <a:rPr lang="en-US" dirty="0" smtClean="0"/>
              <a:t> is a </a:t>
            </a:r>
            <a:r>
              <a:rPr lang="en-US" b="1" dirty="0" smtClean="0"/>
              <a:t>path</a:t>
            </a:r>
            <a:r>
              <a:rPr lang="en-US" dirty="0" smtClean="0"/>
              <a:t> along which the </a:t>
            </a:r>
            <a:r>
              <a:rPr lang="en-US" b="1" dirty="0" smtClean="0"/>
              <a:t>data flows</a:t>
            </a:r>
            <a:r>
              <a:rPr lang="en-US" dirty="0" smtClean="0"/>
              <a:t>. </a:t>
            </a:r>
          </a:p>
          <a:p>
            <a:r>
              <a:rPr lang="en-US" dirty="0" smtClean="0"/>
              <a:t>Every stream has a </a:t>
            </a:r>
            <a:r>
              <a:rPr lang="en-US" b="1" dirty="0" smtClean="0"/>
              <a:t>source</a:t>
            </a:r>
            <a:r>
              <a:rPr lang="en-US" dirty="0" smtClean="0"/>
              <a:t> and a </a:t>
            </a:r>
            <a:r>
              <a:rPr lang="en-US" b="1" dirty="0" smtClean="0"/>
              <a:t>destination</a:t>
            </a:r>
            <a:r>
              <a:rPr lang="en-US" dirty="0" smtClean="0"/>
              <a:t>. We can build a complex file processing sequence using a series of simple stream operations. </a:t>
            </a:r>
          </a:p>
          <a:p>
            <a:r>
              <a:rPr lang="en-SG" dirty="0" smtClean="0"/>
              <a:t>Java2 define 2 types of streams: byte and character</a:t>
            </a:r>
          </a:p>
          <a:p>
            <a:r>
              <a:rPr lang="en-US" b="1" dirty="0" smtClean="0"/>
              <a:t>Byte Stream :</a:t>
            </a:r>
            <a:r>
              <a:rPr lang="en-US" dirty="0" smtClean="0"/>
              <a:t> It provides a convenient means for handling input and output of byte.</a:t>
            </a:r>
          </a:p>
          <a:p>
            <a:r>
              <a:rPr lang="en-US" b="1" dirty="0" smtClean="0"/>
              <a:t>Character Stream :</a:t>
            </a:r>
            <a:r>
              <a:rPr lang="en-US" dirty="0" smtClean="0"/>
              <a:t> It provides a convenient means for handling input and output of characters. Character stream uses Unicode and therefore can be internationalized.</a:t>
            </a:r>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2200" dirty="0" smtClean="0"/>
              <a:t>The File class is Java’s representation of a file or directory path name.</a:t>
            </a:r>
          </a:p>
          <a:p>
            <a:r>
              <a:rPr lang="en-US" sz="2200" dirty="0" smtClean="0"/>
              <a:t>The File class contains several methods for working with the path name, deleting and renaming files, creating new directories, listing the contents of a directory, and determining several common attributes of files and directories.</a:t>
            </a:r>
          </a:p>
          <a:p>
            <a:r>
              <a:rPr lang="en-US" sz="2200" dirty="0" smtClean="0"/>
              <a:t>The File class from the java.io package, allows us to work with files.</a:t>
            </a:r>
          </a:p>
          <a:p>
            <a:r>
              <a:rPr lang="en-US" sz="2200" dirty="0" smtClean="0"/>
              <a:t>To use the File class, create an object of the class, and specify the filename or directory name:</a:t>
            </a:r>
          </a:p>
          <a:p>
            <a:pPr fontAlgn="base"/>
            <a:r>
              <a:rPr lang="en-US" sz="2200" dirty="0" smtClean="0"/>
              <a:t>Instances of the File class are immutable; that is, once created, the abstract pathname represented by a File object will never change.</a:t>
            </a:r>
          </a:p>
          <a:p>
            <a:r>
              <a:rPr lang="en-US" sz="2200" dirty="0" smtClean="0">
                <a:solidFill>
                  <a:srgbClr val="FF0000"/>
                </a:solidFill>
              </a:rPr>
              <a:t>Example:</a:t>
            </a:r>
          </a:p>
          <a:p>
            <a:pPr>
              <a:buNone/>
            </a:pPr>
            <a:r>
              <a:rPr lang="en-US" sz="2200" dirty="0" smtClean="0"/>
              <a:t>	import </a:t>
            </a:r>
            <a:r>
              <a:rPr lang="en-US" sz="2200" dirty="0" err="1" smtClean="0"/>
              <a:t>java.io.File</a:t>
            </a:r>
            <a:r>
              <a:rPr lang="en-US" sz="2200" dirty="0" smtClean="0"/>
              <a:t>;  // Import the File class</a:t>
            </a:r>
            <a:br>
              <a:rPr lang="en-US" sz="2200" dirty="0" smtClean="0"/>
            </a:br>
            <a:r>
              <a:rPr lang="en-US" sz="2200" dirty="0" smtClean="0"/>
              <a:t>File </a:t>
            </a:r>
            <a:r>
              <a:rPr lang="en-US" sz="2200" dirty="0" err="1" smtClean="0"/>
              <a:t>myObj</a:t>
            </a:r>
            <a:r>
              <a:rPr lang="en-US" sz="2200" dirty="0" smtClean="0"/>
              <a:t> = new File("filename.txt"); // Specify the filename.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Byte streams</a:t>
            </a:r>
            <a:endParaRPr lang="en-US" dirty="0"/>
          </a:p>
        </p:txBody>
      </p:sp>
      <p:sp>
        <p:nvSpPr>
          <p:cNvPr id="3" name="Content Placeholder 2"/>
          <p:cNvSpPr>
            <a:spLocks noGrp="1"/>
          </p:cNvSpPr>
          <p:nvPr>
            <p:ph idx="1"/>
          </p:nvPr>
        </p:nvSpPr>
        <p:spPr/>
        <p:txBody>
          <a:bodyPr>
            <a:normAutofit fontScale="92500" lnSpcReduction="10000"/>
          </a:bodyPr>
          <a:lstStyle/>
          <a:p>
            <a:r>
              <a:rPr lang="en-SG" dirty="0" smtClean="0"/>
              <a:t>Byte streams are defined by 2 class hierarchies.</a:t>
            </a:r>
            <a:endParaRPr lang="en-US" dirty="0" smtClean="0"/>
          </a:p>
          <a:p>
            <a:r>
              <a:rPr lang="en-SG" dirty="0" smtClean="0"/>
              <a:t>At the top are 2 abstract classes: </a:t>
            </a:r>
            <a:r>
              <a:rPr lang="en-SG" dirty="0" err="1" smtClean="0"/>
              <a:t>InputStream</a:t>
            </a:r>
            <a:r>
              <a:rPr lang="en-SG" dirty="0" smtClean="0"/>
              <a:t> and </a:t>
            </a:r>
            <a:r>
              <a:rPr lang="en-SG" dirty="0" err="1" smtClean="0"/>
              <a:t>OutPutStream</a:t>
            </a:r>
            <a:r>
              <a:rPr lang="en-SG" dirty="0" smtClean="0"/>
              <a:t>.</a:t>
            </a:r>
          </a:p>
          <a:p>
            <a:r>
              <a:rPr lang="en-US" dirty="0" smtClean="0"/>
              <a:t>The Byte stream classes define several key methods. Two most important are</a:t>
            </a:r>
          </a:p>
          <a:p>
            <a:pPr marL="514350" indent="-514350">
              <a:buAutoNum type="arabicPeriod"/>
            </a:pPr>
            <a:r>
              <a:rPr lang="en-US" dirty="0" smtClean="0"/>
              <a:t>read() : reads byte of data.</a:t>
            </a:r>
          </a:p>
          <a:p>
            <a:pPr marL="514350" indent="-514350">
              <a:buNone/>
            </a:pPr>
            <a:r>
              <a:rPr lang="en-US" dirty="0" smtClean="0"/>
              <a:t>2. 	write() : Writes byte of data.</a:t>
            </a:r>
          </a:p>
          <a:p>
            <a:pPr>
              <a:buNone/>
            </a:pPr>
            <a:r>
              <a:rPr lang="en-US" dirty="0" smtClean="0"/>
              <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a:buNone/>
            </a:pPr>
            <a:r>
              <a:rPr lang="en-US" dirty="0" smtClean="0"/>
              <a:t>import java.io.*;</a:t>
            </a:r>
          </a:p>
          <a:p>
            <a:pPr>
              <a:buNone/>
            </a:pPr>
            <a:r>
              <a:rPr lang="en-US" dirty="0" smtClean="0"/>
              <a:t> public class </a:t>
            </a:r>
            <a:r>
              <a:rPr lang="en-US" dirty="0" err="1" smtClean="0"/>
              <a:t>CopyFile</a:t>
            </a:r>
            <a:r>
              <a:rPr lang="en-US" dirty="0" smtClean="0"/>
              <a:t> {</a:t>
            </a:r>
          </a:p>
          <a:p>
            <a:pPr>
              <a:buNone/>
            </a:pPr>
            <a:r>
              <a:rPr lang="en-US" dirty="0" smtClean="0"/>
              <a:t> public static void main(String </a:t>
            </a:r>
            <a:r>
              <a:rPr lang="en-US" dirty="0" err="1" smtClean="0"/>
              <a:t>args</a:t>
            </a:r>
            <a:r>
              <a:rPr lang="en-US" dirty="0" smtClean="0"/>
              <a:t>[]) throws </a:t>
            </a:r>
            <a:r>
              <a:rPr lang="en-US" dirty="0" err="1" smtClean="0"/>
              <a:t>IOException</a:t>
            </a:r>
            <a:r>
              <a:rPr lang="en-US" dirty="0" smtClean="0"/>
              <a:t> { </a:t>
            </a:r>
          </a:p>
          <a:p>
            <a:pPr>
              <a:buNone/>
            </a:pPr>
            <a:r>
              <a:rPr lang="en-US" dirty="0" err="1" smtClean="0"/>
              <a:t>FileInputStream</a:t>
            </a:r>
            <a:r>
              <a:rPr lang="en-US" dirty="0" smtClean="0"/>
              <a:t> in = null;</a:t>
            </a:r>
          </a:p>
          <a:p>
            <a:pPr>
              <a:buNone/>
            </a:pPr>
            <a:r>
              <a:rPr lang="en-US" dirty="0" smtClean="0"/>
              <a:t> </a:t>
            </a:r>
            <a:r>
              <a:rPr lang="en-US" dirty="0" err="1" smtClean="0"/>
              <a:t>FileOutputStream</a:t>
            </a:r>
            <a:r>
              <a:rPr lang="en-US" dirty="0" smtClean="0"/>
              <a:t> out = null; </a:t>
            </a:r>
          </a:p>
          <a:p>
            <a:pPr>
              <a:buNone/>
            </a:pPr>
            <a:r>
              <a:rPr lang="en-US" dirty="0" smtClean="0"/>
              <a:t>try { </a:t>
            </a:r>
          </a:p>
          <a:p>
            <a:pPr>
              <a:buNone/>
            </a:pPr>
            <a:r>
              <a:rPr lang="en-US" dirty="0" smtClean="0"/>
              <a:t>in = new </a:t>
            </a:r>
            <a:r>
              <a:rPr lang="en-US" dirty="0" err="1" smtClean="0"/>
              <a:t>FileInputStream</a:t>
            </a:r>
            <a:r>
              <a:rPr lang="en-US" dirty="0" smtClean="0"/>
              <a:t>("input.txt");</a:t>
            </a:r>
          </a:p>
          <a:p>
            <a:pPr>
              <a:buNone/>
            </a:pPr>
            <a:r>
              <a:rPr lang="en-US" dirty="0" smtClean="0"/>
              <a:t> out = new </a:t>
            </a:r>
            <a:r>
              <a:rPr lang="en-US" dirty="0" err="1" smtClean="0"/>
              <a:t>FileOutputStream</a:t>
            </a:r>
            <a:r>
              <a:rPr lang="en-US" dirty="0" smtClean="0"/>
              <a:t>("output.txt");</a:t>
            </a:r>
          </a:p>
          <a:p>
            <a:pPr>
              <a:buNone/>
            </a:pPr>
            <a:r>
              <a:rPr lang="en-US" dirty="0" smtClean="0"/>
              <a:t> </a:t>
            </a:r>
            <a:r>
              <a:rPr lang="en-US" dirty="0" err="1" smtClean="0"/>
              <a:t>int</a:t>
            </a:r>
            <a:r>
              <a:rPr lang="en-US" dirty="0" smtClean="0"/>
              <a:t> c; </a:t>
            </a:r>
          </a:p>
          <a:p>
            <a:pPr>
              <a:buNone/>
            </a:pPr>
            <a:r>
              <a:rPr lang="en-US" dirty="0" smtClean="0"/>
              <a:t>while ((c = </a:t>
            </a:r>
            <a:r>
              <a:rPr lang="en-US" dirty="0" err="1" smtClean="0"/>
              <a:t>in.read</a:t>
            </a:r>
            <a:r>
              <a:rPr lang="en-US" dirty="0" smtClean="0"/>
              <a:t>()) != -1) { </a:t>
            </a:r>
          </a:p>
          <a:p>
            <a:pPr>
              <a:buNone/>
            </a:pPr>
            <a:r>
              <a:rPr lang="en-US" dirty="0" err="1" smtClean="0"/>
              <a:t>out.write</a:t>
            </a:r>
            <a:r>
              <a:rPr lang="en-US" dirty="0" smtClean="0"/>
              <a:t>(c); </a:t>
            </a:r>
          </a:p>
          <a:p>
            <a:pPr>
              <a:buNone/>
            </a:pPr>
            <a:r>
              <a:rPr lang="en-US" dirty="0" smtClean="0"/>
              <a:t>} }</a:t>
            </a:r>
          </a:p>
          <a:p>
            <a:pPr>
              <a:buNone/>
            </a:pPr>
            <a:r>
              <a:rPr lang="en-US" dirty="0" smtClean="0"/>
              <a:t>finally {  (in != null) {</a:t>
            </a:r>
          </a:p>
          <a:p>
            <a:pPr>
              <a:buNone/>
            </a:pPr>
            <a:r>
              <a:rPr lang="en-US" dirty="0" smtClean="0"/>
              <a:t> </a:t>
            </a:r>
            <a:r>
              <a:rPr lang="en-US" dirty="0" err="1" smtClean="0"/>
              <a:t>in.close</a:t>
            </a:r>
            <a:r>
              <a:rPr lang="en-US" dirty="0" smtClean="0"/>
              <a:t>(); </a:t>
            </a:r>
          </a:p>
          <a:p>
            <a:pPr>
              <a:buNone/>
            </a:pPr>
            <a:r>
              <a:rPr lang="en-US" dirty="0" smtClean="0"/>
              <a:t>} if (out != null) { </a:t>
            </a:r>
            <a:r>
              <a:rPr lang="en-US" dirty="0" err="1" smtClean="0"/>
              <a:t>out.close</a:t>
            </a:r>
            <a:r>
              <a:rPr lang="en-US" dirty="0" smtClean="0"/>
              <a:t>(); } } }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Some important Byte stream classes.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solidFill>
                  <a:srgbClr val="FF0000"/>
                </a:solidFill>
              </a:rPr>
              <a:t>Stream class and its Description</a:t>
            </a:r>
          </a:p>
          <a:p>
            <a:r>
              <a:rPr lang="en-US" b="1" dirty="0" err="1" smtClean="0">
                <a:solidFill>
                  <a:schemeClr val="tx2">
                    <a:lumMod val="75000"/>
                  </a:schemeClr>
                </a:solidFill>
              </a:rPr>
              <a:t>BufferedInputStream</a:t>
            </a:r>
            <a:r>
              <a:rPr lang="en-US" b="1" dirty="0" smtClean="0">
                <a:solidFill>
                  <a:schemeClr val="tx2">
                    <a:lumMod val="75000"/>
                  </a:schemeClr>
                </a:solidFill>
              </a:rPr>
              <a:t>:</a:t>
            </a:r>
            <a:r>
              <a:rPr lang="en-US" b="1" dirty="0" smtClean="0"/>
              <a:t> </a:t>
            </a:r>
            <a:r>
              <a:rPr lang="en-US" dirty="0" smtClean="0"/>
              <a:t>Used for Buffered Input Stream. </a:t>
            </a:r>
            <a:r>
              <a:rPr lang="en-US" b="1" dirty="0" err="1" smtClean="0">
                <a:solidFill>
                  <a:schemeClr val="tx2">
                    <a:lumMod val="75000"/>
                  </a:schemeClr>
                </a:solidFill>
              </a:rPr>
              <a:t>BufferedOutputStream</a:t>
            </a:r>
            <a:r>
              <a:rPr lang="en-US" b="1" dirty="0" smtClean="0">
                <a:solidFill>
                  <a:schemeClr val="tx2">
                    <a:lumMod val="75000"/>
                  </a:schemeClr>
                </a:solidFill>
              </a:rPr>
              <a:t>:</a:t>
            </a:r>
            <a:r>
              <a:rPr lang="en-US" b="1" dirty="0" smtClean="0"/>
              <a:t> </a:t>
            </a:r>
            <a:r>
              <a:rPr lang="en-US" dirty="0" smtClean="0"/>
              <a:t>Used for Buffered Output Stream.</a:t>
            </a:r>
          </a:p>
          <a:p>
            <a:r>
              <a:rPr lang="en-SG" dirty="0" err="1" smtClean="0">
                <a:solidFill>
                  <a:srgbClr val="7030A0"/>
                </a:solidFill>
              </a:rPr>
              <a:t>ByteArrayInputStream</a:t>
            </a:r>
            <a:r>
              <a:rPr lang="en-SG" dirty="0" smtClean="0">
                <a:solidFill>
                  <a:srgbClr val="7030A0"/>
                </a:solidFill>
              </a:rPr>
              <a:t>:</a:t>
            </a:r>
            <a:r>
              <a:rPr lang="en-SG" dirty="0" smtClean="0"/>
              <a:t> It is an implementation of an </a:t>
            </a:r>
            <a:r>
              <a:rPr lang="en-SG" dirty="0" err="1" smtClean="0"/>
              <a:t>InputStream</a:t>
            </a:r>
            <a:r>
              <a:rPr lang="en-SG" dirty="0" smtClean="0"/>
              <a:t> that uses a byte array as the source.</a:t>
            </a:r>
          </a:p>
          <a:p>
            <a:r>
              <a:rPr lang="en-SG" dirty="0" err="1" smtClean="0">
                <a:solidFill>
                  <a:srgbClr val="7030A0"/>
                </a:solidFill>
              </a:rPr>
              <a:t>ByeArrayOutputStream</a:t>
            </a:r>
            <a:r>
              <a:rPr lang="en-SG" dirty="0" smtClean="0"/>
              <a:t>: It is an implementation of an output stream that uses a byte array as the destination.</a:t>
            </a:r>
          </a:p>
          <a:p>
            <a:r>
              <a:rPr lang="en-US" b="1" dirty="0" err="1" smtClean="0">
                <a:solidFill>
                  <a:schemeClr val="tx2">
                    <a:lumMod val="75000"/>
                  </a:schemeClr>
                </a:solidFill>
              </a:rPr>
              <a:t>DataInputStream</a:t>
            </a:r>
            <a:r>
              <a:rPr lang="en-US" b="1" dirty="0" smtClean="0">
                <a:solidFill>
                  <a:schemeClr val="tx2">
                    <a:lumMod val="75000"/>
                  </a:schemeClr>
                </a:solidFill>
              </a:rPr>
              <a:t>:</a:t>
            </a:r>
            <a:r>
              <a:rPr lang="en-US" b="1" dirty="0" smtClean="0"/>
              <a:t> </a:t>
            </a:r>
            <a:r>
              <a:rPr lang="en-US" dirty="0" smtClean="0"/>
              <a:t>Contains method for reading java standard </a:t>
            </a:r>
            <a:r>
              <a:rPr lang="en-US" dirty="0" err="1" smtClean="0"/>
              <a:t>datatype</a:t>
            </a:r>
            <a:endParaRPr lang="en-US" dirty="0" smtClean="0"/>
          </a:p>
          <a:p>
            <a:r>
              <a:rPr lang="en-US" b="1" dirty="0" err="1" smtClean="0">
                <a:solidFill>
                  <a:schemeClr val="tx2">
                    <a:lumMod val="75000"/>
                  </a:schemeClr>
                </a:solidFill>
              </a:rPr>
              <a:t>DataOutputStream</a:t>
            </a:r>
            <a:r>
              <a:rPr lang="en-US" b="1" dirty="0" smtClean="0">
                <a:solidFill>
                  <a:schemeClr val="tx2">
                    <a:lumMod val="75000"/>
                  </a:schemeClr>
                </a:solidFill>
              </a:rPr>
              <a:t>:</a:t>
            </a:r>
            <a:r>
              <a:rPr lang="en-US" b="1" dirty="0" smtClean="0"/>
              <a:t> </a:t>
            </a:r>
            <a:r>
              <a:rPr lang="en-US" dirty="0" smtClean="0"/>
              <a:t>An output stream that contain method for writing java standard data type</a:t>
            </a:r>
          </a:p>
          <a:p>
            <a:r>
              <a:rPr lang="en-US" b="1" dirty="0" err="1" smtClean="0">
                <a:solidFill>
                  <a:schemeClr val="tx2">
                    <a:lumMod val="75000"/>
                  </a:schemeClr>
                </a:solidFill>
              </a:rPr>
              <a:t>FileInputStream</a:t>
            </a:r>
            <a:r>
              <a:rPr lang="en-US" b="1" dirty="0" smtClean="0">
                <a:solidFill>
                  <a:schemeClr val="tx2">
                    <a:lumMod val="75000"/>
                  </a:schemeClr>
                </a:solidFill>
              </a:rPr>
              <a:t>:</a:t>
            </a:r>
            <a:r>
              <a:rPr lang="en-US" b="1" dirty="0" smtClean="0"/>
              <a:t> </a:t>
            </a:r>
            <a:r>
              <a:rPr lang="en-US" dirty="0" smtClean="0"/>
              <a:t>Input stream that reads from a file</a:t>
            </a:r>
          </a:p>
          <a:p>
            <a:r>
              <a:rPr lang="en-US" b="1" dirty="0" err="1" smtClean="0">
                <a:solidFill>
                  <a:schemeClr val="tx2">
                    <a:lumMod val="75000"/>
                  </a:schemeClr>
                </a:solidFill>
              </a:rPr>
              <a:t>FileOutputStream</a:t>
            </a:r>
            <a:r>
              <a:rPr lang="en-US" b="1" dirty="0" smtClean="0">
                <a:solidFill>
                  <a:schemeClr val="tx2">
                    <a:lumMod val="75000"/>
                  </a:schemeClr>
                </a:solidFill>
              </a:rPr>
              <a:t>:</a:t>
            </a:r>
            <a:r>
              <a:rPr lang="en-US" b="1" dirty="0" smtClean="0"/>
              <a:t> </a:t>
            </a:r>
            <a:r>
              <a:rPr lang="en-US" dirty="0" smtClean="0"/>
              <a:t>Output stream that write to a file.</a:t>
            </a:r>
          </a:p>
          <a:p>
            <a:r>
              <a:rPr lang="en-US" b="1" dirty="0" err="1" smtClean="0">
                <a:solidFill>
                  <a:schemeClr val="tx2">
                    <a:lumMod val="75000"/>
                  </a:schemeClr>
                </a:solidFill>
              </a:rPr>
              <a:t>InputStream</a:t>
            </a:r>
            <a:r>
              <a:rPr lang="en-US" b="1" dirty="0" smtClean="0">
                <a:solidFill>
                  <a:schemeClr val="tx2">
                    <a:lumMod val="75000"/>
                  </a:schemeClr>
                </a:solidFill>
              </a:rPr>
              <a:t>:</a:t>
            </a:r>
            <a:r>
              <a:rPr lang="en-US" b="1" dirty="0" smtClean="0"/>
              <a:t> </a:t>
            </a:r>
            <a:r>
              <a:rPr lang="en-US" dirty="0" smtClean="0"/>
              <a:t>Abstract class that describe stream input.</a:t>
            </a:r>
          </a:p>
          <a:p>
            <a:r>
              <a:rPr lang="en-US" b="1" dirty="0" err="1" smtClean="0">
                <a:solidFill>
                  <a:schemeClr val="tx2">
                    <a:lumMod val="75000"/>
                  </a:schemeClr>
                </a:solidFill>
              </a:rPr>
              <a:t>OutputStream</a:t>
            </a:r>
            <a:r>
              <a:rPr lang="en-US" b="1" dirty="0" smtClean="0"/>
              <a:t>: </a:t>
            </a:r>
            <a:r>
              <a:rPr lang="en-US" dirty="0" smtClean="0"/>
              <a:t>Abstract class that describe stream output.</a:t>
            </a:r>
          </a:p>
          <a:p>
            <a:r>
              <a:rPr lang="en-US" b="1" dirty="0" err="1" smtClean="0">
                <a:solidFill>
                  <a:schemeClr val="tx2">
                    <a:lumMod val="75000"/>
                  </a:schemeClr>
                </a:solidFill>
              </a:rPr>
              <a:t>PrintStream</a:t>
            </a:r>
            <a:r>
              <a:rPr lang="en-US" b="1" dirty="0" smtClean="0"/>
              <a:t>: </a:t>
            </a:r>
            <a:r>
              <a:rPr lang="en-US" dirty="0" smtClean="0"/>
              <a:t>Output Stream that contain print() and </a:t>
            </a:r>
            <a:r>
              <a:rPr lang="en-US" dirty="0" err="1" smtClean="0"/>
              <a:t>println</a:t>
            </a:r>
            <a:r>
              <a:rPr lang="en-US" dirty="0" smtClean="0"/>
              <a:t>() method.</a:t>
            </a:r>
            <a:endParaRPr lang="en-US" b="1"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Character Streams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Character stream is also defined by using two abstract class at the top of hierarchy, they are Reader and Writer.</a:t>
            </a:r>
          </a:p>
          <a:p>
            <a:r>
              <a:rPr lang="en-US" dirty="0" smtClean="0"/>
              <a:t>These classes define several key methods that the other stream classes implements.</a:t>
            </a:r>
          </a:p>
          <a:p>
            <a:r>
              <a:rPr lang="en-US" dirty="0" smtClean="0"/>
              <a:t>Two of the most important methods are read() and write(), which read and write characters of data.</a:t>
            </a:r>
          </a:p>
          <a:p>
            <a:r>
              <a:rPr lang="en-US" dirty="0" smtClean="0"/>
              <a:t>These methods are </a:t>
            </a:r>
            <a:r>
              <a:rPr lang="en-US" dirty="0" err="1" smtClean="0"/>
              <a:t>overriden</a:t>
            </a:r>
            <a:r>
              <a:rPr lang="en-US" dirty="0" smtClean="0"/>
              <a:t> by derived stream classes.</a:t>
            </a:r>
            <a:br>
              <a:rPr lang="en-US"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Some important </a:t>
            </a:r>
            <a:r>
              <a:rPr lang="en-US" sz="4000" b="1" dirty="0" err="1" smtClean="0"/>
              <a:t>Charcter</a:t>
            </a:r>
            <a:r>
              <a:rPr lang="en-US" sz="4000" b="1" dirty="0" smtClean="0"/>
              <a:t> stream classes.</a:t>
            </a:r>
            <a:r>
              <a:rPr lang="en-US" b="1" dirty="0" smtClean="0"/>
              <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buNone/>
            </a:pPr>
            <a:r>
              <a:rPr lang="en-US" sz="3600" dirty="0" smtClean="0">
                <a:solidFill>
                  <a:schemeClr val="tx2">
                    <a:lumMod val="75000"/>
                  </a:schemeClr>
                </a:solidFill>
              </a:rPr>
              <a:t>Streamclass and its Description:</a:t>
            </a:r>
          </a:p>
          <a:p>
            <a:pPr>
              <a:buNone/>
            </a:pPr>
            <a:r>
              <a:rPr lang="en-US" b="1" dirty="0" err="1" smtClean="0"/>
              <a:t>BufferedReader</a:t>
            </a:r>
            <a:r>
              <a:rPr lang="en-US" b="1" dirty="0" smtClean="0"/>
              <a:t>: </a:t>
            </a:r>
            <a:r>
              <a:rPr lang="en-US" dirty="0" smtClean="0"/>
              <a:t>Handles buffered input stream.</a:t>
            </a:r>
          </a:p>
          <a:p>
            <a:pPr>
              <a:buNone/>
            </a:pPr>
            <a:r>
              <a:rPr lang="en-US" b="1" dirty="0" err="1" smtClean="0"/>
              <a:t>BufferedWriter</a:t>
            </a:r>
            <a:r>
              <a:rPr lang="en-US" b="1" dirty="0" smtClean="0"/>
              <a:t>: </a:t>
            </a:r>
            <a:r>
              <a:rPr lang="en-US" dirty="0" smtClean="0"/>
              <a:t>Handles buffered output stream.</a:t>
            </a:r>
          </a:p>
          <a:p>
            <a:pPr>
              <a:buNone/>
            </a:pPr>
            <a:r>
              <a:rPr lang="en-US" b="1" dirty="0" err="1" smtClean="0"/>
              <a:t>FileReader</a:t>
            </a:r>
            <a:r>
              <a:rPr lang="en-US" b="1" dirty="0" smtClean="0"/>
              <a:t>: </a:t>
            </a:r>
            <a:r>
              <a:rPr lang="en-US" dirty="0" smtClean="0"/>
              <a:t>Input stream that reads from file.</a:t>
            </a:r>
          </a:p>
          <a:p>
            <a:pPr>
              <a:buNone/>
            </a:pPr>
            <a:r>
              <a:rPr lang="en-US" b="1" dirty="0" err="1" smtClean="0"/>
              <a:t>FileWriter</a:t>
            </a:r>
            <a:r>
              <a:rPr lang="en-US" b="1" dirty="0" smtClean="0"/>
              <a:t>: </a:t>
            </a:r>
            <a:r>
              <a:rPr lang="en-US" dirty="0" smtClean="0"/>
              <a:t>Output stream that writes to file.</a:t>
            </a:r>
          </a:p>
          <a:p>
            <a:pPr>
              <a:buNone/>
            </a:pPr>
            <a:r>
              <a:rPr lang="en-US" b="1" dirty="0" err="1" smtClean="0"/>
              <a:t>InputStreamReader</a:t>
            </a:r>
            <a:r>
              <a:rPr lang="en-US" b="1" dirty="0" smtClean="0"/>
              <a:t>:	</a:t>
            </a:r>
            <a:r>
              <a:rPr lang="en-US" dirty="0" smtClean="0"/>
              <a:t>Input stream that translate byte to character</a:t>
            </a:r>
          </a:p>
          <a:p>
            <a:pPr>
              <a:buNone/>
            </a:pPr>
            <a:r>
              <a:rPr lang="en-US" b="1" dirty="0" err="1" smtClean="0"/>
              <a:t>OutputStreamReader</a:t>
            </a:r>
            <a:r>
              <a:rPr lang="en-US" b="1" dirty="0" smtClean="0"/>
              <a:t>: </a:t>
            </a:r>
            <a:r>
              <a:rPr lang="en-US" dirty="0" smtClean="0"/>
              <a:t>Output stream that translate character to byte.</a:t>
            </a:r>
          </a:p>
          <a:p>
            <a:pPr>
              <a:buNone/>
            </a:pPr>
            <a:r>
              <a:rPr lang="en-US" b="1" dirty="0" err="1" smtClean="0"/>
              <a:t>PrintWriter</a:t>
            </a:r>
            <a:r>
              <a:rPr lang="en-US" b="1" dirty="0" smtClean="0"/>
              <a:t>: </a:t>
            </a:r>
            <a:r>
              <a:rPr lang="en-US" dirty="0" smtClean="0"/>
              <a:t>Output Stream that contain print() and </a:t>
            </a:r>
            <a:r>
              <a:rPr lang="en-US" dirty="0" err="1" smtClean="0"/>
              <a:t>println</a:t>
            </a:r>
            <a:r>
              <a:rPr lang="en-US" dirty="0" smtClean="0"/>
              <a:t>() method.</a:t>
            </a:r>
          </a:p>
          <a:p>
            <a:pPr>
              <a:buNone/>
            </a:pPr>
            <a:r>
              <a:rPr lang="en-US" b="1" dirty="0" smtClean="0"/>
              <a:t>Reader: </a:t>
            </a:r>
            <a:r>
              <a:rPr lang="en-US" dirty="0" smtClean="0"/>
              <a:t>Abstract class that define character stream input</a:t>
            </a:r>
          </a:p>
          <a:p>
            <a:pPr>
              <a:buNone/>
            </a:pPr>
            <a:r>
              <a:rPr lang="en-US" b="1" dirty="0" smtClean="0"/>
              <a:t>Writer: </a:t>
            </a:r>
            <a:r>
              <a:rPr lang="en-US" dirty="0" smtClean="0"/>
              <a:t>Abstract class that define character stream output</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b="1" dirty="0" smtClean="0"/>
              <a:t>Reading Console Input</a:t>
            </a:r>
          </a:p>
          <a:p>
            <a:r>
              <a:rPr lang="en-US" dirty="0" smtClean="0"/>
              <a:t>We use the object of </a:t>
            </a:r>
            <a:r>
              <a:rPr lang="en-US" dirty="0" err="1" smtClean="0"/>
              <a:t>BufferedReader</a:t>
            </a:r>
            <a:r>
              <a:rPr lang="en-US" dirty="0" smtClean="0"/>
              <a:t> class to take inputs from the keyboard.</a:t>
            </a:r>
            <a:br>
              <a:rPr lang="en-US" dirty="0" smtClean="0"/>
            </a:br>
            <a:r>
              <a:rPr lang="en-US" b="1" dirty="0" smtClean="0"/>
              <a:t>Reading Characters</a:t>
            </a:r>
          </a:p>
          <a:p>
            <a:pPr>
              <a:buNone/>
            </a:pPr>
            <a:r>
              <a:rPr lang="en-SG" b="1" dirty="0" err="1" smtClean="0"/>
              <a:t>BufferedReader</a:t>
            </a:r>
            <a:r>
              <a:rPr lang="en-SG" b="1" dirty="0" smtClean="0"/>
              <a:t> </a:t>
            </a:r>
            <a:r>
              <a:rPr lang="en-SG" b="1" dirty="0" err="1" smtClean="0"/>
              <a:t>br</a:t>
            </a:r>
            <a:r>
              <a:rPr lang="en-SG" b="1" dirty="0" smtClean="0"/>
              <a:t>=new </a:t>
            </a:r>
            <a:r>
              <a:rPr lang="en-SG" b="1" dirty="0" err="1" smtClean="0"/>
              <a:t>BufferedReader</a:t>
            </a:r>
            <a:r>
              <a:rPr lang="en-SG" b="1" dirty="0" smtClean="0"/>
              <a:t>(new </a:t>
            </a:r>
            <a:r>
              <a:rPr lang="en-SG" b="1" dirty="0" err="1" smtClean="0"/>
              <a:t>InputStreamReader</a:t>
            </a:r>
            <a:r>
              <a:rPr lang="en-SG" b="1" dirty="0" smtClean="0"/>
              <a:t>(</a:t>
            </a:r>
            <a:r>
              <a:rPr lang="en-SG" b="1" dirty="0" err="1" smtClean="0"/>
              <a:t>System.in</a:t>
            </a:r>
            <a:r>
              <a:rPr lang="en-SG" b="1" dirty="0" smtClean="0"/>
              <a:t>));</a:t>
            </a:r>
          </a:p>
          <a:p>
            <a:r>
              <a:rPr lang="en-SG" dirty="0" smtClean="0"/>
              <a:t>InputStreamReader is a subclass of Reader class.</a:t>
            </a:r>
          </a:p>
          <a:p>
            <a:r>
              <a:rPr lang="en-SG" dirty="0" smtClean="0"/>
              <a:t>In java console input is accomplished by reading from </a:t>
            </a:r>
            <a:r>
              <a:rPr lang="en-SG" dirty="0" err="1" smtClean="0"/>
              <a:t>System.in</a:t>
            </a:r>
            <a:r>
              <a:rPr lang="en-SG" dirty="0" smtClean="0"/>
              <a:t>..</a:t>
            </a:r>
          </a:p>
          <a:p>
            <a:r>
              <a:rPr lang="en-SG" dirty="0" smtClean="0"/>
              <a:t>To obtain a character based stream that is </a:t>
            </a:r>
            <a:r>
              <a:rPr lang="en-SG" dirty="0" err="1" smtClean="0"/>
              <a:t>attched</a:t>
            </a:r>
            <a:r>
              <a:rPr lang="en-SG" dirty="0" smtClean="0"/>
              <a:t> to the </a:t>
            </a:r>
            <a:r>
              <a:rPr lang="en-SG" dirty="0" err="1" smtClean="0"/>
              <a:t>console,you</a:t>
            </a:r>
            <a:r>
              <a:rPr lang="en-SG" dirty="0" smtClean="0"/>
              <a:t> wrap System</a:t>
            </a:r>
            <a:r>
              <a:rPr lang="en-US" dirty="0" smtClean="0"/>
              <a:t>.in in a </a:t>
            </a:r>
            <a:r>
              <a:rPr lang="en-US" dirty="0" err="1" smtClean="0"/>
              <a:t>BufferedReader</a:t>
            </a:r>
            <a:r>
              <a:rPr lang="en-US" dirty="0" smtClean="0"/>
              <a:t> object, to create a character stream.</a:t>
            </a:r>
          </a:p>
          <a:p>
            <a:r>
              <a:rPr lang="en-US" dirty="0" smtClean="0"/>
              <a:t>read() method is used with </a:t>
            </a:r>
            <a:r>
              <a:rPr lang="en-US" dirty="0" err="1" smtClean="0"/>
              <a:t>BufferedReader</a:t>
            </a:r>
            <a:r>
              <a:rPr lang="en-US" dirty="0" smtClean="0"/>
              <a:t> object to read characters. As this function returns integer type value has we need to use typecasting to convert it into </a:t>
            </a:r>
            <a:r>
              <a:rPr lang="en-US" b="1" dirty="0" smtClean="0"/>
              <a:t>char</a:t>
            </a:r>
            <a:r>
              <a:rPr lang="en-US" dirty="0" smtClean="0"/>
              <a:t> type.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Standard Streams </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p>
          <a:p>
            <a:r>
              <a:rPr lang="en-US" dirty="0" smtClean="0"/>
              <a:t>All the programming languages provide support for standard I/O where the user's program can take input from a keyboard and then produce an output on the computer screen. If you are aware of C or C++ programming languages, then you must be aware of three standard devices STDIN, STDOUT and STDERR. Similarly, Java provides the following three standard streams −</a:t>
            </a:r>
          </a:p>
          <a:p>
            <a:r>
              <a:rPr lang="en-US" b="1" dirty="0" smtClean="0"/>
              <a:t>Standard Input</a:t>
            </a:r>
            <a:r>
              <a:rPr lang="en-US" dirty="0" smtClean="0"/>
              <a:t> − This is used to feed the data to user's program and usually a keyboard is used as standard input stream and represented as </a:t>
            </a:r>
            <a:r>
              <a:rPr lang="en-US" b="1" dirty="0" err="1" smtClean="0"/>
              <a:t>System.in</a:t>
            </a:r>
            <a:r>
              <a:rPr lang="en-US" dirty="0" smtClean="0"/>
              <a:t>.</a:t>
            </a:r>
          </a:p>
          <a:p>
            <a:r>
              <a:rPr lang="en-US" b="1" dirty="0" smtClean="0"/>
              <a:t>Standard Output</a:t>
            </a:r>
            <a:r>
              <a:rPr lang="en-US" dirty="0" smtClean="0"/>
              <a:t> − This is used to output the data produced by the user's program and usually a computer screen is used for standard output stream and represented as </a:t>
            </a:r>
            <a:r>
              <a:rPr lang="en-US" b="1" dirty="0" err="1" smtClean="0"/>
              <a:t>System.out</a:t>
            </a:r>
            <a:r>
              <a:rPr lang="en-US" dirty="0" smtClean="0"/>
              <a:t>.</a:t>
            </a:r>
          </a:p>
          <a:p>
            <a:r>
              <a:rPr lang="en-US" b="1" dirty="0" smtClean="0"/>
              <a:t>Standard Error</a:t>
            </a:r>
            <a:r>
              <a:rPr lang="en-US" dirty="0" smtClean="0"/>
              <a:t> − This is used to output the error data produced by the user's program and usually a computer screen is used for standard error stream and represented as </a:t>
            </a:r>
            <a:r>
              <a:rPr lang="en-US" b="1" dirty="0" smtClean="0"/>
              <a:t>System.err</a:t>
            </a:r>
            <a:r>
              <a:rPr lang="en-US" dirty="0" smtClean="0"/>
              <a:t>.</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InputStream</a:t>
            </a:r>
            <a:endParaRPr lang="en-US" dirty="0"/>
          </a:p>
        </p:txBody>
      </p:sp>
      <p:sp>
        <p:nvSpPr>
          <p:cNvPr id="3" name="Content Placeholder 2"/>
          <p:cNvSpPr>
            <a:spLocks noGrp="1"/>
          </p:cNvSpPr>
          <p:nvPr>
            <p:ph idx="1"/>
          </p:nvPr>
        </p:nvSpPr>
        <p:spPr/>
        <p:txBody>
          <a:bodyPr>
            <a:normAutofit fontScale="70000" lnSpcReduction="20000"/>
          </a:bodyPr>
          <a:lstStyle/>
          <a:p>
            <a:r>
              <a:rPr lang="en-SG" dirty="0" smtClean="0"/>
              <a:t>It is an abstract class that defines java’s model of streaming byte input.</a:t>
            </a:r>
          </a:p>
          <a:p>
            <a:r>
              <a:rPr lang="en-SG" dirty="0" smtClean="0"/>
              <a:t>All of the methods in this class will throw an </a:t>
            </a:r>
            <a:r>
              <a:rPr lang="en-SG" dirty="0" err="1" smtClean="0"/>
              <a:t>IOException</a:t>
            </a:r>
            <a:r>
              <a:rPr lang="en-SG" dirty="0" smtClean="0"/>
              <a:t> an error conditions.</a:t>
            </a:r>
          </a:p>
          <a:p>
            <a:r>
              <a:rPr lang="en-SG" dirty="0" smtClean="0"/>
              <a:t>The methods defined by </a:t>
            </a:r>
            <a:r>
              <a:rPr lang="en-SG" dirty="0" err="1" smtClean="0"/>
              <a:t>InputStream</a:t>
            </a:r>
            <a:r>
              <a:rPr lang="en-SG" dirty="0" smtClean="0"/>
              <a:t> are</a:t>
            </a:r>
          </a:p>
          <a:p>
            <a:pPr>
              <a:buNone/>
            </a:pPr>
            <a:r>
              <a:rPr lang="en-SG" dirty="0" err="1" smtClean="0">
                <a:solidFill>
                  <a:srgbClr val="C00000"/>
                </a:solidFill>
              </a:rPr>
              <a:t>int</a:t>
            </a:r>
            <a:r>
              <a:rPr lang="en-SG" dirty="0" smtClean="0">
                <a:solidFill>
                  <a:srgbClr val="C00000"/>
                </a:solidFill>
              </a:rPr>
              <a:t> available()</a:t>
            </a:r>
            <a:r>
              <a:rPr lang="en-SG" dirty="0" smtClean="0"/>
              <a:t>: Returns the number of bytes of input currently available for reading.</a:t>
            </a:r>
          </a:p>
          <a:p>
            <a:pPr>
              <a:buNone/>
            </a:pPr>
            <a:r>
              <a:rPr lang="en-SG" dirty="0" smtClean="0">
                <a:solidFill>
                  <a:srgbClr val="C00000"/>
                </a:solidFill>
              </a:rPr>
              <a:t>void close()</a:t>
            </a:r>
            <a:r>
              <a:rPr lang="en-SG" dirty="0" smtClean="0"/>
              <a:t>: Closes the input source. Further read attempts will generate an </a:t>
            </a:r>
            <a:r>
              <a:rPr lang="en-SG" dirty="0" err="1" smtClean="0"/>
              <a:t>IOException</a:t>
            </a:r>
            <a:r>
              <a:rPr lang="en-SG" dirty="0" smtClean="0"/>
              <a:t>.</a:t>
            </a:r>
            <a:endParaRPr lang="en-SG" dirty="0" smtClean="0">
              <a:solidFill>
                <a:srgbClr val="C00000"/>
              </a:solidFill>
            </a:endParaRPr>
          </a:p>
          <a:p>
            <a:pPr>
              <a:buNone/>
            </a:pPr>
            <a:r>
              <a:rPr lang="en-SG" dirty="0" smtClean="0">
                <a:solidFill>
                  <a:srgbClr val="C00000"/>
                </a:solidFill>
              </a:rPr>
              <a:t>void mark(</a:t>
            </a:r>
            <a:r>
              <a:rPr lang="en-SG" dirty="0" err="1" smtClean="0">
                <a:solidFill>
                  <a:srgbClr val="C00000"/>
                </a:solidFill>
              </a:rPr>
              <a:t>int</a:t>
            </a:r>
            <a:r>
              <a:rPr lang="en-SG" dirty="0" smtClean="0">
                <a:solidFill>
                  <a:srgbClr val="C00000"/>
                </a:solidFill>
              </a:rPr>
              <a:t> </a:t>
            </a:r>
            <a:r>
              <a:rPr lang="en-SG" dirty="0" err="1" smtClean="0">
                <a:solidFill>
                  <a:srgbClr val="C00000"/>
                </a:solidFill>
              </a:rPr>
              <a:t>numBytes</a:t>
            </a:r>
            <a:r>
              <a:rPr lang="en-SG" dirty="0" smtClean="0">
                <a:solidFill>
                  <a:srgbClr val="C00000"/>
                </a:solidFill>
              </a:rPr>
              <a:t>)</a:t>
            </a:r>
            <a:r>
              <a:rPr lang="en-SG" dirty="0" smtClean="0"/>
              <a:t>: place a mark at the current point  </a:t>
            </a:r>
          </a:p>
          <a:p>
            <a:pPr>
              <a:buNone/>
            </a:pPr>
            <a:r>
              <a:rPr lang="en-SG" dirty="0" smtClean="0"/>
              <a:t> in the input stream that will remain valid until </a:t>
            </a:r>
            <a:r>
              <a:rPr lang="en-SG" dirty="0" err="1" smtClean="0"/>
              <a:t>numBytes</a:t>
            </a:r>
            <a:r>
              <a:rPr lang="en-SG" dirty="0" smtClean="0"/>
              <a:t> bytes are read.</a:t>
            </a:r>
          </a:p>
          <a:p>
            <a:pPr>
              <a:buNone/>
            </a:pPr>
            <a:r>
              <a:rPr lang="en-SG" dirty="0" smtClean="0">
                <a:solidFill>
                  <a:srgbClr val="C00000"/>
                </a:solidFill>
              </a:rPr>
              <a:t>Boolean </a:t>
            </a:r>
            <a:r>
              <a:rPr lang="en-SG" dirty="0" err="1" smtClean="0">
                <a:solidFill>
                  <a:srgbClr val="C00000"/>
                </a:solidFill>
              </a:rPr>
              <a:t>markSupported</a:t>
            </a:r>
            <a:r>
              <a:rPr lang="en-SG" dirty="0" smtClean="0">
                <a:solidFill>
                  <a:srgbClr val="C00000"/>
                </a:solidFill>
              </a:rPr>
              <a:t>():</a:t>
            </a:r>
            <a:r>
              <a:rPr lang="en-SG" dirty="0" smtClean="0"/>
              <a:t> Returns true if mark()/reset() are supported by the invoking system.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SG" dirty="0" smtClean="0"/>
              <a:t> </a:t>
            </a:r>
            <a:r>
              <a:rPr lang="en-SG" dirty="0" err="1" smtClean="0">
                <a:solidFill>
                  <a:srgbClr val="FF0000"/>
                </a:solidFill>
              </a:rPr>
              <a:t>int</a:t>
            </a:r>
            <a:r>
              <a:rPr lang="en-SG" dirty="0" smtClean="0">
                <a:solidFill>
                  <a:srgbClr val="FF0000"/>
                </a:solidFill>
              </a:rPr>
              <a:t> read():</a:t>
            </a:r>
            <a:r>
              <a:rPr lang="en-SG" dirty="0" smtClean="0"/>
              <a:t> Returns an integer representation of the available byte of input. -1 returned when the end of the file is encountered.</a:t>
            </a:r>
          </a:p>
          <a:p>
            <a:r>
              <a:rPr lang="en-SG" dirty="0" err="1" smtClean="0">
                <a:solidFill>
                  <a:srgbClr val="FF0000"/>
                </a:solidFill>
              </a:rPr>
              <a:t>int</a:t>
            </a:r>
            <a:r>
              <a:rPr lang="en-SG" dirty="0" smtClean="0">
                <a:solidFill>
                  <a:srgbClr val="FF0000"/>
                </a:solidFill>
              </a:rPr>
              <a:t> read(byte buffer[]):</a:t>
            </a:r>
            <a:r>
              <a:rPr lang="en-SG" dirty="0" smtClean="0"/>
              <a:t> Attempts to read </a:t>
            </a:r>
            <a:r>
              <a:rPr lang="en-SG" dirty="0" err="1" smtClean="0"/>
              <a:t>upto</a:t>
            </a:r>
            <a:r>
              <a:rPr lang="en-SG" dirty="0" smtClean="0"/>
              <a:t>  </a:t>
            </a:r>
            <a:r>
              <a:rPr lang="en-SG" dirty="0" err="1" smtClean="0"/>
              <a:t>buffer.length</a:t>
            </a:r>
            <a:r>
              <a:rPr lang="en-SG" dirty="0" smtClean="0"/>
              <a:t> bytes into buffer and returns the actual number of bytes that were successfully read. -1 is returned when the end of the file is encountered.</a:t>
            </a:r>
          </a:p>
          <a:p>
            <a:r>
              <a:rPr lang="en-SG" dirty="0" err="1" smtClean="0">
                <a:solidFill>
                  <a:srgbClr val="FF0000"/>
                </a:solidFill>
              </a:rPr>
              <a:t>int</a:t>
            </a:r>
            <a:r>
              <a:rPr lang="en-SG" dirty="0" smtClean="0">
                <a:solidFill>
                  <a:srgbClr val="FF0000"/>
                </a:solidFill>
              </a:rPr>
              <a:t> read(byte buffer[],</a:t>
            </a:r>
            <a:r>
              <a:rPr lang="en-SG" dirty="0" err="1" smtClean="0">
                <a:solidFill>
                  <a:srgbClr val="FF0000"/>
                </a:solidFill>
              </a:rPr>
              <a:t>int</a:t>
            </a:r>
            <a:r>
              <a:rPr lang="en-SG" dirty="0" smtClean="0">
                <a:solidFill>
                  <a:srgbClr val="FF0000"/>
                </a:solidFill>
              </a:rPr>
              <a:t> </a:t>
            </a:r>
            <a:r>
              <a:rPr lang="en-SG" dirty="0" err="1" smtClean="0">
                <a:solidFill>
                  <a:srgbClr val="FF0000"/>
                </a:solidFill>
              </a:rPr>
              <a:t>offset,int</a:t>
            </a:r>
            <a:r>
              <a:rPr lang="en-SG" dirty="0" smtClean="0">
                <a:solidFill>
                  <a:srgbClr val="FF0000"/>
                </a:solidFill>
              </a:rPr>
              <a:t> </a:t>
            </a:r>
            <a:r>
              <a:rPr lang="en-SG" dirty="0" err="1" smtClean="0">
                <a:solidFill>
                  <a:srgbClr val="FF0000"/>
                </a:solidFill>
              </a:rPr>
              <a:t>numBytes</a:t>
            </a:r>
            <a:r>
              <a:rPr lang="en-SG" dirty="0" smtClean="0">
                <a:solidFill>
                  <a:srgbClr val="FF0000"/>
                </a:solidFill>
              </a:rPr>
              <a:t>): </a:t>
            </a:r>
            <a:r>
              <a:rPr lang="en-SG" dirty="0" smtClean="0"/>
              <a:t>Attempts to read </a:t>
            </a:r>
            <a:r>
              <a:rPr lang="en-SG" dirty="0" err="1" smtClean="0"/>
              <a:t>upto</a:t>
            </a:r>
            <a:r>
              <a:rPr lang="en-SG" dirty="0" smtClean="0"/>
              <a:t> </a:t>
            </a:r>
            <a:r>
              <a:rPr lang="en-SG" dirty="0" err="1" smtClean="0"/>
              <a:t>numBytes</a:t>
            </a:r>
            <a:r>
              <a:rPr lang="en-SG" dirty="0" smtClean="0"/>
              <a:t> bytes into buffer starting at buffer[offset] and returns the actual number of bytes that were successfully read. -1 is returned when the end of the file is encountered.</a:t>
            </a:r>
          </a:p>
          <a:p>
            <a:r>
              <a:rPr lang="en-SG" dirty="0" smtClean="0"/>
              <a:t> </a:t>
            </a:r>
            <a:r>
              <a:rPr lang="en-SG" dirty="0" smtClean="0">
                <a:solidFill>
                  <a:srgbClr val="FF0000"/>
                </a:solidFill>
              </a:rPr>
              <a:t>void reset():</a:t>
            </a:r>
            <a:r>
              <a:rPr lang="en-SG" dirty="0" smtClean="0"/>
              <a:t> reset the input pointer to the previously set mark</a:t>
            </a:r>
          </a:p>
          <a:p>
            <a:r>
              <a:rPr lang="en-SG" dirty="0" smtClean="0">
                <a:solidFill>
                  <a:srgbClr val="FF0000"/>
                </a:solidFill>
              </a:rPr>
              <a:t>long skip(long </a:t>
            </a:r>
            <a:r>
              <a:rPr lang="en-SG" dirty="0" err="1" smtClean="0">
                <a:solidFill>
                  <a:srgbClr val="FF0000"/>
                </a:solidFill>
              </a:rPr>
              <a:t>numBytes</a:t>
            </a:r>
            <a:r>
              <a:rPr lang="en-SG" dirty="0" smtClean="0">
                <a:solidFill>
                  <a:srgbClr val="FF0000"/>
                </a:solidFill>
              </a:rPr>
              <a:t>):</a:t>
            </a:r>
            <a:r>
              <a:rPr lang="en-SG" dirty="0" smtClean="0"/>
              <a:t> Ignores the </a:t>
            </a:r>
            <a:r>
              <a:rPr lang="en-SG" dirty="0" err="1" smtClean="0"/>
              <a:t>numBytes</a:t>
            </a:r>
            <a:r>
              <a:rPr lang="en-SG" dirty="0" smtClean="0"/>
              <a:t> bytes of input, returning the number of byte actually ignored.</a:t>
            </a:r>
          </a:p>
          <a:p>
            <a:r>
              <a:rPr lang="en-SG" dirty="0" err="1" smtClean="0"/>
              <a:t>Ex:NewClass.java</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err="1" smtClean="0"/>
              <a:t>OutputStream</a:t>
            </a:r>
            <a:r>
              <a:rPr lang="en-SG" dirty="0" smtClean="0"/>
              <a:t/>
            </a:r>
            <a:br>
              <a:rPr lang="en-SG" dirty="0" smtClean="0"/>
            </a:br>
            <a:endParaRPr lang="en-US" dirty="0"/>
          </a:p>
        </p:txBody>
      </p:sp>
      <p:sp>
        <p:nvSpPr>
          <p:cNvPr id="3" name="Content Placeholder 2"/>
          <p:cNvSpPr>
            <a:spLocks noGrp="1"/>
          </p:cNvSpPr>
          <p:nvPr>
            <p:ph idx="1"/>
          </p:nvPr>
        </p:nvSpPr>
        <p:spPr>
          <a:xfrm>
            <a:off x="457200" y="1066800"/>
            <a:ext cx="8229600" cy="5059363"/>
          </a:xfrm>
        </p:spPr>
        <p:txBody>
          <a:bodyPr>
            <a:noAutofit/>
          </a:bodyPr>
          <a:lstStyle/>
          <a:p>
            <a:r>
              <a:rPr lang="en-SG" sz="2200" dirty="0" err="1" smtClean="0"/>
              <a:t>OutputStream</a:t>
            </a:r>
            <a:r>
              <a:rPr lang="en-SG" sz="2200" dirty="0" smtClean="0"/>
              <a:t> is an abstract class that defines streaming byte output.</a:t>
            </a:r>
          </a:p>
          <a:p>
            <a:r>
              <a:rPr lang="en-SG" sz="2200" dirty="0" smtClean="0"/>
              <a:t>All of the methods in this class return a void value and throws an </a:t>
            </a:r>
            <a:r>
              <a:rPr lang="en-SG" sz="2200" dirty="0" err="1" smtClean="0"/>
              <a:t>IOException</a:t>
            </a:r>
            <a:r>
              <a:rPr lang="en-SG" sz="2200" dirty="0" smtClean="0"/>
              <a:t> in the case of errors.</a:t>
            </a:r>
          </a:p>
          <a:p>
            <a:pPr>
              <a:buNone/>
            </a:pPr>
            <a:r>
              <a:rPr lang="en-SG" sz="2200" dirty="0" smtClean="0"/>
              <a:t> void close(): closes the output stream. Further write attempts will generate an </a:t>
            </a:r>
            <a:r>
              <a:rPr lang="en-SG" sz="2200" dirty="0" err="1" smtClean="0"/>
              <a:t>ioException</a:t>
            </a:r>
            <a:r>
              <a:rPr lang="en-SG" sz="2200" dirty="0" smtClean="0"/>
              <a:t>.</a:t>
            </a:r>
          </a:p>
          <a:p>
            <a:pPr>
              <a:buNone/>
            </a:pPr>
            <a:r>
              <a:rPr lang="en-SG" sz="2200" dirty="0" smtClean="0"/>
              <a:t> void flush(): Finalizes the output state so that any buffers are cleared.</a:t>
            </a:r>
          </a:p>
          <a:p>
            <a:pPr>
              <a:buNone/>
            </a:pPr>
            <a:r>
              <a:rPr lang="en-SG" sz="2200" dirty="0" smtClean="0"/>
              <a:t> void write(</a:t>
            </a:r>
            <a:r>
              <a:rPr lang="en-SG" sz="2200" dirty="0" err="1" smtClean="0"/>
              <a:t>int</a:t>
            </a:r>
            <a:r>
              <a:rPr lang="en-SG" sz="2200" dirty="0" smtClean="0"/>
              <a:t> b): write a single byte to an output </a:t>
            </a:r>
            <a:r>
              <a:rPr lang="en-SG" sz="2200" dirty="0" err="1" smtClean="0"/>
              <a:t>stream.Note</a:t>
            </a:r>
            <a:r>
              <a:rPr lang="en-SG" sz="2200" dirty="0" smtClean="0"/>
              <a:t> that the parameter is </a:t>
            </a:r>
            <a:r>
              <a:rPr lang="en-SG" sz="2200" dirty="0" err="1" smtClean="0"/>
              <a:t>int</a:t>
            </a:r>
            <a:r>
              <a:rPr lang="en-SG" sz="2200" dirty="0" smtClean="0"/>
              <a:t>, which allows you to call write() with expressions without having to cast them back to byte.</a:t>
            </a:r>
          </a:p>
          <a:p>
            <a:pPr>
              <a:buNone/>
            </a:pPr>
            <a:r>
              <a:rPr lang="en-SG" sz="2200" dirty="0" smtClean="0"/>
              <a:t> void write(byte buffer[],</a:t>
            </a:r>
            <a:r>
              <a:rPr lang="en-SG" sz="2200" dirty="0" err="1" smtClean="0"/>
              <a:t>int</a:t>
            </a:r>
            <a:r>
              <a:rPr lang="en-SG" sz="2200" dirty="0" smtClean="0"/>
              <a:t> offset, </a:t>
            </a:r>
            <a:r>
              <a:rPr lang="en-SG" sz="2200" dirty="0" err="1" smtClean="0"/>
              <a:t>int</a:t>
            </a:r>
            <a:r>
              <a:rPr lang="en-SG" sz="2200" dirty="0" smtClean="0"/>
              <a:t> </a:t>
            </a:r>
            <a:r>
              <a:rPr lang="en-SG" sz="2200" dirty="0" err="1" smtClean="0"/>
              <a:t>numBytes</a:t>
            </a:r>
            <a:r>
              <a:rPr lang="en-SG" sz="2200" dirty="0" smtClean="0"/>
              <a:t>): Write a </a:t>
            </a:r>
            <a:r>
              <a:rPr lang="en-SG" sz="2200" dirty="0" err="1" smtClean="0"/>
              <a:t>subrange</a:t>
            </a:r>
            <a:r>
              <a:rPr lang="en-SG" sz="2200" dirty="0" smtClean="0"/>
              <a:t> of </a:t>
            </a:r>
            <a:r>
              <a:rPr lang="en-SG" sz="2200" dirty="0" err="1" smtClean="0"/>
              <a:t>numBytes</a:t>
            </a:r>
            <a:r>
              <a:rPr lang="en-SG" sz="2200" dirty="0" smtClean="0"/>
              <a:t> from the array buffer, beginning at buffer[offset].</a:t>
            </a:r>
          </a:p>
          <a:p>
            <a:pPr>
              <a:buNone/>
            </a:pPr>
            <a:r>
              <a:rPr lang="en-SG" sz="2200" dirty="0" smtClean="0"/>
              <a:t>Void write(byte buffer[]): Writes a complete array of bytes to an output </a:t>
            </a:r>
            <a:r>
              <a:rPr lang="en-SG" sz="2200" dirty="0" err="1" smtClean="0"/>
              <a:t>stream.Ex:OutputStreamDemo.java</a:t>
            </a:r>
            <a:endParaRPr 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endParaRPr lang="en-US" dirty="0"/>
          </a:p>
        </p:txBody>
      </p:sp>
      <p:graphicFrame>
        <p:nvGraphicFramePr>
          <p:cNvPr id="4" name="Table 3"/>
          <p:cNvGraphicFramePr>
            <a:graphicFrameLocks noGrp="1"/>
          </p:cNvGraphicFramePr>
          <p:nvPr/>
        </p:nvGraphicFramePr>
        <p:xfrm>
          <a:off x="838200" y="990600"/>
          <a:ext cx="7620000" cy="4688840"/>
        </p:xfrm>
        <a:graphic>
          <a:graphicData uri="http://schemas.openxmlformats.org/drawingml/2006/table">
            <a:tbl>
              <a:tblPr firstRow="1" bandRow="1">
                <a:tableStyleId>{5C22544A-7EE6-4342-B048-85BDC9FD1C3A}</a:tableStyleId>
              </a:tblPr>
              <a:tblGrid>
                <a:gridCol w="2032000"/>
                <a:gridCol w="1168400"/>
                <a:gridCol w="4419600"/>
              </a:tblGrid>
              <a:tr h="980440">
                <a:tc>
                  <a:txBody>
                    <a:bodyPr/>
                    <a:lstStyle/>
                    <a:p>
                      <a:r>
                        <a:rPr lang="en-SG" dirty="0" smtClean="0"/>
                        <a:t>Method</a:t>
                      </a:r>
                      <a:endParaRPr lang="en-US" dirty="0"/>
                    </a:p>
                  </a:txBody>
                  <a:tcPr/>
                </a:tc>
                <a:tc>
                  <a:txBody>
                    <a:bodyPr/>
                    <a:lstStyle/>
                    <a:p>
                      <a:r>
                        <a:rPr lang="en-SG" dirty="0" smtClean="0"/>
                        <a:t>Type </a:t>
                      </a:r>
                      <a:endParaRPr lang="en-US" dirty="0"/>
                    </a:p>
                  </a:txBody>
                  <a:tcPr/>
                </a:tc>
                <a:tc>
                  <a:txBody>
                    <a:bodyPr/>
                    <a:lstStyle/>
                    <a:p>
                      <a:r>
                        <a:rPr lang="en-SG" dirty="0" smtClean="0"/>
                        <a:t>Description</a:t>
                      </a:r>
                      <a:endParaRPr lang="en-US" dirty="0"/>
                    </a:p>
                  </a:txBody>
                  <a:tcPr/>
                </a:tc>
              </a:tr>
              <a:tr h="370840">
                <a:tc>
                  <a:txBody>
                    <a:bodyPr/>
                    <a:lstStyle/>
                    <a:p>
                      <a:r>
                        <a:rPr lang="en-SG" dirty="0" err="1" smtClean="0"/>
                        <a:t>canRead</a:t>
                      </a:r>
                      <a:r>
                        <a:rPr lang="en-SG" dirty="0" smtClean="0"/>
                        <a:t>()</a:t>
                      </a:r>
                      <a:endParaRPr lang="en-US" dirty="0"/>
                    </a:p>
                  </a:txBody>
                  <a:tcPr/>
                </a:tc>
                <a:tc>
                  <a:txBody>
                    <a:bodyPr/>
                    <a:lstStyle/>
                    <a:p>
                      <a:r>
                        <a:rPr lang="en-SG" dirty="0" smtClean="0"/>
                        <a:t>boolean</a:t>
                      </a:r>
                      <a:endParaRPr lang="en-US" dirty="0"/>
                    </a:p>
                  </a:txBody>
                  <a:tcPr/>
                </a:tc>
                <a:tc>
                  <a:txBody>
                    <a:bodyPr/>
                    <a:lstStyle/>
                    <a:p>
                      <a:r>
                        <a:rPr lang="en-SG" dirty="0" smtClean="0"/>
                        <a:t>Test whether the file is readable or not</a:t>
                      </a:r>
                      <a:endParaRPr lang="en-US" dirty="0"/>
                    </a:p>
                  </a:txBody>
                  <a:tcPr/>
                </a:tc>
              </a:tr>
              <a:tr h="370840">
                <a:tc>
                  <a:txBody>
                    <a:bodyPr/>
                    <a:lstStyle/>
                    <a:p>
                      <a:r>
                        <a:rPr lang="en-SG" dirty="0" err="1" smtClean="0"/>
                        <a:t>canWrite</a:t>
                      </a:r>
                      <a:r>
                        <a:rPr lang="en-SG" dirty="0" smtClean="0"/>
                        <a:t>()</a:t>
                      </a:r>
                      <a:endParaRPr lang="en-US" dirty="0"/>
                    </a:p>
                  </a:txBody>
                  <a:tcPr/>
                </a:tc>
                <a:tc>
                  <a:txBody>
                    <a:bodyPr/>
                    <a:lstStyle/>
                    <a:p>
                      <a:r>
                        <a:rPr lang="en-SG" dirty="0" smtClean="0"/>
                        <a:t>boolean</a:t>
                      </a:r>
                      <a:endParaRPr lang="en-US" dirty="0"/>
                    </a:p>
                  </a:txBody>
                  <a:tcPr/>
                </a:tc>
                <a:tc>
                  <a:txBody>
                    <a:bodyPr/>
                    <a:lstStyle/>
                    <a:p>
                      <a:r>
                        <a:rPr lang="en-SG" dirty="0" smtClean="0"/>
                        <a:t>Test</a:t>
                      </a:r>
                      <a:r>
                        <a:rPr lang="en-SG" baseline="0" dirty="0" smtClean="0"/>
                        <a:t> whether the file is writable or not</a:t>
                      </a:r>
                      <a:endParaRPr lang="en-US" dirty="0"/>
                    </a:p>
                  </a:txBody>
                  <a:tcPr/>
                </a:tc>
              </a:tr>
              <a:tr h="370840">
                <a:tc>
                  <a:txBody>
                    <a:bodyPr/>
                    <a:lstStyle/>
                    <a:p>
                      <a:r>
                        <a:rPr lang="en-SG" dirty="0" err="1" smtClean="0"/>
                        <a:t>createNewFile</a:t>
                      </a:r>
                      <a:r>
                        <a:rPr lang="en-SG" dirty="0" smtClean="0"/>
                        <a:t>()</a:t>
                      </a:r>
                      <a:endParaRPr lang="en-US" dirty="0"/>
                    </a:p>
                  </a:txBody>
                  <a:tcPr/>
                </a:tc>
                <a:tc>
                  <a:txBody>
                    <a:bodyPr/>
                    <a:lstStyle/>
                    <a:p>
                      <a:r>
                        <a:rPr lang="en-SG" dirty="0" smtClean="0"/>
                        <a:t>boolean</a:t>
                      </a:r>
                      <a:endParaRPr lang="en-US" dirty="0"/>
                    </a:p>
                  </a:txBody>
                  <a:tcPr/>
                </a:tc>
                <a:tc>
                  <a:txBody>
                    <a:bodyPr/>
                    <a:lstStyle/>
                    <a:p>
                      <a:r>
                        <a:rPr lang="en-SG" dirty="0" smtClean="0"/>
                        <a:t>Creates an empty file</a:t>
                      </a:r>
                      <a:endParaRPr lang="en-US" dirty="0"/>
                    </a:p>
                  </a:txBody>
                  <a:tcPr/>
                </a:tc>
              </a:tr>
              <a:tr h="370840">
                <a:tc>
                  <a:txBody>
                    <a:bodyPr/>
                    <a:lstStyle/>
                    <a:p>
                      <a:r>
                        <a:rPr lang="en-SG" dirty="0" smtClean="0"/>
                        <a:t>delete()</a:t>
                      </a:r>
                      <a:endParaRPr lang="en-US" dirty="0"/>
                    </a:p>
                  </a:txBody>
                  <a:tcPr/>
                </a:tc>
                <a:tc>
                  <a:txBody>
                    <a:bodyPr/>
                    <a:lstStyle/>
                    <a:p>
                      <a:r>
                        <a:rPr lang="en-SG" dirty="0" smtClean="0"/>
                        <a:t>boolean</a:t>
                      </a:r>
                      <a:endParaRPr lang="en-US" dirty="0"/>
                    </a:p>
                  </a:txBody>
                  <a:tcPr/>
                </a:tc>
                <a:tc>
                  <a:txBody>
                    <a:bodyPr/>
                    <a:lstStyle/>
                    <a:p>
                      <a:r>
                        <a:rPr lang="en-SG" dirty="0" smtClean="0"/>
                        <a:t>Deletes a File</a:t>
                      </a:r>
                      <a:endParaRPr lang="en-US" dirty="0"/>
                    </a:p>
                  </a:txBody>
                  <a:tcPr/>
                </a:tc>
              </a:tr>
              <a:tr h="370840">
                <a:tc>
                  <a:txBody>
                    <a:bodyPr/>
                    <a:lstStyle/>
                    <a:p>
                      <a:r>
                        <a:rPr lang="en-SG" dirty="0" smtClean="0"/>
                        <a:t>exists()</a:t>
                      </a:r>
                      <a:endParaRPr lang="en-US" dirty="0"/>
                    </a:p>
                  </a:txBody>
                  <a:tcPr/>
                </a:tc>
                <a:tc>
                  <a:txBody>
                    <a:bodyPr/>
                    <a:lstStyle/>
                    <a:p>
                      <a:r>
                        <a:rPr lang="en-SG" dirty="0" smtClean="0"/>
                        <a:t>boolean</a:t>
                      </a:r>
                      <a:endParaRPr lang="en-US" dirty="0"/>
                    </a:p>
                  </a:txBody>
                  <a:tcPr/>
                </a:tc>
                <a:tc>
                  <a:txBody>
                    <a:bodyPr/>
                    <a:lstStyle/>
                    <a:p>
                      <a:r>
                        <a:rPr lang="en-SG" dirty="0" smtClean="0"/>
                        <a:t>Tests whether the file exists</a:t>
                      </a:r>
                      <a:endParaRPr lang="en-US" dirty="0"/>
                    </a:p>
                  </a:txBody>
                  <a:tcPr/>
                </a:tc>
              </a:tr>
              <a:tr h="370840">
                <a:tc>
                  <a:txBody>
                    <a:bodyPr/>
                    <a:lstStyle/>
                    <a:p>
                      <a:r>
                        <a:rPr lang="en-SG" dirty="0" err="1" smtClean="0"/>
                        <a:t>getName</a:t>
                      </a:r>
                      <a:r>
                        <a:rPr lang="en-SG" dirty="0" smtClean="0"/>
                        <a:t>()</a:t>
                      </a:r>
                      <a:endParaRPr lang="en-US" dirty="0"/>
                    </a:p>
                  </a:txBody>
                  <a:tcPr/>
                </a:tc>
                <a:tc>
                  <a:txBody>
                    <a:bodyPr/>
                    <a:lstStyle/>
                    <a:p>
                      <a:r>
                        <a:rPr lang="en-SG" dirty="0" smtClean="0"/>
                        <a:t>String</a:t>
                      </a:r>
                      <a:endParaRPr lang="en-US" dirty="0"/>
                    </a:p>
                  </a:txBody>
                  <a:tcPr/>
                </a:tc>
                <a:tc>
                  <a:txBody>
                    <a:bodyPr/>
                    <a:lstStyle/>
                    <a:p>
                      <a:r>
                        <a:rPr lang="en-SG" dirty="0" smtClean="0"/>
                        <a:t>Returns the name of the file</a:t>
                      </a:r>
                      <a:endParaRPr lang="en-US" dirty="0"/>
                    </a:p>
                  </a:txBody>
                  <a:tcPr/>
                </a:tc>
              </a:tr>
              <a:tr h="370840">
                <a:tc>
                  <a:txBody>
                    <a:bodyPr/>
                    <a:lstStyle/>
                    <a:p>
                      <a:r>
                        <a:rPr lang="en-SG" dirty="0" err="1" smtClean="0"/>
                        <a:t>getAbsolutePath</a:t>
                      </a:r>
                      <a:r>
                        <a:rPr lang="en-SG" dirty="0" smtClean="0"/>
                        <a:t>()</a:t>
                      </a:r>
                      <a:endParaRPr lang="en-US" dirty="0"/>
                    </a:p>
                  </a:txBody>
                  <a:tcPr/>
                </a:tc>
                <a:tc>
                  <a:txBody>
                    <a:bodyPr/>
                    <a:lstStyle/>
                    <a:p>
                      <a:r>
                        <a:rPr lang="en-SG" dirty="0" smtClean="0"/>
                        <a:t>String</a:t>
                      </a:r>
                      <a:endParaRPr lang="en-US" dirty="0"/>
                    </a:p>
                  </a:txBody>
                  <a:tcPr/>
                </a:tc>
                <a:tc>
                  <a:txBody>
                    <a:bodyPr/>
                    <a:lstStyle/>
                    <a:p>
                      <a:r>
                        <a:rPr lang="en-SG" dirty="0" smtClean="0"/>
                        <a:t>Returns the absolute pathname of the file</a:t>
                      </a:r>
                      <a:endParaRPr lang="en-US" dirty="0"/>
                    </a:p>
                  </a:txBody>
                  <a:tcPr/>
                </a:tc>
              </a:tr>
              <a:tr h="370840">
                <a:tc>
                  <a:txBody>
                    <a:bodyPr/>
                    <a:lstStyle/>
                    <a:p>
                      <a:r>
                        <a:rPr lang="en-SG" dirty="0" smtClean="0"/>
                        <a:t>length()</a:t>
                      </a:r>
                    </a:p>
                  </a:txBody>
                  <a:tcPr/>
                </a:tc>
                <a:tc>
                  <a:txBody>
                    <a:bodyPr/>
                    <a:lstStyle/>
                    <a:p>
                      <a:r>
                        <a:rPr lang="en-SG" dirty="0" smtClean="0"/>
                        <a:t>long</a:t>
                      </a:r>
                      <a:endParaRPr lang="en-US" dirty="0"/>
                    </a:p>
                  </a:txBody>
                  <a:tcPr/>
                </a:tc>
                <a:tc>
                  <a:txBody>
                    <a:bodyPr/>
                    <a:lstStyle/>
                    <a:p>
                      <a:r>
                        <a:rPr lang="en-SG" dirty="0" smtClean="0"/>
                        <a:t>Returns the</a:t>
                      </a:r>
                      <a:r>
                        <a:rPr lang="en-SG" baseline="0" dirty="0" smtClean="0"/>
                        <a:t> size of the file in bytes</a:t>
                      </a:r>
                      <a:endParaRPr lang="en-US" dirty="0"/>
                    </a:p>
                  </a:txBody>
                  <a:tcPr/>
                </a:tc>
              </a:tr>
              <a:tr h="370840">
                <a:tc>
                  <a:txBody>
                    <a:bodyPr/>
                    <a:lstStyle/>
                    <a:p>
                      <a:r>
                        <a:rPr lang="en-SG" dirty="0" smtClean="0"/>
                        <a:t>list()</a:t>
                      </a:r>
                      <a:endParaRPr lang="en-US" dirty="0"/>
                    </a:p>
                  </a:txBody>
                  <a:tcPr/>
                </a:tc>
                <a:tc>
                  <a:txBody>
                    <a:bodyPr/>
                    <a:lstStyle/>
                    <a:p>
                      <a:r>
                        <a:rPr lang="en-SG" dirty="0" smtClean="0"/>
                        <a:t>String[]</a:t>
                      </a:r>
                      <a:endParaRPr lang="en-US" dirty="0"/>
                    </a:p>
                  </a:txBody>
                  <a:tcPr/>
                </a:tc>
                <a:tc>
                  <a:txBody>
                    <a:bodyPr/>
                    <a:lstStyle/>
                    <a:p>
                      <a:r>
                        <a:rPr lang="en-SG" dirty="0" smtClean="0"/>
                        <a:t>Returns an array of the file in the directory</a:t>
                      </a:r>
                      <a:endParaRPr lang="en-US" dirty="0"/>
                    </a:p>
                  </a:txBody>
                  <a:tcPr/>
                </a:tc>
              </a:tr>
              <a:tr h="370840">
                <a:tc>
                  <a:txBody>
                    <a:bodyPr/>
                    <a:lstStyle/>
                    <a:p>
                      <a:r>
                        <a:rPr lang="en-SG" dirty="0" err="1" smtClean="0"/>
                        <a:t>mkdir</a:t>
                      </a:r>
                      <a:r>
                        <a:rPr lang="en-SG" dirty="0" smtClean="0"/>
                        <a:t>()</a:t>
                      </a:r>
                      <a:endParaRPr lang="en-US" dirty="0"/>
                    </a:p>
                  </a:txBody>
                  <a:tcPr/>
                </a:tc>
                <a:tc>
                  <a:txBody>
                    <a:bodyPr/>
                    <a:lstStyle/>
                    <a:p>
                      <a:r>
                        <a:rPr lang="en-SG" dirty="0" smtClean="0"/>
                        <a:t>boolean</a:t>
                      </a:r>
                      <a:endParaRPr lang="en-US" dirty="0"/>
                    </a:p>
                  </a:txBody>
                  <a:tcPr/>
                </a:tc>
                <a:tc>
                  <a:txBody>
                    <a:bodyPr/>
                    <a:lstStyle/>
                    <a:p>
                      <a:r>
                        <a:rPr lang="en-SG" dirty="0" smtClean="0"/>
                        <a:t>Creates a directory</a:t>
                      </a:r>
                      <a:endParaRPr lang="en-US"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FileInputStream</a:t>
            </a:r>
            <a:endParaRPr lang="en-US" dirty="0"/>
          </a:p>
        </p:txBody>
      </p:sp>
      <p:sp>
        <p:nvSpPr>
          <p:cNvPr id="3" name="Content Placeholder 2"/>
          <p:cNvSpPr>
            <a:spLocks noGrp="1"/>
          </p:cNvSpPr>
          <p:nvPr>
            <p:ph idx="1"/>
          </p:nvPr>
        </p:nvSpPr>
        <p:spPr/>
        <p:txBody>
          <a:bodyPr>
            <a:noAutofit/>
          </a:bodyPr>
          <a:lstStyle/>
          <a:p>
            <a:r>
              <a:rPr lang="en-SG" sz="2200" dirty="0" smtClean="0"/>
              <a:t>The </a:t>
            </a:r>
            <a:r>
              <a:rPr lang="en-SG" sz="2200" dirty="0" err="1" smtClean="0"/>
              <a:t>FileInputStream</a:t>
            </a:r>
            <a:r>
              <a:rPr lang="en-SG" sz="2200" dirty="0" smtClean="0"/>
              <a:t> class creates an </a:t>
            </a:r>
            <a:r>
              <a:rPr lang="en-SG" sz="2200" dirty="0" err="1" smtClean="0"/>
              <a:t>InputStream</a:t>
            </a:r>
            <a:r>
              <a:rPr lang="en-SG" sz="2200" dirty="0" smtClean="0"/>
              <a:t> that you can use to read bytes from a file.</a:t>
            </a:r>
          </a:p>
          <a:p>
            <a:r>
              <a:rPr lang="en-SG" sz="2200" dirty="0" smtClean="0"/>
              <a:t> 	</a:t>
            </a:r>
            <a:r>
              <a:rPr lang="en-SG" sz="2200" dirty="0" err="1" smtClean="0"/>
              <a:t>FileInputStream</a:t>
            </a:r>
            <a:r>
              <a:rPr lang="en-SG" sz="2200" dirty="0" smtClean="0"/>
              <a:t>(String </a:t>
            </a:r>
            <a:r>
              <a:rPr lang="en-SG" sz="2200" dirty="0" err="1" smtClean="0"/>
              <a:t>filepath</a:t>
            </a:r>
            <a:r>
              <a:rPr lang="en-SG" sz="2200" dirty="0" smtClean="0"/>
              <a:t>)</a:t>
            </a:r>
          </a:p>
          <a:p>
            <a:r>
              <a:rPr lang="en-SG" sz="2200" dirty="0" smtClean="0"/>
              <a:t> 	</a:t>
            </a:r>
            <a:r>
              <a:rPr lang="en-SG" sz="2200" dirty="0" err="1" smtClean="0"/>
              <a:t>FileInputstream</a:t>
            </a:r>
            <a:r>
              <a:rPr lang="en-SG" sz="2200" dirty="0" smtClean="0"/>
              <a:t>(File </a:t>
            </a:r>
            <a:r>
              <a:rPr lang="en-SG" sz="2200" dirty="0" err="1" smtClean="0"/>
              <a:t>fileObj</a:t>
            </a:r>
            <a:r>
              <a:rPr lang="en-SG" sz="2200" dirty="0" smtClean="0"/>
              <a:t>)</a:t>
            </a:r>
          </a:p>
          <a:p>
            <a:r>
              <a:rPr lang="en-SG" sz="2200" dirty="0" smtClean="0"/>
              <a:t>Either can throw a </a:t>
            </a:r>
            <a:r>
              <a:rPr lang="en-SG" sz="2200" dirty="0" err="1" smtClean="0"/>
              <a:t>FileNotFoundException</a:t>
            </a:r>
            <a:r>
              <a:rPr lang="en-SG" sz="2200" dirty="0" smtClean="0"/>
              <a:t>.</a:t>
            </a:r>
          </a:p>
          <a:p>
            <a:r>
              <a:rPr lang="en-SG" sz="2200" dirty="0" smtClean="0"/>
              <a:t>Here </a:t>
            </a:r>
            <a:r>
              <a:rPr lang="en-SG" sz="2200" dirty="0" err="1" smtClean="0"/>
              <a:t>filepath</a:t>
            </a:r>
            <a:r>
              <a:rPr lang="en-SG" sz="2200" dirty="0" smtClean="0"/>
              <a:t> is the full path name of a file, and </a:t>
            </a:r>
            <a:r>
              <a:rPr lang="en-SG" sz="2200" dirty="0" err="1" smtClean="0"/>
              <a:t>fileobj</a:t>
            </a:r>
            <a:r>
              <a:rPr lang="en-SG" sz="2200" dirty="0" smtClean="0"/>
              <a:t> is a File object that describe the file.</a:t>
            </a:r>
          </a:p>
          <a:p>
            <a:r>
              <a:rPr lang="en-SG" sz="2200" dirty="0" smtClean="0"/>
              <a:t>When a </a:t>
            </a:r>
            <a:r>
              <a:rPr lang="en-SG" sz="2200" dirty="0" err="1" smtClean="0"/>
              <a:t>FileInputStream</a:t>
            </a:r>
            <a:r>
              <a:rPr lang="en-SG" sz="2200" dirty="0" smtClean="0"/>
              <a:t> is created, it is also opened for reading.</a:t>
            </a:r>
          </a:p>
          <a:p>
            <a:r>
              <a:rPr lang="en-SG" sz="2200" dirty="0" smtClean="0"/>
              <a:t>It overrides six of the methods in the abstract class </a:t>
            </a:r>
            <a:r>
              <a:rPr lang="en-SG" sz="2200" dirty="0" err="1" smtClean="0"/>
              <a:t>InputStream</a:t>
            </a:r>
            <a:r>
              <a:rPr lang="en-SG" sz="2200" dirty="0" smtClean="0"/>
              <a:t> except mark() and reset() and any attempts to use reset() on a </a:t>
            </a:r>
            <a:r>
              <a:rPr lang="en-SG" sz="2200" dirty="0" err="1" smtClean="0"/>
              <a:t>FileInputStream</a:t>
            </a:r>
            <a:r>
              <a:rPr lang="en-SG" sz="2200" dirty="0" smtClean="0"/>
              <a:t> will generate </a:t>
            </a:r>
            <a:r>
              <a:rPr lang="en-SG" sz="2200" dirty="0" err="1" smtClean="0"/>
              <a:t>IOException</a:t>
            </a:r>
            <a:r>
              <a:rPr lang="en-SG" sz="2200" dirty="0" smtClean="0"/>
              <a:t>.</a:t>
            </a:r>
          </a:p>
          <a:p>
            <a:r>
              <a:rPr lang="en-SG" sz="2200" dirty="0" err="1" smtClean="0"/>
              <a:t>Ex:ReadFileUsingInputSream.java</a:t>
            </a:r>
            <a:endParaRPr 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FileOutputStream</a:t>
            </a:r>
            <a:endParaRPr lang="en-US" dirty="0"/>
          </a:p>
        </p:txBody>
      </p:sp>
      <p:sp>
        <p:nvSpPr>
          <p:cNvPr id="3" name="Content Placeholder 2"/>
          <p:cNvSpPr>
            <a:spLocks noGrp="1"/>
          </p:cNvSpPr>
          <p:nvPr>
            <p:ph idx="1"/>
          </p:nvPr>
        </p:nvSpPr>
        <p:spPr/>
        <p:txBody>
          <a:bodyPr>
            <a:normAutofit fontScale="85000" lnSpcReduction="10000"/>
          </a:bodyPr>
          <a:lstStyle/>
          <a:p>
            <a:r>
              <a:rPr lang="en-SG" dirty="0" err="1" smtClean="0"/>
              <a:t>FileOutputStream</a:t>
            </a:r>
            <a:r>
              <a:rPr lang="en-SG" dirty="0" smtClean="0"/>
              <a:t> creates an </a:t>
            </a:r>
            <a:r>
              <a:rPr lang="en-SG" dirty="0" err="1" smtClean="0"/>
              <a:t>OutPutStream</a:t>
            </a:r>
            <a:r>
              <a:rPr lang="en-SG" dirty="0" smtClean="0"/>
              <a:t> that you can use to write bytes to a file.</a:t>
            </a:r>
          </a:p>
          <a:p>
            <a:r>
              <a:rPr lang="en-SG" dirty="0" err="1" smtClean="0"/>
              <a:t>FileOutputStream</a:t>
            </a:r>
            <a:r>
              <a:rPr lang="en-SG" dirty="0" smtClean="0"/>
              <a:t>(String </a:t>
            </a:r>
            <a:r>
              <a:rPr lang="en-SG" dirty="0" err="1" smtClean="0"/>
              <a:t>filepath</a:t>
            </a:r>
            <a:r>
              <a:rPr lang="en-SG" dirty="0" smtClean="0"/>
              <a:t>)</a:t>
            </a:r>
          </a:p>
          <a:p>
            <a:r>
              <a:rPr lang="en-SG" dirty="0" err="1" smtClean="0"/>
              <a:t>FileOutputStream</a:t>
            </a:r>
            <a:r>
              <a:rPr lang="en-SG" dirty="0" smtClean="0"/>
              <a:t>(file </a:t>
            </a:r>
            <a:r>
              <a:rPr lang="en-SG" dirty="0" err="1" smtClean="0"/>
              <a:t>fileObj</a:t>
            </a:r>
            <a:r>
              <a:rPr lang="en-SG" dirty="0" smtClean="0"/>
              <a:t>)</a:t>
            </a:r>
          </a:p>
          <a:p>
            <a:r>
              <a:rPr lang="en-SG" dirty="0" err="1" smtClean="0"/>
              <a:t>FileOutputStream</a:t>
            </a:r>
            <a:r>
              <a:rPr lang="en-SG" dirty="0" smtClean="0"/>
              <a:t>(String </a:t>
            </a:r>
            <a:r>
              <a:rPr lang="en-SG" dirty="0" err="1" smtClean="0"/>
              <a:t>filepath,boolean</a:t>
            </a:r>
            <a:r>
              <a:rPr lang="en-SG" dirty="0" smtClean="0"/>
              <a:t> append)</a:t>
            </a:r>
          </a:p>
          <a:p>
            <a:r>
              <a:rPr lang="en-SG" dirty="0" err="1" smtClean="0"/>
              <a:t>FileOutputStream</a:t>
            </a:r>
            <a:r>
              <a:rPr lang="en-SG" dirty="0" smtClean="0"/>
              <a:t>(File </a:t>
            </a:r>
            <a:r>
              <a:rPr lang="en-SG" dirty="0" err="1" smtClean="0"/>
              <a:t>fileObj,boolean</a:t>
            </a:r>
            <a:r>
              <a:rPr lang="en-SG" dirty="0" smtClean="0"/>
              <a:t> append)</a:t>
            </a:r>
          </a:p>
          <a:p>
            <a:r>
              <a:rPr lang="en-SG" dirty="0" smtClean="0"/>
              <a:t>They can throw a </a:t>
            </a:r>
            <a:r>
              <a:rPr lang="en-SG" dirty="0" err="1" smtClean="0"/>
              <a:t>FileNotFoundException</a:t>
            </a:r>
            <a:r>
              <a:rPr lang="en-SG" dirty="0" smtClean="0"/>
              <a:t> or a </a:t>
            </a:r>
            <a:r>
              <a:rPr lang="en-SG" dirty="0" err="1" smtClean="0"/>
              <a:t>SecurityException</a:t>
            </a:r>
            <a:r>
              <a:rPr lang="en-SG" dirty="0" smtClean="0"/>
              <a:t>.</a:t>
            </a:r>
          </a:p>
          <a:p>
            <a:r>
              <a:rPr lang="en-SG" dirty="0" smtClean="0"/>
              <a:t> if append is true, the file is opened in append mode.</a:t>
            </a:r>
          </a:p>
          <a:p>
            <a:r>
              <a:rPr lang="en-SG" dirty="0" err="1" smtClean="0"/>
              <a:t>Ex:FileOutPutStreamEx.java</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ByteArrayInputStream</a:t>
            </a:r>
            <a:endParaRPr lang="en-US" dirty="0"/>
          </a:p>
        </p:txBody>
      </p:sp>
      <p:sp>
        <p:nvSpPr>
          <p:cNvPr id="3" name="Content Placeholder 2"/>
          <p:cNvSpPr>
            <a:spLocks noGrp="1"/>
          </p:cNvSpPr>
          <p:nvPr>
            <p:ph idx="1"/>
          </p:nvPr>
        </p:nvSpPr>
        <p:spPr/>
        <p:txBody>
          <a:bodyPr>
            <a:normAutofit fontScale="92500" lnSpcReduction="20000"/>
          </a:bodyPr>
          <a:lstStyle/>
          <a:p>
            <a:r>
              <a:rPr lang="en-SG" dirty="0" smtClean="0"/>
              <a:t>It is an implementation of an </a:t>
            </a:r>
            <a:r>
              <a:rPr lang="en-SG" dirty="0" err="1" smtClean="0"/>
              <a:t>InputStream</a:t>
            </a:r>
            <a:r>
              <a:rPr lang="en-SG" dirty="0" smtClean="0"/>
              <a:t> that uses a byte array as the source.</a:t>
            </a:r>
          </a:p>
          <a:p>
            <a:r>
              <a:rPr lang="en-SG" dirty="0" err="1" smtClean="0"/>
              <a:t>ByteArrayInputStream</a:t>
            </a:r>
            <a:r>
              <a:rPr lang="en-SG" dirty="0" smtClean="0"/>
              <a:t>(byte array[])</a:t>
            </a:r>
          </a:p>
          <a:p>
            <a:r>
              <a:rPr lang="en-SG" dirty="0" err="1" smtClean="0"/>
              <a:t>ByteArrayInputStream</a:t>
            </a:r>
            <a:r>
              <a:rPr lang="en-SG" dirty="0" smtClean="0"/>
              <a:t>(byte array[],</a:t>
            </a:r>
            <a:r>
              <a:rPr lang="en-SG" dirty="0" err="1" smtClean="0"/>
              <a:t>int</a:t>
            </a:r>
            <a:r>
              <a:rPr lang="en-SG" dirty="0" smtClean="0"/>
              <a:t> </a:t>
            </a:r>
            <a:r>
              <a:rPr lang="en-SG" dirty="0" err="1" smtClean="0"/>
              <a:t>start,int</a:t>
            </a:r>
            <a:r>
              <a:rPr lang="en-SG" dirty="0" smtClean="0"/>
              <a:t> </a:t>
            </a:r>
            <a:r>
              <a:rPr lang="en-SG" dirty="0" err="1" smtClean="0"/>
              <a:t>numBytes</a:t>
            </a:r>
            <a:r>
              <a:rPr lang="en-SG" dirty="0" smtClean="0"/>
              <a:t>)</a:t>
            </a:r>
          </a:p>
          <a:p>
            <a:r>
              <a:rPr lang="en-SG" dirty="0" smtClean="0"/>
              <a:t>The second constructor creates an </a:t>
            </a:r>
            <a:r>
              <a:rPr lang="en-SG" dirty="0" err="1" smtClean="0"/>
              <a:t>InputStream</a:t>
            </a:r>
            <a:r>
              <a:rPr lang="en-SG" dirty="0" smtClean="0"/>
              <a:t> from a subset of your byte array that begin with the character at the index specified by start and is </a:t>
            </a:r>
            <a:r>
              <a:rPr lang="en-SG" dirty="0" err="1" smtClean="0"/>
              <a:t>numbytes</a:t>
            </a:r>
            <a:r>
              <a:rPr lang="en-SG" dirty="0" smtClean="0"/>
              <a:t> long.</a:t>
            </a:r>
          </a:p>
          <a:p>
            <a:r>
              <a:rPr lang="en-SG" dirty="0" err="1" smtClean="0"/>
              <a:t>Ex:ByteArrayIPStream</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ByteArrayOutputstream</a:t>
            </a:r>
            <a:endParaRPr lang="en-US" dirty="0"/>
          </a:p>
        </p:txBody>
      </p:sp>
      <p:sp>
        <p:nvSpPr>
          <p:cNvPr id="3" name="Content Placeholder 2"/>
          <p:cNvSpPr>
            <a:spLocks noGrp="1"/>
          </p:cNvSpPr>
          <p:nvPr>
            <p:ph idx="1"/>
          </p:nvPr>
        </p:nvSpPr>
        <p:spPr/>
        <p:txBody>
          <a:bodyPr>
            <a:normAutofit fontScale="77500" lnSpcReduction="20000"/>
          </a:bodyPr>
          <a:lstStyle/>
          <a:p>
            <a:r>
              <a:rPr lang="en-SG" dirty="0" smtClean="0"/>
              <a:t>It is an implementation of an output stream that uses a byte array as the destination.</a:t>
            </a:r>
          </a:p>
          <a:p>
            <a:r>
              <a:rPr lang="en-SG" dirty="0" smtClean="0"/>
              <a:t>It has 2 constructors.</a:t>
            </a:r>
          </a:p>
          <a:p>
            <a:r>
              <a:rPr lang="en-SG" dirty="0" err="1" smtClean="0"/>
              <a:t>ByteArrayOutPutStream</a:t>
            </a:r>
            <a:r>
              <a:rPr lang="en-SG" dirty="0" smtClean="0"/>
              <a:t>()</a:t>
            </a:r>
          </a:p>
          <a:p>
            <a:r>
              <a:rPr lang="en-SG" dirty="0" err="1" smtClean="0"/>
              <a:t>ByteArrayOutPutStream</a:t>
            </a:r>
            <a:r>
              <a:rPr lang="en-SG" dirty="0" smtClean="0"/>
              <a:t>(</a:t>
            </a:r>
            <a:r>
              <a:rPr lang="en-SG" dirty="0" err="1" smtClean="0"/>
              <a:t>int</a:t>
            </a:r>
            <a:r>
              <a:rPr lang="en-SG" dirty="0" smtClean="0"/>
              <a:t> </a:t>
            </a:r>
            <a:r>
              <a:rPr lang="en-SG" dirty="0" err="1" smtClean="0"/>
              <a:t>numBytes</a:t>
            </a:r>
            <a:r>
              <a:rPr lang="en-SG" dirty="0" smtClean="0"/>
              <a:t>)</a:t>
            </a:r>
          </a:p>
          <a:p>
            <a:r>
              <a:rPr lang="en-SG" dirty="0" smtClean="0"/>
              <a:t>In first constructor buffer of 32 bytes is created.</a:t>
            </a:r>
          </a:p>
          <a:p>
            <a:r>
              <a:rPr lang="en-SG" dirty="0" smtClean="0"/>
              <a:t>In the second a buffer is created with a size equal to that specified by </a:t>
            </a:r>
            <a:r>
              <a:rPr lang="en-SG" dirty="0" err="1" smtClean="0"/>
              <a:t>numBytes</a:t>
            </a:r>
            <a:r>
              <a:rPr lang="en-SG" dirty="0" smtClean="0"/>
              <a:t>.</a:t>
            </a:r>
          </a:p>
          <a:p>
            <a:r>
              <a:rPr lang="en-US" dirty="0" smtClean="0"/>
              <a:t>The </a:t>
            </a:r>
            <a:r>
              <a:rPr lang="en-US" b="1" dirty="0" err="1" smtClean="0"/>
              <a:t>java.io.ByteArrayOutputStream.toByteArray</a:t>
            </a:r>
            <a:r>
              <a:rPr lang="en-US" b="1" dirty="0" smtClean="0"/>
              <a:t>()</a:t>
            </a:r>
            <a:r>
              <a:rPr lang="en-US" dirty="0" smtClean="0"/>
              <a:t> method creates a newly allocated buffer with the size as the current size of this output stream.</a:t>
            </a:r>
          </a:p>
          <a:p>
            <a:r>
              <a:rPr lang="en-SG" dirty="0" err="1" smtClean="0"/>
              <a:t>Ex:ByteArrayOutputStream</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FilteredByteStream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Filtered streams are simply wrappers around underlying input or output streams that transparently provide some extended level of functionality. </a:t>
            </a:r>
          </a:p>
          <a:p>
            <a:r>
              <a:rPr lang="en-SG" dirty="0" smtClean="0"/>
              <a:t>Typical extensions are buffering, character translation, and raw data translation.</a:t>
            </a:r>
            <a:endParaRPr lang="en-US" dirty="0" smtClean="0"/>
          </a:p>
          <a:p>
            <a:r>
              <a:rPr lang="en-US" dirty="0" smtClean="0"/>
              <a:t>A </a:t>
            </a:r>
            <a:r>
              <a:rPr lang="en-US" b="1" dirty="0" err="1" smtClean="0"/>
              <a:t>filterstream</a:t>
            </a:r>
            <a:r>
              <a:rPr lang="en-US" dirty="0" smtClean="0"/>
              <a:t> filters data as it's being read from or written to the </a:t>
            </a:r>
            <a:r>
              <a:rPr lang="en-US" b="1" dirty="0" smtClean="0"/>
              <a:t>stream</a:t>
            </a:r>
            <a:r>
              <a:rPr lang="en-US" dirty="0" smtClean="0"/>
              <a:t>. The </a:t>
            </a:r>
            <a:r>
              <a:rPr lang="en-US" b="1" dirty="0" err="1" smtClean="0"/>
              <a:t>filterstreams</a:t>
            </a:r>
            <a:r>
              <a:rPr lang="en-US" dirty="0" smtClean="0"/>
              <a:t> are </a:t>
            </a:r>
            <a:r>
              <a:rPr lang="en-US" dirty="0" err="1" smtClean="0"/>
              <a:t>FilterInputStream</a:t>
            </a:r>
            <a:r>
              <a:rPr lang="en-US" dirty="0" smtClean="0"/>
              <a:t> and </a:t>
            </a:r>
            <a:r>
              <a:rPr lang="en-US" dirty="0" err="1" smtClean="0"/>
              <a:t>FilterOutputStream</a:t>
            </a:r>
            <a:r>
              <a:rPr lang="en-US" dirty="0" smtClean="0"/>
              <a:t>.</a:t>
            </a:r>
          </a:p>
          <a:p>
            <a:r>
              <a:rPr lang="en-SG" dirty="0" err="1" smtClean="0"/>
              <a:t>FilterOutputStream</a:t>
            </a:r>
            <a:r>
              <a:rPr lang="en-SG" dirty="0" smtClean="0"/>
              <a:t>(</a:t>
            </a:r>
            <a:r>
              <a:rPr lang="en-SG" dirty="0" err="1" smtClean="0"/>
              <a:t>OutputStream</a:t>
            </a:r>
            <a:r>
              <a:rPr lang="en-SG" dirty="0" smtClean="0"/>
              <a:t> </a:t>
            </a:r>
            <a:r>
              <a:rPr lang="en-SG" dirty="0" err="1" smtClean="0"/>
              <a:t>os</a:t>
            </a:r>
            <a:r>
              <a:rPr lang="en-SG" dirty="0" smtClean="0"/>
              <a:t>)</a:t>
            </a:r>
          </a:p>
          <a:p>
            <a:r>
              <a:rPr lang="en-SG" dirty="0" err="1" smtClean="0"/>
              <a:t>FilterInputStream</a:t>
            </a:r>
            <a:r>
              <a:rPr lang="en-SG" dirty="0" smtClean="0"/>
              <a:t>(</a:t>
            </a:r>
            <a:r>
              <a:rPr lang="en-SG" dirty="0" err="1" smtClean="0"/>
              <a:t>InputStream</a:t>
            </a:r>
            <a:r>
              <a:rPr lang="en-SG" dirty="0" smtClean="0"/>
              <a:t> is)</a:t>
            </a: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Buffered Byte Streams</a:t>
            </a:r>
            <a:endParaRPr lang="en-US" dirty="0"/>
          </a:p>
        </p:txBody>
      </p:sp>
      <p:sp>
        <p:nvSpPr>
          <p:cNvPr id="3" name="Content Placeholder 2"/>
          <p:cNvSpPr>
            <a:spLocks noGrp="1"/>
          </p:cNvSpPr>
          <p:nvPr>
            <p:ph idx="1"/>
          </p:nvPr>
        </p:nvSpPr>
        <p:spPr/>
        <p:txBody>
          <a:bodyPr/>
          <a:lstStyle/>
          <a:p>
            <a:r>
              <a:rPr lang="en-SG" dirty="0" smtClean="0"/>
              <a:t>For the byte-</a:t>
            </a:r>
            <a:r>
              <a:rPr lang="en-SG" dirty="0" err="1" smtClean="0"/>
              <a:t>orientd</a:t>
            </a:r>
            <a:r>
              <a:rPr lang="en-SG" dirty="0" smtClean="0"/>
              <a:t> streams, a buffered stream extends a filtered stream class by attaching a memory buffer to the I/O stream. </a:t>
            </a:r>
          </a:p>
          <a:p>
            <a:r>
              <a:rPr lang="en-SG" dirty="0" smtClean="0"/>
              <a:t>The buffered byte stream classes are </a:t>
            </a:r>
            <a:r>
              <a:rPr lang="en-SG" dirty="0" err="1" smtClean="0"/>
              <a:t>BufferedInputStream</a:t>
            </a:r>
            <a:r>
              <a:rPr lang="en-SG" dirty="0" smtClean="0"/>
              <a:t> </a:t>
            </a:r>
          </a:p>
          <a:p>
            <a:r>
              <a:rPr lang="en-SG" dirty="0" err="1" smtClean="0"/>
              <a:t>BufferedOutputStream</a:t>
            </a:r>
            <a:endParaRPr lang="en-SG" dirty="0" smtClean="0"/>
          </a:p>
          <a:p>
            <a:r>
              <a:rPr lang="en-SG" dirty="0" err="1" smtClean="0"/>
              <a:t>PushBackInputStream</a:t>
            </a:r>
            <a:r>
              <a:rPr lang="en-SG" dirty="0" smtClean="0"/>
              <a:t> also implements a buffered stream.</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BufferedInputStream</a:t>
            </a:r>
            <a:endParaRPr lang="en-US" dirty="0"/>
          </a:p>
        </p:txBody>
      </p:sp>
      <p:sp>
        <p:nvSpPr>
          <p:cNvPr id="3" name="Content Placeholder 2"/>
          <p:cNvSpPr>
            <a:spLocks noGrp="1"/>
          </p:cNvSpPr>
          <p:nvPr>
            <p:ph idx="1"/>
          </p:nvPr>
        </p:nvSpPr>
        <p:spPr/>
        <p:txBody>
          <a:bodyPr>
            <a:normAutofit fontScale="77500" lnSpcReduction="20000"/>
          </a:bodyPr>
          <a:lstStyle/>
          <a:p>
            <a:r>
              <a:rPr lang="en-SG" dirty="0" smtClean="0"/>
              <a:t>Buffering I/O is a very common performance optimization.</a:t>
            </a:r>
          </a:p>
          <a:p>
            <a:r>
              <a:rPr lang="en-SG" dirty="0" smtClean="0"/>
              <a:t>Java’s </a:t>
            </a:r>
            <a:r>
              <a:rPr lang="en-SG" dirty="0" err="1" smtClean="0"/>
              <a:t>BufferedInputStream</a:t>
            </a:r>
            <a:r>
              <a:rPr lang="en-SG" dirty="0" smtClean="0"/>
              <a:t> class allows you to wrap any </a:t>
            </a:r>
            <a:r>
              <a:rPr lang="en-SG" dirty="0" err="1" smtClean="0"/>
              <a:t>InputStream</a:t>
            </a:r>
            <a:r>
              <a:rPr lang="en-SG" dirty="0" smtClean="0"/>
              <a:t> into a buffered stream and achieve this performance improvement.</a:t>
            </a:r>
          </a:p>
          <a:p>
            <a:r>
              <a:rPr lang="en-SG" dirty="0" smtClean="0"/>
              <a:t>It has 2 constructors.</a:t>
            </a:r>
          </a:p>
          <a:p>
            <a:r>
              <a:rPr lang="en-SG" dirty="0" err="1" smtClean="0"/>
              <a:t>BufferedInputstream</a:t>
            </a:r>
            <a:r>
              <a:rPr lang="en-SG" dirty="0" smtClean="0"/>
              <a:t>(</a:t>
            </a:r>
            <a:r>
              <a:rPr lang="en-SG" dirty="0" err="1" smtClean="0"/>
              <a:t>InputStream</a:t>
            </a:r>
            <a:r>
              <a:rPr lang="en-SG" dirty="0" smtClean="0"/>
              <a:t> </a:t>
            </a:r>
            <a:r>
              <a:rPr lang="en-SG" dirty="0" err="1" smtClean="0"/>
              <a:t>inputStream</a:t>
            </a:r>
            <a:r>
              <a:rPr lang="en-SG" dirty="0" smtClean="0"/>
              <a:t>)</a:t>
            </a:r>
          </a:p>
          <a:p>
            <a:r>
              <a:rPr lang="en-SG" dirty="0" err="1" smtClean="0"/>
              <a:t>BufferedInputStream</a:t>
            </a:r>
            <a:r>
              <a:rPr lang="en-SG" dirty="0" smtClean="0"/>
              <a:t>(</a:t>
            </a:r>
            <a:r>
              <a:rPr lang="en-SG" dirty="0" err="1" smtClean="0"/>
              <a:t>InputStream</a:t>
            </a:r>
            <a:r>
              <a:rPr lang="en-SG" dirty="0" smtClean="0"/>
              <a:t> </a:t>
            </a:r>
            <a:r>
              <a:rPr lang="en-SG" dirty="0" err="1" smtClean="0"/>
              <a:t>inputstream,int</a:t>
            </a:r>
            <a:r>
              <a:rPr lang="en-SG" dirty="0" smtClean="0"/>
              <a:t> </a:t>
            </a:r>
            <a:r>
              <a:rPr lang="en-SG" dirty="0" err="1" smtClean="0"/>
              <a:t>bufSize</a:t>
            </a:r>
            <a:r>
              <a:rPr lang="en-SG" dirty="0" smtClean="0"/>
              <a:t>)</a:t>
            </a:r>
          </a:p>
          <a:p>
            <a:r>
              <a:rPr lang="en-SG" dirty="0" smtClean="0"/>
              <a:t>First form creates a buffered stream using a default buffer size.</a:t>
            </a:r>
          </a:p>
          <a:p>
            <a:r>
              <a:rPr lang="en-SG" dirty="0" smtClean="0"/>
              <a:t>In the second the size of the buffer is passed in </a:t>
            </a:r>
            <a:r>
              <a:rPr lang="en-SG" dirty="0" err="1" smtClean="0"/>
              <a:t>bufSize</a:t>
            </a:r>
            <a:r>
              <a:rPr lang="en-SG" dirty="0" smtClean="0"/>
              <a:t>.</a:t>
            </a:r>
          </a:p>
          <a:p>
            <a:r>
              <a:rPr lang="en-SG" dirty="0" err="1" smtClean="0"/>
              <a:t>Ex:BufferedInputStreamDemo.java</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BufferedOutputStream</a:t>
            </a:r>
            <a:endParaRPr lang="en-US" dirty="0"/>
          </a:p>
        </p:txBody>
      </p:sp>
      <p:sp>
        <p:nvSpPr>
          <p:cNvPr id="3" name="Content Placeholder 2"/>
          <p:cNvSpPr>
            <a:spLocks noGrp="1"/>
          </p:cNvSpPr>
          <p:nvPr>
            <p:ph idx="1"/>
          </p:nvPr>
        </p:nvSpPr>
        <p:spPr/>
        <p:txBody>
          <a:bodyPr>
            <a:normAutofit fontScale="77500" lnSpcReduction="20000"/>
          </a:bodyPr>
          <a:lstStyle/>
          <a:p>
            <a:r>
              <a:rPr lang="en-SG" dirty="0" smtClean="0"/>
              <a:t>A </a:t>
            </a:r>
            <a:r>
              <a:rPr lang="en-SG" dirty="0" err="1" smtClean="0"/>
              <a:t>BufferedOutputStream</a:t>
            </a:r>
            <a:r>
              <a:rPr lang="en-SG" dirty="0" smtClean="0"/>
              <a:t> is similar to any </a:t>
            </a:r>
            <a:r>
              <a:rPr lang="en-SG" dirty="0" err="1" smtClean="0"/>
              <a:t>OutputStream</a:t>
            </a:r>
            <a:r>
              <a:rPr lang="en-SG" dirty="0" smtClean="0"/>
              <a:t> with the exception of an added flush() method that is used to ensure that the data buffers are physically written to the actual output device.</a:t>
            </a:r>
          </a:p>
          <a:p>
            <a:r>
              <a:rPr lang="en-SG" dirty="0" smtClean="0"/>
              <a:t>It is to improve performance by reducing the number of times the system actually writes data, you may need to call flush() to cause any data that is in the buffer to get written.</a:t>
            </a:r>
          </a:p>
          <a:p>
            <a:r>
              <a:rPr lang="en-SG" dirty="0" smtClean="0"/>
              <a:t>Buffers for output in java are there to increase performance.</a:t>
            </a:r>
          </a:p>
          <a:p>
            <a:r>
              <a:rPr lang="en-SG" dirty="0" err="1" smtClean="0"/>
              <a:t>BufferedOutputStream</a:t>
            </a:r>
            <a:r>
              <a:rPr lang="en-SG" dirty="0" smtClean="0"/>
              <a:t>(</a:t>
            </a:r>
            <a:r>
              <a:rPr lang="en-SG" dirty="0" err="1" smtClean="0"/>
              <a:t>OutputStream</a:t>
            </a:r>
            <a:r>
              <a:rPr lang="en-SG" dirty="0" smtClean="0"/>
              <a:t> </a:t>
            </a:r>
            <a:r>
              <a:rPr lang="en-SG" dirty="0" err="1" smtClean="0"/>
              <a:t>outputstream</a:t>
            </a:r>
            <a:r>
              <a:rPr lang="en-SG" dirty="0" smtClean="0"/>
              <a:t>)</a:t>
            </a:r>
          </a:p>
          <a:p>
            <a:r>
              <a:rPr lang="en-SG" dirty="0" err="1" smtClean="0"/>
              <a:t>BufferedOutputStream</a:t>
            </a:r>
            <a:r>
              <a:rPr lang="en-SG" dirty="0" smtClean="0"/>
              <a:t>(</a:t>
            </a:r>
            <a:r>
              <a:rPr lang="en-SG" dirty="0" err="1" smtClean="0"/>
              <a:t>OutputStream</a:t>
            </a:r>
            <a:r>
              <a:rPr lang="en-SG" dirty="0" smtClean="0"/>
              <a:t> </a:t>
            </a:r>
            <a:r>
              <a:rPr lang="en-SG" dirty="0" err="1" smtClean="0"/>
              <a:t>outputstream,int</a:t>
            </a:r>
            <a:r>
              <a:rPr lang="en-SG" dirty="0" smtClean="0"/>
              <a:t> </a:t>
            </a:r>
            <a:r>
              <a:rPr lang="en-SG" dirty="0" err="1" smtClean="0"/>
              <a:t>bufsize</a:t>
            </a:r>
            <a:r>
              <a:rPr lang="en-SG"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SG" dirty="0" smtClean="0"/>
              <a:t>The first form creates a buffered stream using a buffer of 512 bytes.</a:t>
            </a:r>
          </a:p>
          <a:p>
            <a:r>
              <a:rPr lang="en-SG" dirty="0" smtClean="0"/>
              <a:t>In the second form the size of the buffer is passed in </a:t>
            </a:r>
            <a:r>
              <a:rPr lang="en-SG" dirty="0" err="1" smtClean="0"/>
              <a:t>bufSize</a:t>
            </a:r>
            <a:r>
              <a:rPr lang="en-SG" dirty="0" smtClean="0"/>
              <a:t>().</a:t>
            </a:r>
          </a:p>
          <a:p>
            <a:r>
              <a:rPr lang="en-SG" dirty="0" err="1" smtClean="0"/>
              <a:t>Ex:BufferedOutputStreamExample.java</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err="1" smtClean="0"/>
              <a:t>PushbackInputStream</a:t>
            </a:r>
            <a:r>
              <a:rPr lang="en-SG" dirty="0" smtClean="0"/>
              <a:t/>
            </a:r>
            <a:br>
              <a:rPr lang="en-SG"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SG" dirty="0" smtClean="0"/>
              <a:t>Pushback is used on an </a:t>
            </a:r>
            <a:r>
              <a:rPr lang="en-SG" dirty="0" err="1" smtClean="0"/>
              <a:t>inputstream</a:t>
            </a:r>
            <a:r>
              <a:rPr lang="en-SG" dirty="0" smtClean="0"/>
              <a:t> to allow a byte to be read and then returned to the stream.</a:t>
            </a:r>
          </a:p>
          <a:p>
            <a:r>
              <a:rPr lang="en-SG" dirty="0" smtClean="0"/>
              <a:t>It has 2 constructors</a:t>
            </a:r>
          </a:p>
          <a:p>
            <a:pPr>
              <a:buNone/>
            </a:pPr>
            <a:r>
              <a:rPr lang="en-SG" dirty="0" err="1" smtClean="0"/>
              <a:t>PushBackInputStream</a:t>
            </a:r>
            <a:r>
              <a:rPr lang="en-SG" dirty="0" smtClean="0"/>
              <a:t>(</a:t>
            </a:r>
            <a:r>
              <a:rPr lang="en-SG" dirty="0" err="1" smtClean="0"/>
              <a:t>InputStream</a:t>
            </a:r>
            <a:r>
              <a:rPr lang="en-SG" dirty="0" smtClean="0"/>
              <a:t> </a:t>
            </a:r>
            <a:r>
              <a:rPr lang="en-SG" dirty="0" err="1" smtClean="0"/>
              <a:t>inputstream</a:t>
            </a:r>
            <a:r>
              <a:rPr lang="en-SG" dirty="0" smtClean="0"/>
              <a:t>)</a:t>
            </a:r>
          </a:p>
          <a:p>
            <a:pPr>
              <a:buNone/>
            </a:pPr>
            <a:r>
              <a:rPr lang="en-SG" dirty="0" err="1" smtClean="0"/>
              <a:t>PushBackInputStream</a:t>
            </a:r>
            <a:r>
              <a:rPr lang="en-SG" dirty="0" smtClean="0"/>
              <a:t>(</a:t>
            </a:r>
            <a:r>
              <a:rPr lang="en-SG" dirty="0" err="1" smtClean="0"/>
              <a:t>InputStream</a:t>
            </a:r>
            <a:r>
              <a:rPr lang="en-SG" dirty="0" smtClean="0"/>
              <a:t> </a:t>
            </a:r>
            <a:r>
              <a:rPr lang="en-SG" dirty="0" err="1" smtClean="0"/>
              <a:t>inputstream,int</a:t>
            </a:r>
            <a:r>
              <a:rPr lang="en-SG" dirty="0" smtClean="0"/>
              <a:t> </a:t>
            </a:r>
            <a:r>
              <a:rPr lang="en-SG" dirty="0" err="1" smtClean="0"/>
              <a:t>numBytes</a:t>
            </a:r>
            <a:r>
              <a:rPr lang="en-SG" dirty="0" smtClean="0"/>
              <a:t>)</a:t>
            </a:r>
          </a:p>
          <a:p>
            <a:pPr>
              <a:buNone/>
            </a:pPr>
            <a:r>
              <a:rPr lang="en-SG" dirty="0" smtClean="0"/>
              <a:t>The first form creates a stream object that allows one byte to be returned to the input stream.</a:t>
            </a:r>
          </a:p>
          <a:p>
            <a:pPr>
              <a:buNone/>
            </a:pPr>
            <a:r>
              <a:rPr lang="en-SG" dirty="0" smtClean="0"/>
              <a:t>The second form creates a stream that has a pushback buffer that is </a:t>
            </a:r>
            <a:r>
              <a:rPr lang="en-SG" dirty="0" err="1" smtClean="0"/>
              <a:t>numbytes</a:t>
            </a:r>
            <a:r>
              <a:rPr lang="en-SG" dirty="0" smtClean="0"/>
              <a:t> long. This allows multiple bytes to be returned to the input stream.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SG" dirty="0" smtClean="0"/>
              <a:t>The following constructors can be used to create File objects:</a:t>
            </a:r>
          </a:p>
          <a:p>
            <a:pPr>
              <a:buNone/>
            </a:pPr>
            <a:r>
              <a:rPr lang="en-SG" dirty="0" smtClean="0"/>
              <a:t>	</a:t>
            </a:r>
            <a:r>
              <a:rPr lang="en-SG" dirty="0" smtClean="0">
                <a:solidFill>
                  <a:srgbClr val="FF0000"/>
                </a:solidFill>
              </a:rPr>
              <a:t>File(String </a:t>
            </a:r>
            <a:r>
              <a:rPr lang="en-SG" dirty="0" err="1" smtClean="0">
                <a:solidFill>
                  <a:srgbClr val="FF0000"/>
                </a:solidFill>
              </a:rPr>
              <a:t>directoryPath</a:t>
            </a:r>
            <a:r>
              <a:rPr lang="en-SG" dirty="0" smtClean="0">
                <a:solidFill>
                  <a:srgbClr val="FF0000"/>
                </a:solidFill>
              </a:rPr>
              <a:t>)</a:t>
            </a:r>
          </a:p>
          <a:p>
            <a:pPr>
              <a:buNone/>
            </a:pPr>
            <a:r>
              <a:rPr lang="en-SG" dirty="0" smtClean="0">
                <a:solidFill>
                  <a:srgbClr val="FF0000"/>
                </a:solidFill>
              </a:rPr>
              <a:t>	File(String </a:t>
            </a:r>
            <a:r>
              <a:rPr lang="en-SG" dirty="0" err="1" smtClean="0">
                <a:solidFill>
                  <a:srgbClr val="FF0000"/>
                </a:solidFill>
              </a:rPr>
              <a:t>directoryPath,String</a:t>
            </a:r>
            <a:r>
              <a:rPr lang="en-SG" dirty="0" smtClean="0">
                <a:solidFill>
                  <a:srgbClr val="FF0000"/>
                </a:solidFill>
              </a:rPr>
              <a:t> filename)</a:t>
            </a:r>
          </a:p>
          <a:p>
            <a:pPr>
              <a:buNone/>
            </a:pPr>
            <a:r>
              <a:rPr lang="en-SG" dirty="0" smtClean="0">
                <a:solidFill>
                  <a:srgbClr val="FF0000"/>
                </a:solidFill>
              </a:rPr>
              <a:t>	File(File </a:t>
            </a:r>
            <a:r>
              <a:rPr lang="en-SG" dirty="0" err="1" smtClean="0">
                <a:solidFill>
                  <a:srgbClr val="FF0000"/>
                </a:solidFill>
              </a:rPr>
              <a:t>dirObj,String</a:t>
            </a:r>
            <a:r>
              <a:rPr lang="en-SG" dirty="0" smtClean="0">
                <a:solidFill>
                  <a:srgbClr val="FF0000"/>
                </a:solidFill>
              </a:rPr>
              <a:t> filename)</a:t>
            </a:r>
          </a:p>
          <a:p>
            <a:pPr>
              <a:buNone/>
            </a:pPr>
            <a:r>
              <a:rPr lang="en-SG" dirty="0" smtClean="0"/>
              <a:t> 	Here </a:t>
            </a:r>
            <a:r>
              <a:rPr lang="en-SG" dirty="0" err="1" smtClean="0"/>
              <a:t>directoryPath</a:t>
            </a:r>
            <a:r>
              <a:rPr lang="en-SG" dirty="0" smtClean="0"/>
              <a:t> is the path name of the file, filename is the name of the file, </a:t>
            </a:r>
            <a:r>
              <a:rPr lang="en-SG" dirty="0" err="1" smtClean="0"/>
              <a:t>dirObj</a:t>
            </a:r>
            <a:r>
              <a:rPr lang="en-SG" dirty="0" smtClean="0"/>
              <a:t> is a File object that specifies a directory,</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SG" dirty="0" smtClean="0"/>
              <a:t>It provides unread(),shown here:</a:t>
            </a:r>
          </a:p>
          <a:p>
            <a:pPr>
              <a:buNone/>
            </a:pPr>
            <a:r>
              <a:rPr lang="en-SG" dirty="0" smtClean="0"/>
              <a:t>	 void unread(</a:t>
            </a:r>
            <a:r>
              <a:rPr lang="en-SG" dirty="0" err="1" smtClean="0"/>
              <a:t>int</a:t>
            </a:r>
            <a:r>
              <a:rPr lang="en-SG" dirty="0" smtClean="0"/>
              <a:t> </a:t>
            </a:r>
            <a:r>
              <a:rPr lang="en-SG" dirty="0" err="1" smtClean="0"/>
              <a:t>ch</a:t>
            </a:r>
            <a:r>
              <a:rPr lang="en-SG" dirty="0" smtClean="0"/>
              <a:t>)</a:t>
            </a:r>
          </a:p>
          <a:p>
            <a:pPr>
              <a:buNone/>
            </a:pPr>
            <a:r>
              <a:rPr lang="en-SG" dirty="0" smtClean="0"/>
              <a:t>	void unread(byte buffer[])</a:t>
            </a:r>
          </a:p>
          <a:p>
            <a:pPr>
              <a:buNone/>
            </a:pPr>
            <a:r>
              <a:rPr lang="en-SG" dirty="0" smtClean="0"/>
              <a:t>	void unread(byte </a:t>
            </a:r>
            <a:r>
              <a:rPr lang="en-SG" dirty="0" err="1" smtClean="0"/>
              <a:t>buffer,int</a:t>
            </a:r>
            <a:r>
              <a:rPr lang="en-SG" dirty="0" smtClean="0"/>
              <a:t> </a:t>
            </a:r>
            <a:r>
              <a:rPr lang="en-SG" dirty="0" err="1" smtClean="0"/>
              <a:t>offset,int</a:t>
            </a:r>
            <a:r>
              <a:rPr lang="en-SG" dirty="0" smtClean="0"/>
              <a:t> </a:t>
            </a:r>
            <a:r>
              <a:rPr lang="en-SG" dirty="0" err="1" smtClean="0"/>
              <a:t>numChars</a:t>
            </a:r>
            <a:r>
              <a:rPr lang="en-SG" dirty="0" smtClean="0"/>
              <a:t>)</a:t>
            </a:r>
          </a:p>
          <a:p>
            <a:r>
              <a:rPr lang="en-SG" dirty="0" smtClean="0"/>
              <a:t>The first form pushes back the low-order byte of </a:t>
            </a:r>
            <a:r>
              <a:rPr lang="en-SG" dirty="0" err="1" smtClean="0"/>
              <a:t>ch</a:t>
            </a:r>
            <a:r>
              <a:rPr lang="en-SG" dirty="0" smtClean="0"/>
              <a:t>. This will be the next byte returned by a subsequent call to read().</a:t>
            </a:r>
          </a:p>
          <a:p>
            <a:r>
              <a:rPr lang="en-US" dirty="0" smtClean="0"/>
              <a:t>The second form is used to pushes back the </a:t>
            </a:r>
            <a:r>
              <a:rPr lang="en-US" dirty="0" smtClean="0">
                <a:hlinkClick r:id="rId2"/>
              </a:rPr>
              <a:t>array</a:t>
            </a:r>
            <a:r>
              <a:rPr lang="en-US" dirty="0" smtClean="0"/>
              <a:t> of byte by copying it to the pushback buffer.</a:t>
            </a:r>
            <a:endParaRPr lang="en-SG" dirty="0" smtClean="0"/>
          </a:p>
          <a:p>
            <a:r>
              <a:rPr lang="en-SG" dirty="0" smtClean="0"/>
              <a:t>Third form pushes back </a:t>
            </a:r>
            <a:r>
              <a:rPr lang="en-SG" dirty="0" err="1" smtClean="0"/>
              <a:t>numChars</a:t>
            </a:r>
            <a:r>
              <a:rPr lang="en-SG" dirty="0" smtClean="0"/>
              <a:t> bytes beginning at offset from buffer.</a:t>
            </a:r>
          </a:p>
          <a:p>
            <a:pPr>
              <a:buNone/>
            </a:pPr>
            <a:r>
              <a:rPr lang="en-SG" dirty="0" err="1" smtClean="0"/>
              <a:t>Ex:PushbackInputStreamDemo.java</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SequenceInputStream</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r>
              <a:rPr lang="en-US" sz="1800" dirty="0" smtClean="0"/>
              <a:t>The </a:t>
            </a:r>
            <a:r>
              <a:rPr lang="en-US" sz="1800" b="1" dirty="0" err="1" smtClean="0"/>
              <a:t>SequenceInputStream</a:t>
            </a:r>
            <a:r>
              <a:rPr lang="en-US" sz="1800" b="1" dirty="0" smtClean="0"/>
              <a:t> class allows you to concatenate multiple </a:t>
            </a:r>
            <a:r>
              <a:rPr lang="en-US" sz="1800" b="1" dirty="0" err="1" smtClean="0"/>
              <a:t>InputStreams</a:t>
            </a:r>
            <a:r>
              <a:rPr lang="en-US" sz="1800" b="1" dirty="0" smtClean="0"/>
              <a:t>.</a:t>
            </a:r>
          </a:p>
          <a:p>
            <a:r>
              <a:rPr lang="en-US" sz="1800" dirty="0" smtClean="0"/>
              <a:t>The construction of a </a:t>
            </a:r>
            <a:r>
              <a:rPr lang="en-US" sz="1800" b="1" dirty="0" err="1" smtClean="0"/>
              <a:t>SequenceInputStream</a:t>
            </a:r>
            <a:r>
              <a:rPr lang="en-US" sz="1800" b="1" dirty="0" smtClean="0"/>
              <a:t> is different from any other </a:t>
            </a:r>
            <a:r>
              <a:rPr lang="en-US" sz="1800" b="1" dirty="0" err="1" smtClean="0"/>
              <a:t>InputStream</a:t>
            </a:r>
            <a:r>
              <a:rPr lang="en-US" sz="1800" b="1" dirty="0" smtClean="0"/>
              <a:t>.</a:t>
            </a:r>
          </a:p>
          <a:p>
            <a:r>
              <a:rPr lang="en-US" sz="1800" dirty="0" smtClean="0"/>
              <a:t>A </a:t>
            </a:r>
            <a:r>
              <a:rPr lang="en-US" sz="1800" b="1" dirty="0" err="1" smtClean="0"/>
              <a:t>SequenceInputStream</a:t>
            </a:r>
            <a:r>
              <a:rPr lang="en-US" sz="1800" b="1" dirty="0" smtClean="0"/>
              <a:t> constructor uses either a pair of </a:t>
            </a:r>
            <a:r>
              <a:rPr lang="en-US" sz="1800" b="1" dirty="0" err="1" smtClean="0"/>
              <a:t>InputStreams</a:t>
            </a:r>
            <a:r>
              <a:rPr lang="en-US" sz="1800" b="1" dirty="0" smtClean="0"/>
              <a:t> or an</a:t>
            </a:r>
          </a:p>
          <a:p>
            <a:r>
              <a:rPr lang="en-US" sz="1800" b="1" dirty="0" smtClean="0"/>
              <a:t>Enumeration of </a:t>
            </a:r>
            <a:r>
              <a:rPr lang="en-US" sz="1800" b="1" dirty="0" err="1" smtClean="0"/>
              <a:t>InputStreams</a:t>
            </a:r>
            <a:r>
              <a:rPr lang="en-US" sz="1800" b="1" dirty="0" smtClean="0"/>
              <a:t> as its argument:</a:t>
            </a:r>
          </a:p>
          <a:p>
            <a:r>
              <a:rPr lang="en-US" sz="1800" dirty="0" err="1" smtClean="0"/>
              <a:t>SequenceInputStream</a:t>
            </a:r>
            <a:r>
              <a:rPr lang="en-US" sz="1800" dirty="0" smtClean="0"/>
              <a:t>(</a:t>
            </a:r>
            <a:r>
              <a:rPr lang="en-US" sz="1800" dirty="0" err="1" smtClean="0"/>
              <a:t>InputStream</a:t>
            </a:r>
            <a:r>
              <a:rPr lang="en-US" sz="1800" dirty="0" smtClean="0"/>
              <a:t> </a:t>
            </a:r>
            <a:r>
              <a:rPr lang="en-US" sz="1800" i="1" dirty="0" smtClean="0"/>
              <a:t>first, </a:t>
            </a:r>
            <a:r>
              <a:rPr lang="en-US" sz="1800" i="1" dirty="0" err="1" smtClean="0"/>
              <a:t>InputStream</a:t>
            </a:r>
            <a:r>
              <a:rPr lang="en-US" sz="1800" i="1" dirty="0" smtClean="0"/>
              <a:t> second)</a:t>
            </a:r>
          </a:p>
          <a:p>
            <a:r>
              <a:rPr lang="en-US" sz="1800" dirty="0" err="1" smtClean="0"/>
              <a:t>SequenceInputStream</a:t>
            </a:r>
            <a:r>
              <a:rPr lang="en-US" sz="1800" dirty="0" smtClean="0"/>
              <a:t>(Enumeration </a:t>
            </a:r>
            <a:r>
              <a:rPr lang="en-US" sz="1800" i="1" dirty="0" err="1" smtClean="0"/>
              <a:t>streamEnum</a:t>
            </a:r>
            <a:r>
              <a:rPr lang="en-US" sz="1800" i="1" dirty="0" smtClean="0"/>
              <a:t>)</a:t>
            </a:r>
          </a:p>
          <a:p>
            <a:r>
              <a:rPr lang="en-US" sz="1800" dirty="0" smtClean="0"/>
              <a:t>Operationally, the class fulfills read requests from the first </a:t>
            </a:r>
            <a:r>
              <a:rPr lang="en-US" sz="1800" b="1" dirty="0" err="1" smtClean="0"/>
              <a:t>InputStream</a:t>
            </a:r>
            <a:r>
              <a:rPr lang="en-US" sz="1800" b="1" dirty="0" smtClean="0"/>
              <a:t> until it runs </a:t>
            </a:r>
            <a:r>
              <a:rPr lang="en-US" sz="1800" dirty="0" smtClean="0"/>
              <a:t>out and then switches over to the second one.</a:t>
            </a:r>
          </a:p>
          <a:p>
            <a:r>
              <a:rPr lang="en-US" sz="1800" dirty="0" smtClean="0"/>
              <a:t> In the case of an </a:t>
            </a:r>
            <a:r>
              <a:rPr lang="en-US" sz="1800" b="1" dirty="0" smtClean="0"/>
              <a:t>Enumeration, it will </a:t>
            </a:r>
            <a:r>
              <a:rPr lang="en-US" sz="1800" dirty="0" smtClean="0"/>
              <a:t>continue through all of the </a:t>
            </a:r>
            <a:r>
              <a:rPr lang="en-US" sz="1800" b="1" dirty="0" err="1" smtClean="0"/>
              <a:t>InputStreams</a:t>
            </a:r>
            <a:r>
              <a:rPr lang="en-US" sz="1800" b="1" dirty="0" smtClean="0"/>
              <a:t> until the end of the last one is reached.</a:t>
            </a:r>
          </a:p>
          <a:p>
            <a:r>
              <a:rPr lang="en-SG" sz="1800" b="1" dirty="0" err="1" smtClean="0"/>
              <a:t>Enumaration</a:t>
            </a:r>
            <a:r>
              <a:rPr lang="en-SG" sz="1800" b="1" dirty="0" smtClean="0"/>
              <a:t> interface defines the methods by which you can enumerate(obtain one at a time) the elements in a collection.</a:t>
            </a:r>
          </a:p>
          <a:p>
            <a:r>
              <a:rPr lang="en-SG" sz="1800" b="1" dirty="0" smtClean="0"/>
              <a:t>elements(): Returns an enumeration of the components of this vector.</a:t>
            </a:r>
            <a:endParaRPr lang="en-US" sz="1800" b="1"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5668963"/>
          </a:xfrm>
        </p:spPr>
        <p:txBody>
          <a:bodyPr>
            <a:normAutofit fontScale="70000" lnSpcReduction="20000"/>
          </a:bodyPr>
          <a:lstStyle/>
          <a:p>
            <a:pPr>
              <a:buNone/>
            </a:pPr>
            <a:r>
              <a:rPr lang="en-US" dirty="0" smtClean="0"/>
              <a:t>import java.io.*;</a:t>
            </a:r>
          </a:p>
          <a:p>
            <a:pPr>
              <a:buNone/>
            </a:pPr>
            <a:r>
              <a:rPr lang="en-US" dirty="0" smtClean="0"/>
              <a:t>import </a:t>
            </a:r>
            <a:r>
              <a:rPr lang="en-US" dirty="0" err="1" smtClean="0"/>
              <a:t>java.util</a:t>
            </a:r>
            <a:r>
              <a:rPr lang="en-US" dirty="0" smtClean="0"/>
              <a:t>.*;</a:t>
            </a:r>
          </a:p>
          <a:p>
            <a:pPr>
              <a:buNone/>
            </a:pPr>
            <a:r>
              <a:rPr lang="en-US" dirty="0" smtClean="0"/>
              <a:t>class </a:t>
            </a:r>
            <a:r>
              <a:rPr lang="en-US" dirty="0" err="1" smtClean="0"/>
              <a:t>InputStreamExample</a:t>
            </a:r>
            <a:r>
              <a:rPr lang="en-US" dirty="0" smtClean="0"/>
              <a:t> {</a:t>
            </a:r>
          </a:p>
          <a:p>
            <a:pPr>
              <a:buNone/>
            </a:pPr>
            <a:r>
              <a:rPr lang="en-SG" dirty="0" smtClean="0"/>
              <a:t>public static void main(String </a:t>
            </a:r>
            <a:r>
              <a:rPr lang="en-SG" dirty="0" err="1" smtClean="0"/>
              <a:t>args</a:t>
            </a:r>
            <a:r>
              <a:rPr lang="en-SG" dirty="0" smtClean="0"/>
              <a:t>[])</a:t>
            </a:r>
          </a:p>
          <a:p>
            <a:pPr>
              <a:buNone/>
            </a:pPr>
            <a:r>
              <a:rPr lang="en-SG" dirty="0" smtClean="0"/>
              <a:t>{</a:t>
            </a:r>
          </a:p>
          <a:p>
            <a:pPr>
              <a:buNone/>
            </a:pPr>
            <a:r>
              <a:rPr lang="en-SG" dirty="0" err="1" smtClean="0"/>
              <a:t>FileInputStream</a:t>
            </a:r>
            <a:r>
              <a:rPr lang="en-SG" dirty="0" smtClean="0"/>
              <a:t> f1=new </a:t>
            </a:r>
            <a:r>
              <a:rPr lang="en-SG" dirty="0" err="1" smtClean="0"/>
              <a:t>FileInputStream</a:t>
            </a:r>
            <a:r>
              <a:rPr lang="en-SG" dirty="0" smtClean="0"/>
              <a:t>(“A.txt”);</a:t>
            </a:r>
          </a:p>
          <a:p>
            <a:pPr>
              <a:buNone/>
            </a:pPr>
            <a:r>
              <a:rPr lang="en-SG" dirty="0" err="1" smtClean="0"/>
              <a:t>FileInputStream</a:t>
            </a:r>
            <a:r>
              <a:rPr lang="en-SG" dirty="0" smtClean="0"/>
              <a:t> f2=new </a:t>
            </a:r>
            <a:r>
              <a:rPr lang="en-SG" dirty="0" err="1" smtClean="0"/>
              <a:t>FileInputStream</a:t>
            </a:r>
            <a:r>
              <a:rPr lang="en-SG" dirty="0" smtClean="0"/>
              <a:t>(“B.txt”);</a:t>
            </a:r>
          </a:p>
          <a:p>
            <a:pPr>
              <a:buNone/>
            </a:pPr>
            <a:r>
              <a:rPr lang="en-SG" dirty="0" err="1" smtClean="0"/>
              <a:t>SequenceInputStream</a:t>
            </a:r>
            <a:r>
              <a:rPr lang="en-SG" dirty="0" smtClean="0"/>
              <a:t> s=new </a:t>
            </a:r>
            <a:r>
              <a:rPr lang="en-SG" dirty="0" err="1" smtClean="0"/>
              <a:t>SequenceInputStream</a:t>
            </a:r>
            <a:r>
              <a:rPr lang="en-SG" dirty="0" smtClean="0"/>
              <a:t>(f1,f2);</a:t>
            </a:r>
          </a:p>
          <a:p>
            <a:pPr>
              <a:buNone/>
            </a:pPr>
            <a:r>
              <a:rPr lang="en-SG" dirty="0" err="1" smtClean="0"/>
              <a:t>int</a:t>
            </a:r>
            <a:r>
              <a:rPr lang="en-SG" dirty="0" smtClean="0"/>
              <a:t> j;</a:t>
            </a:r>
          </a:p>
          <a:p>
            <a:pPr>
              <a:buNone/>
            </a:pPr>
            <a:r>
              <a:rPr lang="en-SG" dirty="0" smtClean="0"/>
              <a:t>while((j=</a:t>
            </a:r>
            <a:r>
              <a:rPr lang="en-SG" dirty="0" err="1" smtClean="0"/>
              <a:t>s.read</a:t>
            </a:r>
            <a:r>
              <a:rPr lang="en-SG" dirty="0" smtClean="0"/>
              <a:t>())!=-1)</a:t>
            </a:r>
          </a:p>
          <a:p>
            <a:pPr>
              <a:buNone/>
            </a:pPr>
            <a:r>
              <a:rPr lang="en-SG" dirty="0" smtClean="0"/>
              <a:t>{</a:t>
            </a:r>
          </a:p>
          <a:p>
            <a:pPr>
              <a:buNone/>
            </a:pPr>
            <a:r>
              <a:rPr lang="en-SG" dirty="0" err="1" smtClean="0"/>
              <a:t>System.out.println</a:t>
            </a:r>
            <a:r>
              <a:rPr lang="en-SG" dirty="0" smtClean="0"/>
              <a:t>((char)j);	}</a:t>
            </a:r>
          </a:p>
          <a:p>
            <a:pPr>
              <a:buNone/>
            </a:pPr>
            <a:r>
              <a:rPr lang="en-SG" dirty="0" err="1" smtClean="0"/>
              <a:t>s.close</a:t>
            </a:r>
            <a:r>
              <a:rPr lang="en-SG" dirty="0" smtClean="0"/>
              <a:t>();</a:t>
            </a:r>
          </a:p>
          <a:p>
            <a:pPr>
              <a:buNone/>
            </a:pPr>
            <a:r>
              <a:rPr lang="en-SG" dirty="0" smtClean="0"/>
              <a:t>f2.close();</a:t>
            </a:r>
          </a:p>
          <a:p>
            <a:pPr>
              <a:buNone/>
            </a:pPr>
            <a:r>
              <a:rPr lang="en-SG" dirty="0" smtClean="0"/>
              <a:t>f1.close();</a:t>
            </a:r>
          </a:p>
          <a:p>
            <a:pPr>
              <a:buNone/>
            </a:pPr>
            <a:r>
              <a:rPr lang="en-US" dirty="0" smtClean="0"/>
              <a: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Autofit/>
          </a:bodyPr>
          <a:lstStyle/>
          <a:p>
            <a:pPr>
              <a:buNone/>
            </a:pPr>
            <a:r>
              <a:rPr lang="en-SG" sz="1800" dirty="0" smtClean="0"/>
              <a:t>Example using </a:t>
            </a:r>
            <a:r>
              <a:rPr lang="en-SG" sz="1800" dirty="0" err="1" smtClean="0"/>
              <a:t>Enumaration</a:t>
            </a:r>
            <a:r>
              <a:rPr lang="en-SG" sz="1800" dirty="0" smtClean="0"/>
              <a:t>:</a:t>
            </a:r>
          </a:p>
          <a:p>
            <a:pPr>
              <a:buNone/>
            </a:pPr>
            <a:r>
              <a:rPr lang="en-US" sz="1800" dirty="0" smtClean="0"/>
              <a:t>import java.io.*;</a:t>
            </a:r>
          </a:p>
          <a:p>
            <a:pPr>
              <a:buNone/>
            </a:pPr>
            <a:r>
              <a:rPr lang="en-US" sz="1800" dirty="0" smtClean="0"/>
              <a:t>import </a:t>
            </a:r>
            <a:r>
              <a:rPr lang="en-US" sz="1800" dirty="0" err="1" smtClean="0"/>
              <a:t>java.util</a:t>
            </a:r>
            <a:r>
              <a:rPr lang="en-US" sz="1800" dirty="0" smtClean="0"/>
              <a:t>.*;</a:t>
            </a:r>
          </a:p>
          <a:p>
            <a:pPr>
              <a:buNone/>
            </a:pPr>
            <a:r>
              <a:rPr lang="en-US" sz="1800" dirty="0" smtClean="0"/>
              <a:t>public class </a:t>
            </a:r>
            <a:r>
              <a:rPr lang="en-US" sz="1800" dirty="0" err="1" smtClean="0"/>
              <a:t>SequenceFileEnumaration</a:t>
            </a:r>
            <a:r>
              <a:rPr lang="en-US" sz="1800" dirty="0" smtClean="0"/>
              <a:t> {</a:t>
            </a:r>
          </a:p>
          <a:p>
            <a:pPr>
              <a:buNone/>
            </a:pPr>
            <a:r>
              <a:rPr lang="en-US" sz="1800" dirty="0" smtClean="0"/>
              <a:t>    public static void main(String </a:t>
            </a:r>
            <a:r>
              <a:rPr lang="en-US" sz="1800" dirty="0" err="1" smtClean="0"/>
              <a:t>args</a:t>
            </a:r>
            <a:r>
              <a:rPr lang="en-US" sz="1800" dirty="0" smtClean="0"/>
              <a:t>[]) throws Exception  {</a:t>
            </a:r>
          </a:p>
          <a:p>
            <a:pPr>
              <a:buNone/>
            </a:pPr>
            <a:r>
              <a:rPr lang="en-US" sz="1800" dirty="0" smtClean="0"/>
              <a:t>        </a:t>
            </a:r>
            <a:r>
              <a:rPr lang="en-US" sz="1800" dirty="0" err="1" smtClean="0"/>
              <a:t>FileInputStream</a:t>
            </a:r>
            <a:r>
              <a:rPr lang="en-US" sz="1800" dirty="0" smtClean="0"/>
              <a:t> f1=new </a:t>
            </a:r>
            <a:r>
              <a:rPr lang="en-US" sz="1800" dirty="0" err="1" smtClean="0"/>
              <a:t>FileInputStream</a:t>
            </a:r>
            <a:r>
              <a:rPr lang="en-US" sz="1800" dirty="0" smtClean="0"/>
              <a:t>("file.txt");</a:t>
            </a:r>
          </a:p>
          <a:p>
            <a:pPr>
              <a:buNone/>
            </a:pPr>
            <a:r>
              <a:rPr lang="en-US" sz="1800" dirty="0" smtClean="0"/>
              <a:t>        </a:t>
            </a:r>
            <a:r>
              <a:rPr lang="en-US" sz="1800" dirty="0" err="1" smtClean="0"/>
              <a:t>FileInputStream</a:t>
            </a:r>
            <a:r>
              <a:rPr lang="en-US" sz="1800" dirty="0" smtClean="0"/>
              <a:t> f2=new </a:t>
            </a:r>
            <a:r>
              <a:rPr lang="en-US" sz="1800" dirty="0" err="1" smtClean="0"/>
              <a:t>FileInputStream</a:t>
            </a:r>
            <a:r>
              <a:rPr lang="en-US" sz="1800" dirty="0" smtClean="0"/>
              <a:t>("file1.txt");</a:t>
            </a:r>
          </a:p>
          <a:p>
            <a:pPr>
              <a:buNone/>
            </a:pPr>
            <a:r>
              <a:rPr lang="en-US" sz="1800" dirty="0" smtClean="0"/>
              <a:t>        </a:t>
            </a:r>
            <a:r>
              <a:rPr lang="en-US" sz="1800" dirty="0" err="1" smtClean="0"/>
              <a:t>FileInputStream</a:t>
            </a:r>
            <a:r>
              <a:rPr lang="en-US" sz="1800" dirty="0" smtClean="0"/>
              <a:t> f3=new </a:t>
            </a:r>
            <a:r>
              <a:rPr lang="en-US" sz="1800" dirty="0" err="1" smtClean="0"/>
              <a:t>FileInputStream</a:t>
            </a:r>
            <a:r>
              <a:rPr lang="en-US" sz="1800" dirty="0" smtClean="0"/>
              <a:t>("file2.txt");</a:t>
            </a:r>
          </a:p>
          <a:p>
            <a:pPr>
              <a:buNone/>
            </a:pPr>
            <a:r>
              <a:rPr lang="en-US" sz="1800" dirty="0" smtClean="0"/>
              <a:t>	Vector v=new Vector();</a:t>
            </a:r>
          </a:p>
          <a:p>
            <a:pPr>
              <a:buNone/>
            </a:pPr>
            <a:r>
              <a:rPr lang="en-US" sz="1800" dirty="0" smtClean="0"/>
              <a:t>        </a:t>
            </a:r>
            <a:r>
              <a:rPr lang="en-US" sz="1800" dirty="0" err="1" smtClean="0"/>
              <a:t>v.add</a:t>
            </a:r>
            <a:r>
              <a:rPr lang="en-US" sz="1800" dirty="0" smtClean="0"/>
              <a:t>(f1);	  </a:t>
            </a:r>
            <a:r>
              <a:rPr lang="en-US" sz="1800" dirty="0" err="1" smtClean="0"/>
              <a:t>v.add</a:t>
            </a:r>
            <a:r>
              <a:rPr lang="en-US" sz="1800" dirty="0" smtClean="0"/>
              <a:t>(f2);        </a:t>
            </a:r>
            <a:r>
              <a:rPr lang="en-US" sz="1800" dirty="0" err="1" smtClean="0"/>
              <a:t>v.add</a:t>
            </a:r>
            <a:r>
              <a:rPr lang="en-US" sz="1800" dirty="0" smtClean="0"/>
              <a:t>(f3);       </a:t>
            </a:r>
          </a:p>
          <a:p>
            <a:pPr>
              <a:buNone/>
            </a:pPr>
            <a:r>
              <a:rPr lang="en-US" sz="1800" dirty="0" smtClean="0"/>
              <a:t>        Enumeration e=</a:t>
            </a:r>
            <a:r>
              <a:rPr lang="en-US" sz="1800" dirty="0" err="1" smtClean="0"/>
              <a:t>v.elements</a:t>
            </a:r>
            <a:r>
              <a:rPr lang="en-US" sz="1800" dirty="0" smtClean="0"/>
              <a:t>();</a:t>
            </a:r>
          </a:p>
          <a:p>
            <a:pPr>
              <a:buNone/>
            </a:pPr>
            <a:r>
              <a:rPr lang="en-US" sz="1800" dirty="0" smtClean="0"/>
              <a:t>        </a:t>
            </a:r>
            <a:r>
              <a:rPr lang="en-US" sz="1800" dirty="0" err="1" smtClean="0"/>
              <a:t>SequenceInputStream</a:t>
            </a:r>
            <a:r>
              <a:rPr lang="en-US" sz="1800" dirty="0" smtClean="0"/>
              <a:t> s=new </a:t>
            </a:r>
            <a:r>
              <a:rPr lang="en-US" sz="1800" dirty="0" err="1" smtClean="0"/>
              <a:t>SequenceInputStream</a:t>
            </a:r>
            <a:r>
              <a:rPr lang="en-US" sz="1800" dirty="0" smtClean="0"/>
              <a:t>(e);</a:t>
            </a:r>
          </a:p>
          <a:p>
            <a:pPr>
              <a:buNone/>
            </a:pPr>
            <a:r>
              <a:rPr lang="en-US" sz="1800" dirty="0" smtClean="0"/>
              <a:t>        </a:t>
            </a:r>
            <a:r>
              <a:rPr lang="en-US" sz="1800" dirty="0" err="1" smtClean="0"/>
              <a:t>int</a:t>
            </a:r>
            <a:r>
              <a:rPr lang="en-US" sz="1800" dirty="0" smtClean="0"/>
              <a:t> </a:t>
            </a:r>
            <a:r>
              <a:rPr lang="en-US" sz="1800" dirty="0" err="1" smtClean="0"/>
              <a:t>i</a:t>
            </a:r>
            <a:r>
              <a:rPr lang="en-US" sz="1800" dirty="0" smtClean="0"/>
              <a:t>=0;</a:t>
            </a:r>
          </a:p>
          <a:p>
            <a:pPr>
              <a:buNone/>
            </a:pPr>
            <a:r>
              <a:rPr lang="en-US" sz="1800" dirty="0" smtClean="0"/>
              <a:t>        while((</a:t>
            </a:r>
            <a:r>
              <a:rPr lang="en-US" sz="1800" dirty="0" err="1" smtClean="0"/>
              <a:t>i</a:t>
            </a:r>
            <a:r>
              <a:rPr lang="en-US" sz="1800" dirty="0" smtClean="0"/>
              <a:t>=</a:t>
            </a:r>
            <a:r>
              <a:rPr lang="en-US" sz="1800" dirty="0" err="1" smtClean="0"/>
              <a:t>s.read</a:t>
            </a:r>
            <a:r>
              <a:rPr lang="en-US" sz="1800" dirty="0" smtClean="0"/>
              <a:t>())!=-1) {</a:t>
            </a:r>
          </a:p>
          <a:p>
            <a:pPr>
              <a:buNone/>
            </a:pPr>
            <a:r>
              <a:rPr lang="en-US" sz="1800" dirty="0" smtClean="0"/>
              <a:t>            </a:t>
            </a:r>
            <a:r>
              <a:rPr lang="en-US" sz="1800" dirty="0" err="1" smtClean="0"/>
              <a:t>System.out.print</a:t>
            </a:r>
            <a:r>
              <a:rPr lang="en-US" sz="1800" dirty="0" smtClean="0"/>
              <a:t>((char)</a:t>
            </a:r>
            <a:r>
              <a:rPr lang="en-US" sz="1800" dirty="0" err="1" smtClean="0"/>
              <a:t>i</a:t>
            </a:r>
            <a:r>
              <a:rPr lang="en-US" sz="1800" dirty="0" smtClean="0"/>
              <a:t>); }</a:t>
            </a:r>
          </a:p>
          <a:p>
            <a:pPr>
              <a:buNone/>
            </a:pPr>
            <a:r>
              <a:rPr lang="en-US" sz="1800" dirty="0" smtClean="0"/>
              <a:t>        </a:t>
            </a:r>
            <a:r>
              <a:rPr lang="en-US" sz="1800" dirty="0" err="1" smtClean="0"/>
              <a:t>s.close</a:t>
            </a:r>
            <a:r>
              <a:rPr lang="en-US" sz="1800" dirty="0" smtClean="0"/>
              <a:t>();</a:t>
            </a:r>
          </a:p>
          <a:p>
            <a:pPr>
              <a:buNone/>
            </a:pPr>
            <a:r>
              <a:rPr lang="en-US" sz="1800" dirty="0" smtClean="0"/>
              <a:t>        f1.close();    f2.close(); 	f3.close();  } }</a:t>
            </a:r>
            <a:endParaRPr 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DataInputStream</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r>
              <a:rPr lang="en-US" sz="2100" dirty="0" smtClean="0"/>
              <a:t>Java </a:t>
            </a:r>
            <a:r>
              <a:rPr lang="en-US" sz="2100" dirty="0" err="1" smtClean="0"/>
              <a:t>DataInputStream</a:t>
            </a:r>
            <a:r>
              <a:rPr lang="en-US" sz="2100" dirty="0" smtClean="0"/>
              <a:t> </a:t>
            </a:r>
            <a:r>
              <a:rPr lang="en-US" sz="2100" dirty="0" smtClean="0">
                <a:hlinkClick r:id="rId2"/>
              </a:rPr>
              <a:t>class</a:t>
            </a:r>
            <a:r>
              <a:rPr lang="en-US" sz="2100" dirty="0" smtClean="0"/>
              <a:t> allows an application to read primitive data from the input stream in a machine-independent way.</a:t>
            </a:r>
          </a:p>
          <a:p>
            <a:r>
              <a:rPr lang="en-US" sz="2100" b="1" dirty="0" smtClean="0"/>
              <a:t>public</a:t>
            </a:r>
            <a:r>
              <a:rPr lang="en-US" sz="2100" dirty="0" smtClean="0"/>
              <a:t> </a:t>
            </a:r>
            <a:r>
              <a:rPr lang="en-US" sz="2100" b="1" dirty="0" smtClean="0"/>
              <a:t>class</a:t>
            </a:r>
            <a:r>
              <a:rPr lang="en-US" sz="2100" dirty="0" smtClean="0"/>
              <a:t> </a:t>
            </a:r>
            <a:r>
              <a:rPr lang="en-US" sz="2100" dirty="0" err="1" smtClean="0"/>
              <a:t>DataInputStream</a:t>
            </a:r>
            <a:r>
              <a:rPr lang="en-US" sz="2100" dirty="0" smtClean="0"/>
              <a:t> </a:t>
            </a:r>
            <a:r>
              <a:rPr lang="en-US" sz="2100" b="1" dirty="0" smtClean="0"/>
              <a:t>extends</a:t>
            </a:r>
            <a:r>
              <a:rPr lang="en-US" sz="2100" dirty="0" smtClean="0"/>
              <a:t> </a:t>
            </a:r>
            <a:r>
              <a:rPr lang="en-US" sz="2100" dirty="0" err="1" smtClean="0"/>
              <a:t>FilterInputStream</a:t>
            </a:r>
            <a:r>
              <a:rPr lang="en-US" sz="2100" dirty="0" smtClean="0"/>
              <a:t> </a:t>
            </a:r>
            <a:r>
              <a:rPr lang="en-US" sz="2100" b="1" dirty="0" smtClean="0"/>
              <a:t>implements</a:t>
            </a:r>
            <a:r>
              <a:rPr lang="en-US" sz="2100" dirty="0" smtClean="0"/>
              <a:t> </a:t>
            </a:r>
            <a:r>
              <a:rPr lang="en-US" sz="2100" dirty="0" err="1" smtClean="0"/>
              <a:t>DataInput</a:t>
            </a:r>
            <a:r>
              <a:rPr lang="en-US" sz="2100" dirty="0" smtClean="0"/>
              <a:t>  </a:t>
            </a:r>
          </a:p>
          <a:p>
            <a:r>
              <a:rPr lang="en-US" sz="2100" dirty="0" smtClean="0"/>
              <a:t>Java </a:t>
            </a:r>
            <a:r>
              <a:rPr lang="en-US" sz="2100" dirty="0" err="1" smtClean="0"/>
              <a:t>DataInputStream</a:t>
            </a:r>
            <a:r>
              <a:rPr lang="en-US" sz="2100" dirty="0" smtClean="0"/>
              <a:t> class Methods</a:t>
            </a:r>
          </a:p>
          <a:p>
            <a:r>
              <a:rPr lang="en-US" sz="2100" dirty="0" err="1" smtClean="0"/>
              <a:t>int</a:t>
            </a:r>
            <a:r>
              <a:rPr lang="en-US" sz="2100" dirty="0" smtClean="0"/>
              <a:t> read(byte[] b): It is used to read the number of bytes from the input stream.</a:t>
            </a:r>
          </a:p>
          <a:p>
            <a:r>
              <a:rPr lang="en-US" sz="2100" dirty="0" err="1" smtClean="0"/>
              <a:t>int</a:t>
            </a:r>
            <a:r>
              <a:rPr lang="en-US" sz="2100" dirty="0" smtClean="0"/>
              <a:t> read(byte[] b, </a:t>
            </a:r>
            <a:r>
              <a:rPr lang="en-US" sz="2100" dirty="0" err="1" smtClean="0"/>
              <a:t>int</a:t>
            </a:r>
            <a:r>
              <a:rPr lang="en-US" sz="2100" dirty="0" smtClean="0"/>
              <a:t> off, </a:t>
            </a:r>
            <a:r>
              <a:rPr lang="en-US" sz="2100" dirty="0" err="1" smtClean="0"/>
              <a:t>int</a:t>
            </a:r>
            <a:r>
              <a:rPr lang="en-US" sz="2100" dirty="0" smtClean="0"/>
              <a:t> </a:t>
            </a:r>
            <a:r>
              <a:rPr lang="en-US" sz="2100" dirty="0" err="1" smtClean="0"/>
              <a:t>len</a:t>
            </a:r>
            <a:r>
              <a:rPr lang="en-US" sz="2100" dirty="0" smtClean="0"/>
              <a:t>): It is used to read </a:t>
            </a:r>
            <a:r>
              <a:rPr lang="en-US" sz="2100" b="1" dirty="0" err="1" smtClean="0"/>
              <a:t>len</a:t>
            </a:r>
            <a:r>
              <a:rPr lang="en-US" sz="2100" dirty="0" smtClean="0"/>
              <a:t> bytes of data from the input stream.</a:t>
            </a:r>
          </a:p>
          <a:p>
            <a:r>
              <a:rPr lang="en-US" sz="2100" dirty="0" err="1" smtClean="0"/>
              <a:t>int</a:t>
            </a:r>
            <a:r>
              <a:rPr lang="en-US" sz="2100" dirty="0" smtClean="0"/>
              <a:t> </a:t>
            </a:r>
            <a:r>
              <a:rPr lang="en-US" sz="2100" dirty="0" err="1" smtClean="0"/>
              <a:t>readInt</a:t>
            </a:r>
            <a:r>
              <a:rPr lang="en-US" sz="2100" dirty="0" smtClean="0"/>
              <a:t>(): It is used to read input bytes and return an </a:t>
            </a:r>
            <a:r>
              <a:rPr lang="en-US" sz="2100" dirty="0" err="1" smtClean="0"/>
              <a:t>int</a:t>
            </a:r>
            <a:r>
              <a:rPr lang="en-US" sz="2100" dirty="0" smtClean="0"/>
              <a:t> value.</a:t>
            </a:r>
          </a:p>
          <a:p>
            <a:r>
              <a:rPr lang="en-US" sz="2100" dirty="0" smtClean="0"/>
              <a:t>byte </a:t>
            </a:r>
            <a:r>
              <a:rPr lang="en-US" sz="2100" dirty="0" err="1" smtClean="0"/>
              <a:t>readByte</a:t>
            </a:r>
            <a:r>
              <a:rPr lang="en-US" sz="2100" dirty="0" smtClean="0"/>
              <a:t>(): It is used to read and return the one input byte.</a:t>
            </a:r>
          </a:p>
          <a:p>
            <a:r>
              <a:rPr lang="en-US" sz="2100" dirty="0" smtClean="0"/>
              <a:t>char </a:t>
            </a:r>
            <a:r>
              <a:rPr lang="en-US" sz="2100" dirty="0" err="1" smtClean="0"/>
              <a:t>readChar</a:t>
            </a:r>
            <a:r>
              <a:rPr lang="en-US" sz="2100" dirty="0" smtClean="0"/>
              <a:t>(): It is used to read two input bytes and returns a char value.</a:t>
            </a:r>
          </a:p>
          <a:p>
            <a:endParaRPr lang="en-US" sz="210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Autofit/>
          </a:bodyPr>
          <a:lstStyle/>
          <a:p>
            <a:r>
              <a:rPr lang="en-US" sz="1800" dirty="0" err="1" smtClean="0"/>
              <a:t>boolean</a:t>
            </a:r>
            <a:r>
              <a:rPr lang="en-US" sz="1800" dirty="0" smtClean="0"/>
              <a:t> </a:t>
            </a:r>
            <a:r>
              <a:rPr lang="en-US" sz="1800" dirty="0" err="1" smtClean="0"/>
              <a:t>readBoolean</a:t>
            </a:r>
            <a:r>
              <a:rPr lang="en-US" sz="1800" dirty="0" smtClean="0"/>
              <a:t>(): It is used to read one input byte and return true if byte is non zero, false if byte is zero.</a:t>
            </a:r>
          </a:p>
          <a:p>
            <a:r>
              <a:rPr lang="en-US" sz="1800" dirty="0" err="1" smtClean="0"/>
              <a:t>int</a:t>
            </a:r>
            <a:r>
              <a:rPr lang="en-US" sz="1800" dirty="0" smtClean="0"/>
              <a:t> </a:t>
            </a:r>
            <a:r>
              <a:rPr lang="en-US" sz="1800" dirty="0" err="1" smtClean="0"/>
              <a:t>skipBytes</a:t>
            </a:r>
            <a:r>
              <a:rPr lang="en-US" sz="1800" dirty="0" smtClean="0"/>
              <a:t>(</a:t>
            </a:r>
            <a:r>
              <a:rPr lang="en-US" sz="1800" dirty="0" err="1" smtClean="0"/>
              <a:t>int</a:t>
            </a:r>
            <a:r>
              <a:rPr lang="en-US" sz="1800" dirty="0" smtClean="0"/>
              <a:t> x): It is used to skip over x bytes of data from the input stream.</a:t>
            </a:r>
          </a:p>
          <a:p>
            <a:r>
              <a:rPr lang="en-US" sz="1800" dirty="0" smtClean="0"/>
              <a:t>String </a:t>
            </a:r>
            <a:r>
              <a:rPr lang="en-US" sz="1800" dirty="0" err="1" smtClean="0"/>
              <a:t>readUTF</a:t>
            </a:r>
            <a:r>
              <a:rPr lang="en-US" sz="1800" dirty="0" smtClean="0"/>
              <a:t>(): It is used to read a </a:t>
            </a:r>
            <a:r>
              <a:rPr lang="en-US" sz="1800" dirty="0" smtClean="0">
                <a:hlinkClick r:id="rId2"/>
              </a:rPr>
              <a:t>string</a:t>
            </a:r>
            <a:r>
              <a:rPr lang="en-US" sz="1800" dirty="0" smtClean="0"/>
              <a:t> that has been encoded using the UTF-8 format.</a:t>
            </a:r>
          </a:p>
          <a:p>
            <a:r>
              <a:rPr lang="en-US" sz="1800" dirty="0" smtClean="0"/>
              <a:t>UTF-8 is a compromise character encoding that can be as compact as ASCII (if the file is just plain English text) but can also contain any </a:t>
            </a:r>
            <a:r>
              <a:rPr lang="en-US" sz="1800" dirty="0" err="1" smtClean="0"/>
              <a:t>unicode</a:t>
            </a:r>
            <a:r>
              <a:rPr lang="en-US" sz="1800" dirty="0" smtClean="0"/>
              <a:t> characters (with some increase in file size).</a:t>
            </a:r>
          </a:p>
          <a:p>
            <a:r>
              <a:rPr lang="en-US" sz="1800" dirty="0" smtClean="0"/>
              <a:t>UTF stands for Unicode Transformation Format. The '8' means it uses 8-bit blocks to represent a character. The number of blocks needed to represent a character varies from 1 to 4.</a:t>
            </a:r>
          </a:p>
          <a:p>
            <a:r>
              <a:rPr lang="en-US" sz="1800" dirty="0" smtClean="0"/>
              <a:t>void </a:t>
            </a:r>
            <a:r>
              <a:rPr lang="en-US" sz="1800" dirty="0" err="1" smtClean="0"/>
              <a:t>readFully</a:t>
            </a:r>
            <a:r>
              <a:rPr lang="en-US" sz="1800" dirty="0" smtClean="0"/>
              <a:t>(byte[] b): It is used to read bytes from the input stream and store them into the buffer </a:t>
            </a:r>
            <a:r>
              <a:rPr lang="en-US" sz="1800" dirty="0" smtClean="0">
                <a:hlinkClick r:id="rId3"/>
              </a:rPr>
              <a:t>array</a:t>
            </a:r>
            <a:r>
              <a:rPr lang="en-US" sz="1800" dirty="0" smtClean="0"/>
              <a:t>.</a:t>
            </a:r>
          </a:p>
          <a:p>
            <a:r>
              <a:rPr lang="en-US" sz="1800" dirty="0" smtClean="0"/>
              <a:t>void </a:t>
            </a:r>
            <a:r>
              <a:rPr lang="en-US" sz="1800" dirty="0" err="1" smtClean="0"/>
              <a:t>readFully</a:t>
            </a:r>
            <a:r>
              <a:rPr lang="en-US" sz="1800" dirty="0" smtClean="0"/>
              <a:t>(byte[] b, </a:t>
            </a:r>
            <a:r>
              <a:rPr lang="en-US" sz="1800" dirty="0" err="1" smtClean="0"/>
              <a:t>int</a:t>
            </a:r>
            <a:r>
              <a:rPr lang="en-US" sz="1800" dirty="0" smtClean="0"/>
              <a:t> off, </a:t>
            </a:r>
            <a:r>
              <a:rPr lang="en-US" sz="1800" dirty="0" err="1" smtClean="0"/>
              <a:t>int</a:t>
            </a:r>
            <a:r>
              <a:rPr lang="en-US" sz="1800" dirty="0" smtClean="0"/>
              <a:t> </a:t>
            </a:r>
            <a:r>
              <a:rPr lang="en-US" sz="1800" dirty="0" err="1" smtClean="0"/>
              <a:t>len</a:t>
            </a:r>
            <a:r>
              <a:rPr lang="en-US" sz="1800" dirty="0" smtClean="0"/>
              <a:t>): It is used to read </a:t>
            </a:r>
            <a:r>
              <a:rPr lang="en-US" sz="1800" b="1" dirty="0" err="1" smtClean="0"/>
              <a:t>len</a:t>
            </a:r>
            <a:r>
              <a:rPr lang="en-US" sz="1800" dirty="0" smtClean="0"/>
              <a:t> bytes from the input stream.</a:t>
            </a:r>
          </a:p>
          <a:p>
            <a:r>
              <a:rPr lang="en-US" sz="1800" dirty="0" smtClean="0"/>
              <a:t>double </a:t>
            </a:r>
            <a:r>
              <a:rPr lang="en-US" sz="1800" dirty="0" err="1" smtClean="0"/>
              <a:t>readDouble</a:t>
            </a:r>
            <a:r>
              <a:rPr lang="en-US" sz="1800" dirty="0" smtClean="0"/>
              <a:t>()It is used to read eight input bytes and returns a double value.</a:t>
            </a:r>
          </a:p>
          <a:p>
            <a:endParaRPr lang="en-US" sz="1800" dirty="0" smtClean="0"/>
          </a:p>
          <a:p>
            <a:endParaRPr 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a:buNone/>
            </a:pPr>
            <a:r>
              <a:rPr lang="en-US" sz="1800" b="1" dirty="0" smtClean="0"/>
              <a:t>import java.io.*;    </a:t>
            </a:r>
          </a:p>
          <a:p>
            <a:pPr>
              <a:buNone/>
            </a:pPr>
            <a:r>
              <a:rPr lang="en-US" sz="1800" b="1" dirty="0" smtClean="0"/>
              <a:t>public class </a:t>
            </a:r>
            <a:r>
              <a:rPr lang="en-US" sz="1800" b="1" dirty="0" err="1" smtClean="0"/>
              <a:t>DataStreamExample</a:t>
            </a:r>
            <a:r>
              <a:rPr lang="en-US" sz="1800" b="1" dirty="0" smtClean="0"/>
              <a:t> {  </a:t>
            </a:r>
          </a:p>
          <a:p>
            <a:pPr>
              <a:buNone/>
            </a:pPr>
            <a:r>
              <a:rPr lang="en-US" sz="1800" b="1" dirty="0" smtClean="0"/>
              <a:t>  public static void main(String[] </a:t>
            </a:r>
            <a:r>
              <a:rPr lang="en-US" sz="1800" b="1" dirty="0" err="1" smtClean="0"/>
              <a:t>args</a:t>
            </a:r>
            <a:r>
              <a:rPr lang="en-US" sz="1800" b="1" dirty="0" smtClean="0"/>
              <a:t>) throws </a:t>
            </a:r>
            <a:r>
              <a:rPr lang="en-US" sz="1800" b="1" dirty="0" err="1" smtClean="0"/>
              <a:t>IOException</a:t>
            </a:r>
            <a:r>
              <a:rPr lang="en-US" sz="1800" b="1" dirty="0" smtClean="0"/>
              <a:t> {  </a:t>
            </a:r>
          </a:p>
          <a:p>
            <a:pPr>
              <a:buNone/>
            </a:pPr>
            <a:r>
              <a:rPr lang="en-US" sz="1800" b="1" dirty="0" smtClean="0"/>
              <a:t>    </a:t>
            </a:r>
            <a:r>
              <a:rPr lang="en-US" sz="1800" b="1" dirty="0" err="1" smtClean="0"/>
              <a:t>InputStream</a:t>
            </a:r>
            <a:r>
              <a:rPr lang="en-US" sz="1800" b="1" dirty="0" smtClean="0"/>
              <a:t> input = new </a:t>
            </a:r>
            <a:r>
              <a:rPr lang="en-US" sz="1800" b="1" dirty="0" err="1" smtClean="0"/>
              <a:t>FileInputStream</a:t>
            </a:r>
            <a:r>
              <a:rPr lang="en-US" sz="1800" b="1" dirty="0" smtClean="0"/>
              <a:t>("D:\\testout.txt");  </a:t>
            </a:r>
          </a:p>
          <a:p>
            <a:pPr>
              <a:buNone/>
            </a:pPr>
            <a:r>
              <a:rPr lang="en-US" sz="1800" b="1" dirty="0" smtClean="0"/>
              <a:t>    </a:t>
            </a:r>
            <a:r>
              <a:rPr lang="en-US" sz="1800" b="1" dirty="0" err="1" smtClean="0"/>
              <a:t>DataInputStream</a:t>
            </a:r>
            <a:r>
              <a:rPr lang="en-US" sz="1800" b="1" dirty="0" smtClean="0"/>
              <a:t> inst = new </a:t>
            </a:r>
            <a:r>
              <a:rPr lang="en-US" sz="1800" b="1" dirty="0" err="1" smtClean="0"/>
              <a:t>DataInputStream</a:t>
            </a:r>
            <a:r>
              <a:rPr lang="en-US" sz="1800" b="1" dirty="0" smtClean="0"/>
              <a:t>(input);  </a:t>
            </a:r>
          </a:p>
          <a:p>
            <a:pPr>
              <a:buNone/>
            </a:pPr>
            <a:r>
              <a:rPr lang="en-US" sz="1800" b="1" dirty="0" smtClean="0"/>
              <a:t>    </a:t>
            </a:r>
            <a:r>
              <a:rPr lang="en-US" sz="1800" b="1" dirty="0" err="1" smtClean="0"/>
              <a:t>int</a:t>
            </a:r>
            <a:r>
              <a:rPr lang="en-US" sz="1800" b="1" dirty="0" smtClean="0"/>
              <a:t> count = </a:t>
            </a:r>
            <a:r>
              <a:rPr lang="en-US" sz="1800" b="1" dirty="0" err="1" smtClean="0"/>
              <a:t>input.available</a:t>
            </a:r>
            <a:r>
              <a:rPr lang="en-US" sz="1800" b="1" dirty="0" smtClean="0"/>
              <a:t>();  </a:t>
            </a:r>
          </a:p>
          <a:p>
            <a:pPr>
              <a:buNone/>
            </a:pPr>
            <a:r>
              <a:rPr lang="en-US" sz="1800" b="1" dirty="0" smtClean="0"/>
              <a:t>    byte[] </a:t>
            </a:r>
            <a:r>
              <a:rPr lang="en-US" sz="1800" b="1" dirty="0" err="1" smtClean="0"/>
              <a:t>ary</a:t>
            </a:r>
            <a:r>
              <a:rPr lang="en-US" sz="1800" b="1" dirty="0" smtClean="0"/>
              <a:t> = new byte[count];  </a:t>
            </a:r>
          </a:p>
          <a:p>
            <a:pPr>
              <a:buNone/>
            </a:pPr>
            <a:r>
              <a:rPr lang="en-US" sz="1800" b="1" dirty="0" smtClean="0"/>
              <a:t>    </a:t>
            </a:r>
            <a:r>
              <a:rPr lang="en-US" sz="1800" b="1" dirty="0" err="1" smtClean="0"/>
              <a:t>inst.read</a:t>
            </a:r>
            <a:r>
              <a:rPr lang="en-US" sz="1800" b="1" dirty="0" smtClean="0"/>
              <a:t>(</a:t>
            </a:r>
            <a:r>
              <a:rPr lang="en-US" sz="1800" b="1" dirty="0" err="1" smtClean="0"/>
              <a:t>ary</a:t>
            </a:r>
            <a:r>
              <a:rPr lang="en-US" sz="1800" b="1" dirty="0" smtClean="0"/>
              <a:t>);  </a:t>
            </a:r>
          </a:p>
          <a:p>
            <a:pPr>
              <a:buNone/>
            </a:pPr>
            <a:r>
              <a:rPr lang="en-US" sz="1800" b="1" dirty="0" smtClean="0"/>
              <a:t>    for (byte </a:t>
            </a:r>
            <a:r>
              <a:rPr lang="en-US" sz="1800" b="1" dirty="0" err="1" smtClean="0"/>
              <a:t>bt</a:t>
            </a:r>
            <a:r>
              <a:rPr lang="en-US" sz="1800" b="1" dirty="0" smtClean="0"/>
              <a:t> : </a:t>
            </a:r>
            <a:r>
              <a:rPr lang="en-US" sz="1800" b="1" dirty="0" err="1" smtClean="0"/>
              <a:t>ary</a:t>
            </a:r>
            <a:r>
              <a:rPr lang="en-US" sz="1800" b="1" dirty="0" smtClean="0"/>
              <a:t>) {  </a:t>
            </a:r>
          </a:p>
          <a:p>
            <a:pPr>
              <a:buNone/>
            </a:pPr>
            <a:r>
              <a:rPr lang="en-US" sz="1800" b="1" dirty="0" smtClean="0"/>
              <a:t>      char k = (char) </a:t>
            </a:r>
            <a:r>
              <a:rPr lang="en-US" sz="1800" b="1" dirty="0" err="1" smtClean="0"/>
              <a:t>bt</a:t>
            </a:r>
            <a:r>
              <a:rPr lang="en-US" sz="1800" b="1" dirty="0" smtClean="0"/>
              <a:t>;  </a:t>
            </a:r>
          </a:p>
          <a:p>
            <a:pPr>
              <a:buNone/>
            </a:pPr>
            <a:r>
              <a:rPr lang="en-US" sz="1800" b="1" dirty="0" smtClean="0"/>
              <a:t>      </a:t>
            </a:r>
            <a:r>
              <a:rPr lang="en-US" sz="1800" b="1" dirty="0" err="1" smtClean="0"/>
              <a:t>System.out.print</a:t>
            </a:r>
            <a:r>
              <a:rPr lang="en-US" sz="1800" b="1" dirty="0" smtClean="0"/>
              <a:t>(k+"-");  </a:t>
            </a:r>
          </a:p>
          <a:p>
            <a:pPr>
              <a:buNone/>
            </a:pPr>
            <a:r>
              <a:rPr lang="en-US" sz="1800" b="1" dirty="0" smtClean="0"/>
              <a:t>    }   }   }  </a:t>
            </a:r>
          </a:p>
          <a:p>
            <a:pPr>
              <a:buNone/>
            </a:pPr>
            <a:r>
              <a:rPr lang="en-SG" sz="1800" b="1" dirty="0" smtClean="0"/>
              <a:t>Output:</a:t>
            </a:r>
          </a:p>
          <a:p>
            <a:pPr>
              <a:buNone/>
            </a:pPr>
            <a:r>
              <a:rPr lang="en-US" sz="1800" b="1" dirty="0" smtClean="0"/>
              <a:t>Here, we are assuming that you have following data in "testout.txt" file:</a:t>
            </a:r>
          </a:p>
          <a:p>
            <a:pPr>
              <a:buNone/>
            </a:pPr>
            <a:r>
              <a:rPr lang="en-US" sz="1800" b="1" dirty="0" smtClean="0"/>
              <a:t>JAVA </a:t>
            </a:r>
          </a:p>
          <a:p>
            <a:pPr>
              <a:buNone/>
            </a:pPr>
            <a:r>
              <a:rPr lang="en-US" sz="1800" b="1" dirty="0" smtClean="0"/>
              <a:t>Output:</a:t>
            </a:r>
          </a:p>
          <a:p>
            <a:pPr>
              <a:buNone/>
            </a:pPr>
            <a:r>
              <a:rPr lang="en-US" sz="1800" b="1" dirty="0" smtClean="0"/>
              <a:t>J-A-V-A </a:t>
            </a:r>
            <a:br>
              <a:rPr lang="en-US" sz="1800" b="1" dirty="0" smtClean="0"/>
            </a:br>
            <a:endParaRPr lang="en-US" sz="1800" b="1" dirty="0" smtClean="0"/>
          </a:p>
          <a:p>
            <a:pPr>
              <a:buNone/>
            </a:pPr>
            <a:endParaRPr lang="en-US" sz="18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DataOutPutStream</a:t>
            </a:r>
            <a:endParaRPr lang="en-US" dirty="0"/>
          </a:p>
        </p:txBody>
      </p:sp>
      <p:sp>
        <p:nvSpPr>
          <p:cNvPr id="3" name="Content Placeholder 2"/>
          <p:cNvSpPr>
            <a:spLocks noGrp="1"/>
          </p:cNvSpPr>
          <p:nvPr>
            <p:ph idx="1"/>
          </p:nvPr>
        </p:nvSpPr>
        <p:spPr/>
        <p:txBody>
          <a:bodyPr>
            <a:normAutofit lnSpcReduction="10000"/>
          </a:bodyPr>
          <a:lstStyle/>
          <a:p>
            <a:r>
              <a:rPr lang="en-US" dirty="0" smtClean="0"/>
              <a:t>Java </a:t>
            </a:r>
            <a:r>
              <a:rPr lang="en-US" dirty="0" err="1" smtClean="0"/>
              <a:t>DataOutputStream</a:t>
            </a:r>
            <a:r>
              <a:rPr lang="en-US" dirty="0" smtClean="0"/>
              <a:t> </a:t>
            </a:r>
            <a:r>
              <a:rPr lang="en-US" dirty="0" smtClean="0">
                <a:hlinkClick r:id="rId2"/>
              </a:rPr>
              <a:t>class</a:t>
            </a:r>
            <a:r>
              <a:rPr lang="en-US" dirty="0" smtClean="0"/>
              <a:t> allows an application to write primitive </a:t>
            </a:r>
            <a:r>
              <a:rPr lang="en-US" dirty="0" smtClean="0">
                <a:hlinkClick r:id="rId3"/>
              </a:rPr>
              <a:t>Java</a:t>
            </a:r>
            <a:r>
              <a:rPr lang="en-US" dirty="0" smtClean="0"/>
              <a:t> data types to the output stream in a machine-independent way.</a:t>
            </a:r>
          </a:p>
          <a:p>
            <a:r>
              <a:rPr lang="en-US" dirty="0" smtClean="0"/>
              <a:t>Java application generally uses the data output stream to write data that can later be read by a data input stream.</a:t>
            </a:r>
          </a:p>
          <a:p>
            <a:r>
              <a:rPr lang="en-US" b="1" dirty="0" smtClean="0"/>
              <a:t>public</a:t>
            </a:r>
            <a:r>
              <a:rPr lang="en-US" dirty="0" smtClean="0"/>
              <a:t> </a:t>
            </a:r>
            <a:r>
              <a:rPr lang="en-US" b="1" dirty="0" smtClean="0"/>
              <a:t>class</a:t>
            </a:r>
            <a:r>
              <a:rPr lang="en-US" dirty="0" smtClean="0"/>
              <a:t> </a:t>
            </a:r>
            <a:r>
              <a:rPr lang="en-US" dirty="0" err="1" smtClean="0"/>
              <a:t>DataOutputStream</a:t>
            </a:r>
            <a:r>
              <a:rPr lang="en-US" dirty="0" smtClean="0"/>
              <a:t> </a:t>
            </a:r>
            <a:r>
              <a:rPr lang="en-US" b="1" dirty="0" smtClean="0"/>
              <a:t>extends</a:t>
            </a:r>
            <a:r>
              <a:rPr lang="en-US" dirty="0" smtClean="0"/>
              <a:t> </a:t>
            </a:r>
            <a:r>
              <a:rPr lang="en-US" dirty="0" err="1" smtClean="0"/>
              <a:t>FilterOutputStream</a:t>
            </a:r>
            <a:r>
              <a:rPr lang="en-US" dirty="0" smtClean="0"/>
              <a:t> </a:t>
            </a:r>
            <a:r>
              <a:rPr lang="en-US" b="1" dirty="0" smtClean="0"/>
              <a:t>implements</a:t>
            </a:r>
            <a:r>
              <a:rPr lang="en-US" dirty="0" smtClean="0"/>
              <a:t> </a:t>
            </a:r>
            <a:r>
              <a:rPr lang="en-US" dirty="0" err="1" smtClean="0"/>
              <a:t>DataOutput</a:t>
            </a:r>
            <a:r>
              <a:rPr lang="en-US" dirty="0" smtClean="0"/>
              <a:t>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5897563"/>
          </a:xfrm>
        </p:spPr>
        <p:txBody>
          <a:bodyPr>
            <a:normAutofit fontScale="85000" lnSpcReduction="10000"/>
          </a:bodyPr>
          <a:lstStyle/>
          <a:p>
            <a:r>
              <a:rPr lang="en-US" dirty="0" err="1" smtClean="0"/>
              <a:t>int</a:t>
            </a:r>
            <a:r>
              <a:rPr lang="en-US" dirty="0" smtClean="0"/>
              <a:t> size(): It is used to return the number of bytes written to the data output stream.</a:t>
            </a:r>
          </a:p>
          <a:p>
            <a:r>
              <a:rPr lang="en-US" dirty="0" smtClean="0"/>
              <a:t>void write(</a:t>
            </a:r>
            <a:r>
              <a:rPr lang="en-US" dirty="0" err="1" smtClean="0"/>
              <a:t>int</a:t>
            </a:r>
            <a:r>
              <a:rPr lang="en-US" dirty="0" smtClean="0"/>
              <a:t> b): It is used to write the specified byte to the underlying output stream.</a:t>
            </a:r>
          </a:p>
          <a:p>
            <a:r>
              <a:rPr lang="en-US" dirty="0" smtClean="0"/>
              <a:t>void write(byte[] b, </a:t>
            </a:r>
            <a:r>
              <a:rPr lang="en-US" dirty="0" err="1" smtClean="0"/>
              <a:t>int</a:t>
            </a:r>
            <a:r>
              <a:rPr lang="en-US" dirty="0" smtClean="0"/>
              <a:t> off, </a:t>
            </a:r>
            <a:r>
              <a:rPr lang="en-US" dirty="0" err="1" smtClean="0"/>
              <a:t>int</a:t>
            </a:r>
            <a:r>
              <a:rPr lang="en-US" dirty="0" smtClean="0"/>
              <a:t> </a:t>
            </a:r>
            <a:r>
              <a:rPr lang="en-US" dirty="0" err="1" smtClean="0"/>
              <a:t>len</a:t>
            </a:r>
            <a:r>
              <a:rPr lang="en-US" dirty="0" smtClean="0"/>
              <a:t>): It is used to write </a:t>
            </a:r>
            <a:r>
              <a:rPr lang="en-US" dirty="0" err="1" smtClean="0"/>
              <a:t>len</a:t>
            </a:r>
            <a:r>
              <a:rPr lang="en-US" dirty="0" smtClean="0"/>
              <a:t> bytes of data to the output stream.</a:t>
            </a:r>
          </a:p>
          <a:p>
            <a:r>
              <a:rPr lang="en-US" dirty="0" smtClean="0"/>
              <a:t>void </a:t>
            </a:r>
            <a:r>
              <a:rPr lang="en-US" dirty="0" err="1" smtClean="0"/>
              <a:t>writeBoolean</a:t>
            </a:r>
            <a:r>
              <a:rPr lang="en-US" dirty="0" smtClean="0"/>
              <a:t>(</a:t>
            </a:r>
            <a:r>
              <a:rPr lang="en-US" dirty="0" err="1" smtClean="0"/>
              <a:t>boolean</a:t>
            </a:r>
            <a:r>
              <a:rPr lang="en-US" dirty="0" smtClean="0"/>
              <a:t> v): It is used to write Boolean to the output stream as a 1-byte value.</a:t>
            </a:r>
          </a:p>
          <a:p>
            <a:r>
              <a:rPr lang="en-US" dirty="0" smtClean="0"/>
              <a:t>void </a:t>
            </a:r>
            <a:r>
              <a:rPr lang="en-US" dirty="0" err="1" smtClean="0"/>
              <a:t>writeChar</a:t>
            </a:r>
            <a:r>
              <a:rPr lang="en-US" dirty="0" smtClean="0"/>
              <a:t>(</a:t>
            </a:r>
            <a:r>
              <a:rPr lang="en-US" dirty="0" err="1" smtClean="0"/>
              <a:t>int</a:t>
            </a:r>
            <a:r>
              <a:rPr lang="en-US" dirty="0" smtClean="0"/>
              <a:t> v): It is used to write char to the output stream as a 2-byte value.</a:t>
            </a:r>
          </a:p>
          <a:p>
            <a:r>
              <a:rPr lang="en-US" dirty="0" smtClean="0"/>
              <a:t>void </a:t>
            </a:r>
            <a:r>
              <a:rPr lang="en-US" dirty="0" err="1" smtClean="0"/>
              <a:t>writeChars</a:t>
            </a:r>
            <a:r>
              <a:rPr lang="en-US" dirty="0" smtClean="0"/>
              <a:t>(String s): It is used to write </a:t>
            </a:r>
            <a:r>
              <a:rPr lang="en-US" dirty="0" smtClean="0">
                <a:hlinkClick r:id="rId2"/>
              </a:rPr>
              <a:t>string</a:t>
            </a:r>
            <a:r>
              <a:rPr lang="en-US" dirty="0" smtClean="0"/>
              <a:t> to the output stream as a sequence of characters.</a:t>
            </a:r>
          </a:p>
          <a:p>
            <a:r>
              <a:rPr lang="en-US" dirty="0" smtClean="0"/>
              <a:t>void </a:t>
            </a:r>
            <a:r>
              <a:rPr lang="en-US" dirty="0" err="1" smtClean="0"/>
              <a:t>writeByte</a:t>
            </a:r>
            <a:r>
              <a:rPr lang="en-US" dirty="0" smtClean="0"/>
              <a:t>(</a:t>
            </a:r>
            <a:r>
              <a:rPr lang="en-US" dirty="0" err="1" smtClean="0"/>
              <a:t>int</a:t>
            </a:r>
            <a:r>
              <a:rPr lang="en-US" dirty="0" smtClean="0"/>
              <a:t> v): It is used to write a byte to the output stream as a 1-byte value.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t>void </a:t>
            </a:r>
            <a:r>
              <a:rPr lang="en-US" dirty="0" err="1" smtClean="0"/>
              <a:t>writeBytes</a:t>
            </a:r>
            <a:r>
              <a:rPr lang="en-US" dirty="0" smtClean="0"/>
              <a:t>(String s): It is used to write string to the output stream as a sequence of bytes.</a:t>
            </a:r>
          </a:p>
          <a:p>
            <a:r>
              <a:rPr lang="en-US" dirty="0" smtClean="0"/>
              <a:t>void </a:t>
            </a:r>
            <a:r>
              <a:rPr lang="en-US" dirty="0" err="1" smtClean="0"/>
              <a:t>writeInt</a:t>
            </a:r>
            <a:r>
              <a:rPr lang="en-US" dirty="0" smtClean="0"/>
              <a:t>(</a:t>
            </a:r>
            <a:r>
              <a:rPr lang="en-US" dirty="0" err="1" smtClean="0"/>
              <a:t>int</a:t>
            </a:r>
            <a:r>
              <a:rPr lang="en-US" dirty="0" smtClean="0"/>
              <a:t> v): It is used to write an </a:t>
            </a:r>
            <a:r>
              <a:rPr lang="en-US" dirty="0" err="1" smtClean="0"/>
              <a:t>int</a:t>
            </a:r>
            <a:r>
              <a:rPr lang="en-US" dirty="0" smtClean="0"/>
              <a:t> to the output stream</a:t>
            </a:r>
          </a:p>
          <a:p>
            <a:r>
              <a:rPr lang="en-US" dirty="0" smtClean="0"/>
              <a:t>void </a:t>
            </a:r>
            <a:r>
              <a:rPr lang="en-US" dirty="0" err="1" smtClean="0"/>
              <a:t>writeShort</a:t>
            </a:r>
            <a:r>
              <a:rPr lang="en-US" dirty="0" smtClean="0"/>
              <a:t>(</a:t>
            </a:r>
            <a:r>
              <a:rPr lang="en-US" dirty="0" err="1" smtClean="0"/>
              <a:t>int</a:t>
            </a:r>
            <a:r>
              <a:rPr lang="en-US" dirty="0" smtClean="0"/>
              <a:t> v): It is used to write a short to the output stream.</a:t>
            </a:r>
          </a:p>
          <a:p>
            <a:r>
              <a:rPr lang="en-US" dirty="0" smtClean="0"/>
              <a:t>void </a:t>
            </a:r>
            <a:r>
              <a:rPr lang="en-US" dirty="0" err="1" smtClean="0"/>
              <a:t>writeShort</a:t>
            </a:r>
            <a:r>
              <a:rPr lang="en-US" dirty="0" smtClean="0"/>
              <a:t>(</a:t>
            </a:r>
            <a:r>
              <a:rPr lang="en-US" dirty="0" err="1" smtClean="0"/>
              <a:t>int</a:t>
            </a:r>
            <a:r>
              <a:rPr lang="en-US" dirty="0" smtClean="0"/>
              <a:t> v): It is used to write a short to the output stream.</a:t>
            </a:r>
          </a:p>
          <a:p>
            <a:r>
              <a:rPr lang="en-US" dirty="0" smtClean="0"/>
              <a:t>void </a:t>
            </a:r>
            <a:r>
              <a:rPr lang="en-US" dirty="0" err="1" smtClean="0"/>
              <a:t>writeLong</a:t>
            </a:r>
            <a:r>
              <a:rPr lang="en-US" dirty="0" smtClean="0"/>
              <a:t>(long v): It is used to write a long to the output stream.</a:t>
            </a:r>
          </a:p>
          <a:p>
            <a:r>
              <a:rPr lang="en-US" dirty="0" smtClean="0"/>
              <a:t>void </a:t>
            </a:r>
            <a:r>
              <a:rPr lang="en-US" dirty="0" err="1" smtClean="0"/>
              <a:t>writeUTF</a:t>
            </a:r>
            <a:r>
              <a:rPr lang="en-US" dirty="0" smtClean="0"/>
              <a:t>(String </a:t>
            </a:r>
            <a:r>
              <a:rPr lang="en-US" dirty="0" err="1" smtClean="0"/>
              <a:t>str</a:t>
            </a:r>
            <a:r>
              <a:rPr lang="en-US" dirty="0" smtClean="0"/>
              <a:t>): It is used to write a string to the output stream using UTF-8 encoding in portable manner.</a:t>
            </a:r>
          </a:p>
          <a:p>
            <a:r>
              <a:rPr lang="en-US" dirty="0" smtClean="0"/>
              <a:t>void flush() : it is used to flushes the data output stream.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a:buNone/>
            </a:pPr>
            <a:r>
              <a:rPr lang="en-US" dirty="0" smtClean="0"/>
              <a:t>import java.io.*;</a:t>
            </a:r>
          </a:p>
          <a:p>
            <a:pPr>
              <a:buNone/>
            </a:pPr>
            <a:r>
              <a:rPr lang="en-US" dirty="0" smtClean="0"/>
              <a:t>public class </a:t>
            </a:r>
            <a:r>
              <a:rPr lang="en-US" dirty="0" err="1" smtClean="0"/>
              <a:t>FileDemo</a:t>
            </a:r>
            <a:r>
              <a:rPr lang="en-US" dirty="0" smtClean="0"/>
              <a:t> {</a:t>
            </a:r>
          </a:p>
          <a:p>
            <a:pPr>
              <a:buNone/>
            </a:pPr>
            <a:r>
              <a:rPr lang="en-US" dirty="0" smtClean="0"/>
              <a:t>    static void p(String s)</a:t>
            </a:r>
          </a:p>
          <a:p>
            <a:pPr>
              <a:buNone/>
            </a:pPr>
            <a:r>
              <a:rPr lang="en-US" dirty="0" smtClean="0"/>
              <a:t>    {</a:t>
            </a:r>
          </a:p>
          <a:p>
            <a:pPr>
              <a:buNone/>
            </a:pPr>
            <a:r>
              <a:rPr lang="en-US" dirty="0" smtClean="0"/>
              <a:t>        </a:t>
            </a:r>
            <a:r>
              <a:rPr lang="en-US" dirty="0" err="1" smtClean="0"/>
              <a:t>System.out.println</a:t>
            </a:r>
            <a:r>
              <a:rPr lang="en-US" dirty="0" smtClean="0"/>
              <a:t>(s);</a:t>
            </a:r>
          </a:p>
          <a:p>
            <a:pPr>
              <a:buNone/>
            </a:pPr>
            <a:r>
              <a:rPr lang="en-US" dirty="0" smtClean="0"/>
              <a:t>    }</a:t>
            </a:r>
          </a:p>
          <a:p>
            <a:pPr>
              <a:buNone/>
            </a:pPr>
            <a:r>
              <a:rPr lang="en-US" dirty="0" smtClean="0"/>
              <a:t>    public static void main(String </a:t>
            </a:r>
            <a:r>
              <a:rPr lang="en-US" dirty="0" err="1" smtClean="0"/>
              <a:t>args</a:t>
            </a:r>
            <a:r>
              <a:rPr lang="en-US" dirty="0" smtClean="0"/>
              <a:t>[])</a:t>
            </a:r>
          </a:p>
          <a:p>
            <a:pPr>
              <a:buNone/>
            </a:pPr>
            <a:r>
              <a:rPr lang="en-US" dirty="0" smtClean="0"/>
              <a:t>    {</a:t>
            </a:r>
          </a:p>
          <a:p>
            <a:pPr>
              <a:buNone/>
            </a:pPr>
            <a:r>
              <a:rPr lang="en-US" dirty="0" smtClean="0"/>
              <a:t>       // File f1=new File("g:/P1/Assignment.txt");</a:t>
            </a:r>
          </a:p>
          <a:p>
            <a:pPr>
              <a:buNone/>
            </a:pPr>
            <a:r>
              <a:rPr lang="en-US" dirty="0" smtClean="0"/>
              <a:t>        File f1=new File("g:/P1");</a:t>
            </a:r>
          </a:p>
          <a:p>
            <a:pPr>
              <a:buNone/>
            </a:pPr>
            <a:r>
              <a:rPr lang="en-US" dirty="0" smtClean="0"/>
              <a:t>        p("Filename: "+f1.getName());</a:t>
            </a:r>
          </a:p>
          <a:p>
            <a:pPr>
              <a:buNone/>
            </a:pPr>
            <a:r>
              <a:rPr lang="en-US" dirty="0" smtClean="0"/>
              <a:t>        p("path: "+f1.getPath()); </a:t>
            </a:r>
          </a:p>
          <a:p>
            <a:pPr>
              <a:buNone/>
            </a:pPr>
            <a:r>
              <a:rPr lang="en-US" dirty="0" smtClean="0"/>
              <a:t>        p(f1.exists() ? "exists":"does not exists");</a:t>
            </a:r>
          </a:p>
          <a:p>
            <a:pPr>
              <a:buNone/>
            </a:pPr>
            <a:r>
              <a:rPr lang="en-US" dirty="0" smtClean="0"/>
              <a:t>        p(f1.isFile()?" is normal file":" might be a named pipe");</a:t>
            </a:r>
          </a:p>
          <a:p>
            <a:pPr>
              <a:buNone/>
            </a:pPr>
            <a:r>
              <a:rPr lang="en-US" dirty="0" smtClean="0"/>
              <a:t>        p("Abs path: "+f1.getAbsolutePath());</a:t>
            </a:r>
          </a:p>
          <a:p>
            <a:pPr>
              <a:buNone/>
            </a:pPr>
            <a:r>
              <a:rPr lang="en-US" dirty="0" smtClean="0"/>
              <a:t>        p("parent "+f1.getParent());</a:t>
            </a:r>
          </a:p>
          <a:p>
            <a:pPr>
              <a:buNone/>
            </a:pPr>
            <a:r>
              <a:rPr lang="en-US" dirty="0" smtClean="0"/>
              <a:t>        p(f1.canWrite()?"is </a:t>
            </a:r>
            <a:r>
              <a:rPr lang="en-US" dirty="0" err="1" smtClean="0"/>
              <a:t>wrirtable</a:t>
            </a:r>
            <a:r>
              <a:rPr lang="en-US" dirty="0" smtClean="0"/>
              <a:t>":" is not writable");</a:t>
            </a:r>
          </a:p>
          <a:p>
            <a:pPr>
              <a:buNone/>
            </a:pPr>
            <a:r>
              <a:rPr lang="en-US" dirty="0" smtClean="0"/>
              <a:t>        p(f1.canRead()?"is readable":" is not readable");</a:t>
            </a:r>
          </a:p>
          <a:p>
            <a:pPr>
              <a:buNone/>
            </a:pPr>
            <a:r>
              <a:rPr lang="en-US" dirty="0" smtClean="0"/>
              <a:t>        p("file size: "+f1.length());</a:t>
            </a:r>
          </a:p>
          <a:p>
            <a:pPr>
              <a:buNone/>
            </a:pPr>
            <a:r>
              <a:rPr lang="en-US" dirty="0" smtClean="0"/>
              <a:t>    }</a:t>
            </a:r>
          </a:p>
          <a:p>
            <a:pPr>
              <a:buNone/>
            </a:pPr>
            <a:r>
              <a:rPr lang="en-US" dirty="0" smtClean="0"/>
              <a:t>    }</a:t>
            </a:r>
          </a:p>
          <a:p>
            <a:pPr>
              <a:buNone/>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pPr>
              <a:buNone/>
            </a:pPr>
            <a:r>
              <a:rPr lang="en-US" b="1" dirty="0" smtClean="0"/>
              <a:t>import</a:t>
            </a:r>
            <a:r>
              <a:rPr lang="en-US" dirty="0" smtClean="0"/>
              <a:t> java.io.*;  </a:t>
            </a:r>
          </a:p>
          <a:p>
            <a:pPr>
              <a:buNone/>
            </a:pPr>
            <a:r>
              <a:rPr lang="en-US" b="1" dirty="0" smtClean="0"/>
              <a:t>public</a:t>
            </a:r>
            <a:r>
              <a:rPr lang="en-US" dirty="0" smtClean="0"/>
              <a:t> </a:t>
            </a:r>
            <a:r>
              <a:rPr lang="en-US" b="1" dirty="0" smtClean="0"/>
              <a:t>class</a:t>
            </a:r>
            <a:r>
              <a:rPr lang="en-US" dirty="0" smtClean="0"/>
              <a:t> </a:t>
            </a:r>
            <a:r>
              <a:rPr lang="en-US" dirty="0" err="1" smtClean="0"/>
              <a:t>OutputExample</a:t>
            </a:r>
            <a:r>
              <a:rPr lang="en-US" dirty="0" smtClean="0"/>
              <a:t> {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r>
              <a:rPr lang="en-US" b="1" dirty="0" smtClean="0"/>
              <a:t>throws</a:t>
            </a:r>
            <a:r>
              <a:rPr lang="en-US" dirty="0" smtClean="0"/>
              <a:t> </a:t>
            </a:r>
            <a:r>
              <a:rPr lang="en-US" dirty="0" err="1" smtClean="0"/>
              <a:t>IOException</a:t>
            </a:r>
            <a:r>
              <a:rPr lang="en-US" dirty="0" smtClean="0"/>
              <a:t> {  </a:t>
            </a:r>
          </a:p>
          <a:p>
            <a:pPr>
              <a:buNone/>
            </a:pPr>
            <a:r>
              <a:rPr lang="en-US" dirty="0" smtClean="0"/>
              <a:t>        </a:t>
            </a:r>
            <a:r>
              <a:rPr lang="en-US" dirty="0" err="1" smtClean="0"/>
              <a:t>FileOutputStream</a:t>
            </a:r>
            <a:r>
              <a:rPr lang="en-US" dirty="0" smtClean="0"/>
              <a:t> file = </a:t>
            </a:r>
            <a:r>
              <a:rPr lang="en-US" b="1" dirty="0" smtClean="0"/>
              <a:t>new</a:t>
            </a:r>
            <a:r>
              <a:rPr lang="en-US" dirty="0" smtClean="0"/>
              <a:t> </a:t>
            </a:r>
            <a:r>
              <a:rPr lang="en-US" dirty="0" err="1" smtClean="0"/>
              <a:t>FileOutputStream</a:t>
            </a:r>
            <a:r>
              <a:rPr lang="en-US" dirty="0" smtClean="0"/>
              <a:t>(D:\\testout.txt);  </a:t>
            </a:r>
          </a:p>
          <a:p>
            <a:pPr>
              <a:buNone/>
            </a:pPr>
            <a:r>
              <a:rPr lang="en-US" dirty="0" smtClean="0"/>
              <a:t>        </a:t>
            </a:r>
            <a:r>
              <a:rPr lang="en-US" dirty="0" err="1" smtClean="0"/>
              <a:t>DataOutputStream</a:t>
            </a:r>
            <a:r>
              <a:rPr lang="en-US" dirty="0" smtClean="0"/>
              <a:t> data = </a:t>
            </a:r>
            <a:r>
              <a:rPr lang="en-US" b="1" dirty="0" smtClean="0"/>
              <a:t>new</a:t>
            </a:r>
            <a:r>
              <a:rPr lang="en-US" dirty="0" smtClean="0"/>
              <a:t> </a:t>
            </a:r>
            <a:r>
              <a:rPr lang="en-US" dirty="0" err="1" smtClean="0"/>
              <a:t>DataOutputStream</a:t>
            </a:r>
            <a:r>
              <a:rPr lang="en-US" dirty="0" smtClean="0"/>
              <a:t>(file);  </a:t>
            </a:r>
          </a:p>
          <a:p>
            <a:pPr>
              <a:buNone/>
            </a:pPr>
            <a:r>
              <a:rPr lang="en-US" dirty="0" smtClean="0"/>
              <a:t>        </a:t>
            </a:r>
            <a:r>
              <a:rPr lang="en-US" dirty="0" err="1" smtClean="0"/>
              <a:t>data.writeInt</a:t>
            </a:r>
            <a:r>
              <a:rPr lang="en-US" dirty="0" smtClean="0"/>
              <a:t>(65);  </a:t>
            </a:r>
          </a:p>
          <a:p>
            <a:pPr>
              <a:buNone/>
            </a:pPr>
            <a:r>
              <a:rPr lang="en-US" dirty="0" smtClean="0"/>
              <a:t>        </a:t>
            </a:r>
            <a:r>
              <a:rPr lang="en-US" dirty="0" err="1" smtClean="0"/>
              <a:t>data.flush</a:t>
            </a:r>
            <a:r>
              <a:rPr lang="en-US" dirty="0" smtClean="0"/>
              <a:t>();  </a:t>
            </a:r>
          </a:p>
          <a:p>
            <a:pPr>
              <a:buNone/>
            </a:pPr>
            <a:r>
              <a:rPr lang="en-US" dirty="0" smtClean="0"/>
              <a:t>        </a:t>
            </a:r>
            <a:r>
              <a:rPr lang="en-US" dirty="0" err="1" smtClean="0"/>
              <a:t>data.close</a:t>
            </a:r>
            <a:r>
              <a:rPr lang="en-US" dirty="0" smtClean="0"/>
              <a:t>();  </a:t>
            </a:r>
          </a:p>
          <a:p>
            <a:pPr>
              <a:buNone/>
            </a:pPr>
            <a:r>
              <a:rPr lang="en-US" dirty="0" smtClean="0"/>
              <a:t>        </a:t>
            </a:r>
            <a:r>
              <a:rPr lang="en-US" dirty="0" err="1" smtClean="0"/>
              <a:t>System.out.println</a:t>
            </a:r>
            <a:r>
              <a:rPr lang="en-US" dirty="0" smtClean="0"/>
              <a:t>("</a:t>
            </a:r>
            <a:r>
              <a:rPr lang="en-US" dirty="0" err="1" smtClean="0"/>
              <a:t>Succcess</a:t>
            </a:r>
            <a:r>
              <a:rPr lang="en-US" dirty="0" smtClean="0"/>
              <a:t>...");  </a:t>
            </a:r>
          </a:p>
          <a:p>
            <a:pPr>
              <a:buNone/>
            </a:pPr>
            <a:r>
              <a:rPr lang="en-US" dirty="0" smtClean="0"/>
              <a:t>    }  </a:t>
            </a:r>
          </a:p>
          <a:p>
            <a:pPr>
              <a:buNone/>
            </a:pPr>
            <a:r>
              <a:rPr lang="en-US" dirty="0" smtClean="0"/>
              <a:t>}  </a:t>
            </a:r>
          </a:p>
          <a:p>
            <a:pPr>
              <a:buNone/>
            </a:pPr>
            <a:r>
              <a:rPr lang="en-SG" dirty="0" smtClean="0"/>
              <a:t>Output:</a:t>
            </a:r>
          </a:p>
          <a:p>
            <a:pPr>
              <a:buNone/>
            </a:pPr>
            <a:r>
              <a:rPr lang="en-US" dirty="0" smtClean="0"/>
              <a:t>	</a:t>
            </a:r>
            <a:r>
              <a:rPr lang="en-US" dirty="0" err="1" smtClean="0"/>
              <a:t>Succcess</a:t>
            </a:r>
            <a:r>
              <a:rPr lang="en-US" dirty="0" smtClean="0"/>
              <a:t>... </a:t>
            </a:r>
          </a:p>
          <a:p>
            <a:pPr>
              <a:buNone/>
            </a:pPr>
            <a:r>
              <a:rPr lang="en-US" dirty="0" smtClean="0"/>
              <a:t>	testout.txt:</a:t>
            </a:r>
          </a:p>
          <a:p>
            <a:pPr>
              <a:buNone/>
            </a:pPr>
            <a:r>
              <a:rPr lang="en-US" dirty="0" smtClean="0"/>
              <a:t>	A</a:t>
            </a:r>
          </a:p>
          <a:p>
            <a:pPr>
              <a:buNone/>
            </a:pPr>
            <a:endParaRPr lang="en-US" dirty="0" smtClean="0"/>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PipedStreams</a:t>
            </a:r>
            <a:endParaRPr lang="en-US" dirty="0"/>
          </a:p>
        </p:txBody>
      </p:sp>
      <p:sp>
        <p:nvSpPr>
          <p:cNvPr id="3" name="Content Placeholder 2"/>
          <p:cNvSpPr>
            <a:spLocks noGrp="1"/>
          </p:cNvSpPr>
          <p:nvPr>
            <p:ph idx="1"/>
          </p:nvPr>
        </p:nvSpPr>
        <p:spPr/>
        <p:txBody>
          <a:bodyPr>
            <a:normAutofit fontScale="77500" lnSpcReduction="20000"/>
          </a:bodyPr>
          <a:lstStyle/>
          <a:p>
            <a:r>
              <a:rPr lang="en-SG" dirty="0" smtClean="0"/>
              <a:t>In some type of application a common situation is for one portion of a program to be producing values that are being consumed by a different portions of the same program.</a:t>
            </a:r>
          </a:p>
          <a:p>
            <a:r>
              <a:rPr lang="en-SG" dirty="0" smtClean="0"/>
              <a:t>A pipe is a buffered data area that is used for both reading and writing.</a:t>
            </a:r>
          </a:p>
          <a:p>
            <a:r>
              <a:rPr lang="en-SG" dirty="0" smtClean="0"/>
              <a:t>A pipe can hold only a limited number of values.</a:t>
            </a:r>
          </a:p>
          <a:p>
            <a:r>
              <a:rPr lang="en-SG" dirty="0" smtClean="0"/>
              <a:t>Either reading from or writing to a pipe can cause a thread to be temporarily suspended.</a:t>
            </a:r>
          </a:p>
          <a:p>
            <a:r>
              <a:rPr lang="en-SG" dirty="0" smtClean="0"/>
              <a:t>A write will be suspended if the current pipe buffer is full, where as a read operation will be suspended if the buffer is empty.</a:t>
            </a:r>
          </a:p>
          <a:p>
            <a:r>
              <a:rPr lang="en-SG" dirty="0" smtClean="0"/>
              <a:t>In both cases execution will continue when the condition is resolved.</a:t>
            </a:r>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smtClean="0"/>
              <a:t>A piped input stream should be connected to a piped output stream; the piped input stream then provides whatever </a:t>
            </a:r>
            <a:r>
              <a:rPr lang="en-US" b="1" dirty="0" smtClean="0"/>
              <a:t>data bytes</a:t>
            </a:r>
            <a:r>
              <a:rPr lang="en-US" dirty="0" smtClean="0"/>
              <a:t> are written to the piped output stream.</a:t>
            </a:r>
          </a:p>
          <a:p>
            <a:r>
              <a:rPr lang="en-US" dirty="0" smtClean="0"/>
              <a:t> Typically, data is </a:t>
            </a:r>
            <a:r>
              <a:rPr lang="en-US" b="1" dirty="0" smtClean="0"/>
              <a:t>read</a:t>
            </a:r>
            <a:r>
              <a:rPr lang="en-US" dirty="0" smtClean="0"/>
              <a:t> from a </a:t>
            </a:r>
            <a:r>
              <a:rPr lang="en-US" b="1" dirty="0" err="1" smtClean="0"/>
              <a:t>PipedInputStream</a:t>
            </a:r>
            <a:r>
              <a:rPr lang="en-US" dirty="0" smtClean="0"/>
              <a:t> object by one thread and data is written to the corresponding   </a:t>
            </a:r>
            <a:r>
              <a:rPr lang="en-US" b="1" dirty="0" err="1" smtClean="0"/>
              <a:t>PipedOutputStream</a:t>
            </a:r>
            <a:r>
              <a:rPr lang="en-US" dirty="0" smtClean="0"/>
              <a:t> by some other thread.</a:t>
            </a:r>
          </a:p>
          <a:p>
            <a:r>
              <a:rPr lang="en-SG" dirty="0" smtClean="0"/>
              <a:t>Each pipe is manifested by a matched pair of stream pointers, a </a:t>
            </a:r>
            <a:r>
              <a:rPr lang="en-SG" dirty="0" err="1" smtClean="0"/>
              <a:t>PipedOutputstream</a:t>
            </a:r>
            <a:r>
              <a:rPr lang="en-SG" dirty="0" smtClean="0"/>
              <a:t> and a </a:t>
            </a:r>
            <a:r>
              <a:rPr lang="en-SG" dirty="0" err="1" smtClean="0"/>
              <a:t>PipedInputStream</a:t>
            </a:r>
            <a:r>
              <a:rPr lang="en-SG" dirty="0" smtClean="0"/>
              <a:t>.</a:t>
            </a:r>
          </a:p>
          <a:p>
            <a:r>
              <a:rPr lang="en-SG" dirty="0" smtClean="0"/>
              <a:t>The second value created is passed the first value as an argument, and the connection is thereby made between the two:</a:t>
            </a:r>
            <a:endParaRPr lang="en-US" dirty="0" smtClean="0"/>
          </a:p>
          <a:p>
            <a:r>
              <a:rPr lang="en-US" dirty="0" err="1" smtClean="0"/>
              <a:t>PipedInputStream</a:t>
            </a:r>
            <a:r>
              <a:rPr lang="en-US" dirty="0" smtClean="0"/>
              <a:t> in=new </a:t>
            </a:r>
            <a:r>
              <a:rPr lang="en-US" dirty="0" err="1" smtClean="0"/>
              <a:t>PipedInputStream</a:t>
            </a:r>
            <a:r>
              <a:rPr lang="en-US" dirty="0" smtClean="0"/>
              <a:t>();</a:t>
            </a:r>
          </a:p>
          <a:p>
            <a:r>
              <a:rPr lang="en-US" dirty="0" err="1" smtClean="0"/>
              <a:t>PipedOutputStream</a:t>
            </a:r>
            <a:r>
              <a:rPr lang="en-US" dirty="0" smtClean="0"/>
              <a:t> out=new </a:t>
            </a:r>
            <a:r>
              <a:rPr lang="en-US" dirty="0" err="1" smtClean="0"/>
              <a:t>PipedOutputStream</a:t>
            </a:r>
            <a:r>
              <a:rPr lang="en-US" dirty="0" smtClean="0"/>
              <a:t>(in);</a:t>
            </a:r>
            <a:br>
              <a:rPr lang="en-US" dirty="0" smtClean="0"/>
            </a:br>
            <a:endParaRPr lang="en-US" dirty="0" smtClean="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PipedInputStreams</a:t>
            </a:r>
            <a:endParaRPr lang="en-US" dirty="0"/>
          </a:p>
        </p:txBody>
      </p:sp>
      <p:sp>
        <p:nvSpPr>
          <p:cNvPr id="3" name="Content Placeholder 2"/>
          <p:cNvSpPr>
            <a:spLocks noGrp="1"/>
          </p:cNvSpPr>
          <p:nvPr>
            <p:ph idx="1"/>
          </p:nvPr>
        </p:nvSpPr>
        <p:spPr/>
        <p:txBody>
          <a:bodyPr>
            <a:normAutofit fontScale="70000" lnSpcReduction="20000"/>
          </a:bodyPr>
          <a:lstStyle/>
          <a:p>
            <a:pPr fontAlgn="t"/>
            <a:r>
              <a:rPr lang="en-US" b="1" dirty="0" err="1" smtClean="0"/>
              <a:t>PipedInputStream</a:t>
            </a:r>
            <a:r>
              <a:rPr lang="en-US" b="1" dirty="0" smtClean="0"/>
              <a:t>()</a:t>
            </a:r>
            <a:endParaRPr lang="en-US" dirty="0" smtClean="0"/>
          </a:p>
          <a:p>
            <a:pPr fontAlgn="t"/>
            <a:r>
              <a:rPr lang="en-US" dirty="0" smtClean="0"/>
              <a:t>This creates a </a:t>
            </a:r>
            <a:r>
              <a:rPr lang="en-US" dirty="0" err="1" smtClean="0"/>
              <a:t>PipedInputStream</a:t>
            </a:r>
            <a:r>
              <a:rPr lang="en-US" dirty="0" smtClean="0"/>
              <a:t> so that it is not yet connected.</a:t>
            </a:r>
          </a:p>
          <a:p>
            <a:pPr fontAlgn="t"/>
            <a:r>
              <a:rPr lang="en-US" b="1" dirty="0" err="1" smtClean="0"/>
              <a:t>PipedInputStream</a:t>
            </a:r>
            <a:r>
              <a:rPr lang="en-US" b="1" dirty="0" smtClean="0"/>
              <a:t>(</a:t>
            </a:r>
            <a:r>
              <a:rPr lang="en-US" b="1" dirty="0" err="1" smtClean="0"/>
              <a:t>int</a:t>
            </a:r>
            <a:r>
              <a:rPr lang="en-US" b="1" dirty="0" smtClean="0"/>
              <a:t> </a:t>
            </a:r>
            <a:r>
              <a:rPr lang="en-US" b="1" dirty="0" err="1" smtClean="0"/>
              <a:t>pipeSize</a:t>
            </a:r>
            <a:r>
              <a:rPr lang="en-US" b="1" dirty="0" smtClean="0"/>
              <a:t>)</a:t>
            </a:r>
            <a:endParaRPr lang="en-US" dirty="0" smtClean="0"/>
          </a:p>
          <a:p>
            <a:pPr fontAlgn="t"/>
            <a:r>
              <a:rPr lang="en-US" dirty="0" smtClean="0"/>
              <a:t>This creates a </a:t>
            </a:r>
            <a:r>
              <a:rPr lang="en-US" dirty="0" err="1" smtClean="0"/>
              <a:t>PipedInputStream</a:t>
            </a:r>
            <a:r>
              <a:rPr lang="en-US" dirty="0" smtClean="0"/>
              <a:t> so that it is not yet connected and uses the specified pipe size for the pipe's buffer.</a:t>
            </a:r>
          </a:p>
          <a:p>
            <a:pPr fontAlgn="t"/>
            <a:r>
              <a:rPr lang="en-US" b="1" dirty="0" err="1" smtClean="0"/>
              <a:t>PipedInputStream</a:t>
            </a:r>
            <a:r>
              <a:rPr lang="en-US" b="1" dirty="0" smtClean="0"/>
              <a:t>(</a:t>
            </a:r>
            <a:r>
              <a:rPr lang="en-US" b="1" dirty="0" err="1" smtClean="0"/>
              <a:t>PipedOutputStream</a:t>
            </a:r>
            <a:r>
              <a:rPr lang="en-US" b="1" dirty="0" smtClean="0"/>
              <a:t> </a:t>
            </a:r>
            <a:r>
              <a:rPr lang="en-US" b="1" dirty="0" err="1" smtClean="0"/>
              <a:t>src</a:t>
            </a:r>
            <a:r>
              <a:rPr lang="en-US" b="1" dirty="0" smtClean="0"/>
              <a:t>)</a:t>
            </a:r>
            <a:endParaRPr lang="en-US" dirty="0" smtClean="0"/>
          </a:p>
          <a:p>
            <a:pPr fontAlgn="t"/>
            <a:r>
              <a:rPr lang="en-US" dirty="0" smtClean="0"/>
              <a:t>This creates a </a:t>
            </a:r>
            <a:r>
              <a:rPr lang="en-US" dirty="0" err="1" smtClean="0"/>
              <a:t>PipedInputStream</a:t>
            </a:r>
            <a:r>
              <a:rPr lang="en-US" dirty="0" smtClean="0"/>
              <a:t> so that it is connected to the piped output stream </a:t>
            </a:r>
            <a:r>
              <a:rPr lang="en-US" i="1" dirty="0" err="1" smtClean="0"/>
              <a:t>src</a:t>
            </a:r>
            <a:r>
              <a:rPr lang="en-US" dirty="0" smtClean="0"/>
              <a:t>.</a:t>
            </a:r>
          </a:p>
          <a:p>
            <a:pPr fontAlgn="t"/>
            <a:r>
              <a:rPr lang="en-US" b="1" dirty="0" err="1" smtClean="0"/>
              <a:t>PipedInputStream</a:t>
            </a:r>
            <a:r>
              <a:rPr lang="en-US" b="1" dirty="0" smtClean="0"/>
              <a:t>(</a:t>
            </a:r>
            <a:r>
              <a:rPr lang="en-US" b="1" dirty="0" err="1" smtClean="0"/>
              <a:t>PipedOutputStream</a:t>
            </a:r>
            <a:r>
              <a:rPr lang="en-US" b="1" dirty="0" smtClean="0"/>
              <a:t> </a:t>
            </a:r>
            <a:r>
              <a:rPr lang="en-US" b="1" dirty="0" err="1" smtClean="0"/>
              <a:t>src</a:t>
            </a:r>
            <a:r>
              <a:rPr lang="en-US" b="1" dirty="0" smtClean="0"/>
              <a:t>, </a:t>
            </a:r>
            <a:r>
              <a:rPr lang="en-US" b="1" dirty="0" err="1" smtClean="0"/>
              <a:t>int</a:t>
            </a:r>
            <a:r>
              <a:rPr lang="en-US" b="1" dirty="0" smtClean="0"/>
              <a:t> </a:t>
            </a:r>
            <a:r>
              <a:rPr lang="en-US" b="1" dirty="0" err="1" smtClean="0"/>
              <a:t>pipeSize</a:t>
            </a:r>
            <a:r>
              <a:rPr lang="en-US" b="1" dirty="0" smtClean="0"/>
              <a:t>)</a:t>
            </a:r>
            <a:endParaRPr lang="en-US" dirty="0" smtClean="0"/>
          </a:p>
          <a:p>
            <a:pPr fontAlgn="t"/>
            <a:r>
              <a:rPr lang="en-US" dirty="0" smtClean="0"/>
              <a:t>This creates a </a:t>
            </a:r>
            <a:r>
              <a:rPr lang="en-US" dirty="0" err="1" smtClean="0"/>
              <a:t>PipedInputStream</a:t>
            </a:r>
            <a:r>
              <a:rPr lang="en-US" dirty="0" smtClean="0"/>
              <a:t> so that it is connected to the piped output stream </a:t>
            </a:r>
            <a:r>
              <a:rPr lang="en-US" i="1" dirty="0" err="1" smtClean="0"/>
              <a:t>src</a:t>
            </a:r>
            <a:r>
              <a:rPr lang="en-US" dirty="0" smtClean="0"/>
              <a:t> and uses the specified pipe size for the pipe's buffer.</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fontAlgn="t"/>
            <a:r>
              <a:rPr lang="en-US" b="1" dirty="0" err="1" smtClean="0">
                <a:hlinkClick r:id="rId2"/>
              </a:rPr>
              <a:t>int</a:t>
            </a:r>
            <a:r>
              <a:rPr lang="en-US" b="1" dirty="0" smtClean="0">
                <a:hlinkClick r:id="rId2"/>
              </a:rPr>
              <a:t> available()</a:t>
            </a:r>
            <a:r>
              <a:rPr lang="en-US" b="1" dirty="0" smtClean="0"/>
              <a:t>: </a:t>
            </a:r>
            <a:r>
              <a:rPr lang="en-US" dirty="0" smtClean="0"/>
              <a:t>This method returns the number of bytes that can be read from this input stream without blocking.</a:t>
            </a:r>
          </a:p>
          <a:p>
            <a:pPr fontAlgn="t"/>
            <a:r>
              <a:rPr lang="en-US" b="1" dirty="0" smtClean="0">
                <a:hlinkClick r:id="rId3"/>
              </a:rPr>
              <a:t>void close()</a:t>
            </a:r>
            <a:r>
              <a:rPr lang="en-US" b="1" dirty="0" smtClean="0"/>
              <a:t>: </a:t>
            </a:r>
            <a:r>
              <a:rPr lang="en-US" dirty="0" smtClean="0"/>
              <a:t>This method closes this piped input stream and releases any system resources associated with the stream.</a:t>
            </a:r>
          </a:p>
          <a:p>
            <a:pPr fontAlgn="t"/>
            <a:r>
              <a:rPr lang="en-US" b="1" dirty="0" smtClean="0">
                <a:hlinkClick r:id="rId4"/>
              </a:rPr>
              <a:t>void connect(</a:t>
            </a:r>
            <a:r>
              <a:rPr lang="en-US" b="1" dirty="0" err="1" smtClean="0">
                <a:hlinkClick r:id="rId4"/>
              </a:rPr>
              <a:t>PipedOutputStream</a:t>
            </a:r>
            <a:r>
              <a:rPr lang="en-US" b="1" dirty="0" smtClean="0">
                <a:hlinkClick r:id="rId4"/>
              </a:rPr>
              <a:t> </a:t>
            </a:r>
            <a:r>
              <a:rPr lang="en-US" b="1" dirty="0" err="1" smtClean="0">
                <a:hlinkClick r:id="rId4"/>
              </a:rPr>
              <a:t>src</a:t>
            </a:r>
            <a:r>
              <a:rPr lang="en-US" b="1" dirty="0" smtClean="0">
                <a:hlinkClick r:id="rId4"/>
              </a:rPr>
              <a:t>)</a:t>
            </a:r>
            <a:r>
              <a:rPr lang="en-US" b="1" dirty="0" smtClean="0"/>
              <a:t>: </a:t>
            </a:r>
            <a:r>
              <a:rPr lang="en-US" dirty="0" smtClean="0"/>
              <a:t>This method causes this piped input stream to be connected to the piped output stream </a:t>
            </a:r>
            <a:r>
              <a:rPr lang="en-US" i="1" dirty="0" err="1" smtClean="0"/>
              <a:t>src</a:t>
            </a:r>
            <a:r>
              <a:rPr lang="en-US" dirty="0" smtClean="0"/>
              <a:t>.</a:t>
            </a:r>
          </a:p>
          <a:p>
            <a:pPr fontAlgn="t"/>
            <a:r>
              <a:rPr lang="en-US" b="1" dirty="0" err="1" smtClean="0">
                <a:hlinkClick r:id="rId5"/>
              </a:rPr>
              <a:t>int</a:t>
            </a:r>
            <a:r>
              <a:rPr lang="en-US" b="1" dirty="0" smtClean="0">
                <a:hlinkClick r:id="rId5"/>
              </a:rPr>
              <a:t> read()</a:t>
            </a:r>
            <a:r>
              <a:rPr lang="en-US" b="1" dirty="0" smtClean="0"/>
              <a:t>: </a:t>
            </a:r>
            <a:r>
              <a:rPr lang="en-US" dirty="0" smtClean="0"/>
              <a:t>This method reads the next byte of data from this piped input stream.</a:t>
            </a:r>
          </a:p>
          <a:p>
            <a:pPr fontAlgn="t"/>
            <a:r>
              <a:rPr lang="en-US" b="1" dirty="0" err="1" smtClean="0">
                <a:hlinkClick r:id="rId6"/>
              </a:rPr>
              <a:t>int</a:t>
            </a:r>
            <a:r>
              <a:rPr lang="en-US" b="1" dirty="0" smtClean="0">
                <a:hlinkClick r:id="rId6"/>
              </a:rPr>
              <a:t> read(byte[] b, </a:t>
            </a:r>
            <a:r>
              <a:rPr lang="en-US" b="1" dirty="0" err="1" smtClean="0">
                <a:hlinkClick r:id="rId6"/>
              </a:rPr>
              <a:t>int</a:t>
            </a:r>
            <a:r>
              <a:rPr lang="en-US" b="1" dirty="0" smtClean="0">
                <a:hlinkClick r:id="rId6"/>
              </a:rPr>
              <a:t> off, </a:t>
            </a:r>
            <a:r>
              <a:rPr lang="en-US" b="1" dirty="0" err="1" smtClean="0">
                <a:hlinkClick r:id="rId6"/>
              </a:rPr>
              <a:t>int</a:t>
            </a:r>
            <a:r>
              <a:rPr lang="en-US" b="1" dirty="0" smtClean="0">
                <a:hlinkClick r:id="rId6"/>
              </a:rPr>
              <a:t> </a:t>
            </a:r>
            <a:r>
              <a:rPr lang="en-US" b="1" dirty="0" err="1" smtClean="0">
                <a:hlinkClick r:id="rId6"/>
              </a:rPr>
              <a:t>len</a:t>
            </a:r>
            <a:r>
              <a:rPr lang="en-US" b="1" dirty="0" smtClean="0">
                <a:hlinkClick r:id="rId6"/>
              </a:rPr>
              <a:t>)</a:t>
            </a:r>
            <a:r>
              <a:rPr lang="en-US" b="1" dirty="0" smtClean="0"/>
              <a:t>: </a:t>
            </a:r>
            <a:r>
              <a:rPr lang="en-US" dirty="0" smtClean="0"/>
              <a:t>This method reads up to </a:t>
            </a:r>
            <a:r>
              <a:rPr lang="en-US" i="1" dirty="0" err="1" smtClean="0"/>
              <a:t>len</a:t>
            </a:r>
            <a:r>
              <a:rPr lang="en-US" dirty="0" smtClean="0"/>
              <a:t> bytes of data from this piped input stream into an array of bytes.</a:t>
            </a:r>
          </a:p>
          <a:p>
            <a:pPr fontAlgn="t"/>
            <a:r>
              <a:rPr lang="en-US" b="1" dirty="0" smtClean="0">
                <a:hlinkClick r:id="rId7"/>
              </a:rPr>
              <a:t>protected void receive(</a:t>
            </a:r>
            <a:r>
              <a:rPr lang="en-US" b="1" dirty="0" err="1" smtClean="0">
                <a:hlinkClick r:id="rId7"/>
              </a:rPr>
              <a:t>int</a:t>
            </a:r>
            <a:r>
              <a:rPr lang="en-US" b="1" dirty="0" smtClean="0">
                <a:hlinkClick r:id="rId7"/>
              </a:rPr>
              <a:t> b)</a:t>
            </a:r>
            <a:r>
              <a:rPr lang="en-US" b="1" dirty="0" smtClean="0"/>
              <a:t>: </a:t>
            </a:r>
            <a:r>
              <a:rPr lang="en-US" dirty="0" smtClean="0"/>
              <a:t>This method receives a byte of data.</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fontAlgn="base">
              <a:buNone/>
            </a:pPr>
            <a:r>
              <a:rPr lang="en-US" dirty="0" smtClean="0"/>
              <a:t>import java.io.*; </a:t>
            </a:r>
          </a:p>
          <a:p>
            <a:pPr fontAlgn="base">
              <a:buNone/>
            </a:pPr>
            <a:r>
              <a:rPr lang="en-US" dirty="0" smtClean="0"/>
              <a:t>public class </a:t>
            </a:r>
            <a:r>
              <a:rPr lang="en-US" dirty="0" err="1" smtClean="0"/>
              <a:t>NewClass</a:t>
            </a:r>
            <a:r>
              <a:rPr lang="en-US" dirty="0" smtClean="0"/>
              <a:t>  { </a:t>
            </a:r>
          </a:p>
          <a:p>
            <a:pPr fontAlgn="base">
              <a:buNone/>
            </a:pPr>
            <a:r>
              <a:rPr lang="en-US" dirty="0" smtClean="0"/>
              <a:t>    public static void main(String[] </a:t>
            </a:r>
            <a:r>
              <a:rPr lang="en-US" dirty="0" err="1" smtClean="0"/>
              <a:t>args</a:t>
            </a:r>
            <a:r>
              <a:rPr lang="en-US" dirty="0" smtClean="0"/>
              <a:t>) throws </a:t>
            </a:r>
            <a:r>
              <a:rPr lang="en-US" dirty="0" err="1" smtClean="0"/>
              <a:t>IOException</a:t>
            </a:r>
            <a:r>
              <a:rPr lang="en-US" dirty="0" smtClean="0"/>
              <a:t>  { </a:t>
            </a:r>
          </a:p>
          <a:p>
            <a:pPr fontAlgn="base">
              <a:buNone/>
            </a:pPr>
            <a:r>
              <a:rPr lang="en-US" dirty="0" smtClean="0"/>
              <a:t>        </a:t>
            </a:r>
            <a:r>
              <a:rPr lang="en-US" dirty="0" err="1" smtClean="0"/>
              <a:t>PipedInputStream</a:t>
            </a:r>
            <a:r>
              <a:rPr lang="en-US" dirty="0" smtClean="0"/>
              <a:t> input = new </a:t>
            </a:r>
            <a:r>
              <a:rPr lang="en-US" dirty="0" err="1" smtClean="0"/>
              <a:t>PipedInputStream</a:t>
            </a:r>
            <a:r>
              <a:rPr lang="en-US" dirty="0" smtClean="0"/>
              <a:t>(); </a:t>
            </a:r>
          </a:p>
          <a:p>
            <a:pPr fontAlgn="base">
              <a:buNone/>
            </a:pPr>
            <a:r>
              <a:rPr lang="en-US" dirty="0" smtClean="0"/>
              <a:t>        </a:t>
            </a:r>
            <a:r>
              <a:rPr lang="en-US" dirty="0" err="1" smtClean="0"/>
              <a:t>PipedOutputStream</a:t>
            </a:r>
            <a:r>
              <a:rPr lang="en-US" dirty="0" smtClean="0"/>
              <a:t> output = new </a:t>
            </a:r>
            <a:r>
              <a:rPr lang="en-US" dirty="0" err="1" smtClean="0"/>
              <a:t>PipedOutputStream</a:t>
            </a:r>
            <a:r>
              <a:rPr lang="en-US" dirty="0" smtClean="0"/>
              <a:t>(); </a:t>
            </a:r>
          </a:p>
          <a:p>
            <a:pPr fontAlgn="base">
              <a:buNone/>
            </a:pPr>
            <a:r>
              <a:rPr lang="en-US" dirty="0" smtClean="0"/>
              <a:t>        try { </a:t>
            </a:r>
          </a:p>
          <a:p>
            <a:pPr fontAlgn="base">
              <a:buNone/>
            </a:pPr>
            <a:r>
              <a:rPr lang="en-US" dirty="0" smtClean="0"/>
              <a:t>            // Use of connect() : connecting input with output </a:t>
            </a:r>
          </a:p>
          <a:p>
            <a:pPr fontAlgn="base">
              <a:buNone/>
            </a:pPr>
            <a:r>
              <a:rPr lang="en-US" dirty="0" smtClean="0"/>
              <a:t>            </a:t>
            </a:r>
            <a:r>
              <a:rPr lang="en-US" dirty="0" err="1" smtClean="0"/>
              <a:t>input.connect</a:t>
            </a:r>
            <a:r>
              <a:rPr lang="en-US" dirty="0" smtClean="0"/>
              <a:t>(output); </a:t>
            </a:r>
          </a:p>
          <a:p>
            <a:pPr fontAlgn="base">
              <a:buNone/>
            </a:pPr>
            <a:r>
              <a:rPr lang="en-US" dirty="0" smtClean="0"/>
              <a:t>            // Use of read() method : </a:t>
            </a:r>
          </a:p>
          <a:p>
            <a:pPr fontAlgn="base">
              <a:buNone/>
            </a:pPr>
            <a:r>
              <a:rPr lang="en-US" dirty="0" smtClean="0"/>
              <a:t>            </a:t>
            </a:r>
            <a:r>
              <a:rPr lang="en-US" dirty="0" err="1" smtClean="0"/>
              <a:t>output.write</a:t>
            </a:r>
            <a:r>
              <a:rPr lang="en-US" dirty="0" smtClean="0"/>
              <a:t>(71); </a:t>
            </a:r>
          </a:p>
          <a:p>
            <a:pPr fontAlgn="base">
              <a:buNone/>
            </a:pPr>
            <a:r>
              <a:rPr lang="en-US" dirty="0" smtClean="0"/>
              <a:t>            </a:t>
            </a:r>
            <a:r>
              <a:rPr lang="en-US" dirty="0" err="1" smtClean="0"/>
              <a:t>System.out.println</a:t>
            </a:r>
            <a:r>
              <a:rPr lang="en-US" dirty="0" smtClean="0"/>
              <a:t>("using read() : " + (char)</a:t>
            </a:r>
            <a:r>
              <a:rPr lang="en-US" dirty="0" err="1" smtClean="0"/>
              <a:t>input.read</a:t>
            </a:r>
            <a:r>
              <a:rPr lang="en-US" dirty="0" smtClean="0"/>
              <a:t>()); </a:t>
            </a:r>
          </a:p>
          <a:p>
            <a:pPr fontAlgn="base">
              <a:buNone/>
            </a:pPr>
            <a:r>
              <a:rPr lang="en-US" dirty="0" smtClean="0"/>
              <a:t>            </a:t>
            </a:r>
            <a:r>
              <a:rPr lang="en-US" dirty="0" err="1" smtClean="0"/>
              <a:t>output.write</a:t>
            </a:r>
            <a:r>
              <a:rPr lang="en-US" dirty="0" smtClean="0"/>
              <a:t>(69); </a:t>
            </a:r>
          </a:p>
          <a:p>
            <a:pPr fontAlgn="base">
              <a:buNone/>
            </a:pPr>
            <a:r>
              <a:rPr lang="en-US" dirty="0" smtClean="0"/>
              <a:t>            </a:t>
            </a:r>
            <a:r>
              <a:rPr lang="en-US" dirty="0" err="1" smtClean="0"/>
              <a:t>System.out.println</a:t>
            </a:r>
            <a:r>
              <a:rPr lang="en-US" dirty="0" smtClean="0"/>
              <a:t>("using read() : " + (char)</a:t>
            </a:r>
            <a:r>
              <a:rPr lang="en-US" dirty="0" err="1" smtClean="0"/>
              <a:t>input.read</a:t>
            </a:r>
            <a:r>
              <a:rPr lang="en-US" dirty="0" smtClean="0"/>
              <a:t>()); </a:t>
            </a:r>
          </a:p>
          <a:p>
            <a:pPr fontAlgn="base">
              <a:buNone/>
            </a:pPr>
            <a:r>
              <a:rPr lang="en-US" dirty="0" smtClean="0"/>
              <a:t>            </a:t>
            </a:r>
            <a:r>
              <a:rPr lang="en-US" dirty="0" err="1" smtClean="0"/>
              <a:t>output.write</a:t>
            </a:r>
            <a:r>
              <a:rPr lang="en-US" dirty="0" smtClean="0"/>
              <a:t>(75); </a:t>
            </a:r>
          </a:p>
          <a:p>
            <a:pPr fontAlgn="base">
              <a:buNone/>
            </a:pPr>
            <a:r>
              <a:rPr lang="en-US" dirty="0" smtClean="0"/>
              <a:t>            </a:t>
            </a:r>
            <a:r>
              <a:rPr lang="en-US" dirty="0" err="1" smtClean="0"/>
              <a:t>System.out.println</a:t>
            </a:r>
            <a:r>
              <a:rPr lang="en-US" dirty="0" smtClean="0"/>
              <a:t>("using read() : " + (char)</a:t>
            </a:r>
            <a:r>
              <a:rPr lang="en-US" dirty="0" err="1" smtClean="0"/>
              <a:t>input.read</a:t>
            </a:r>
            <a:r>
              <a:rPr lang="en-US" dirty="0" smtClean="0"/>
              <a:t>()); </a:t>
            </a:r>
          </a:p>
          <a:p>
            <a:pPr fontAlgn="base">
              <a:buNone/>
            </a:pPr>
            <a:r>
              <a:rPr lang="en-US" dirty="0" smtClean="0"/>
              <a:t>   } </a:t>
            </a:r>
          </a:p>
          <a:p>
            <a:pPr fontAlgn="base">
              <a:buNone/>
            </a:pPr>
            <a:r>
              <a:rPr lang="en-US" dirty="0" smtClean="0"/>
              <a:t>        catch (</a:t>
            </a:r>
            <a:r>
              <a:rPr lang="en-US" dirty="0" err="1" smtClean="0"/>
              <a:t>IOException</a:t>
            </a:r>
            <a:r>
              <a:rPr lang="en-US" dirty="0" smtClean="0"/>
              <a:t> </a:t>
            </a:r>
            <a:r>
              <a:rPr lang="en-US" dirty="0" err="1" smtClean="0"/>
              <a:t>excpt</a:t>
            </a:r>
            <a:r>
              <a:rPr lang="en-US" dirty="0" smtClean="0"/>
              <a:t>)      { </a:t>
            </a:r>
          </a:p>
          <a:p>
            <a:pPr fontAlgn="base">
              <a:buNone/>
            </a:pPr>
            <a:r>
              <a:rPr lang="en-US" dirty="0" smtClean="0"/>
              <a:t>            </a:t>
            </a:r>
            <a:r>
              <a:rPr lang="en-US" dirty="0" err="1" smtClean="0"/>
              <a:t>excpt.printStackTrace</a:t>
            </a:r>
            <a:r>
              <a:rPr lang="en-US" dirty="0" smtClean="0"/>
              <a:t>(); </a:t>
            </a:r>
          </a:p>
          <a:p>
            <a:pPr fontAlgn="base">
              <a:buNone/>
            </a:pPr>
            <a:r>
              <a:rPr lang="en-US" dirty="0" smtClean="0"/>
              <a:t>        }  }  } </a:t>
            </a:r>
          </a:p>
          <a:p>
            <a:pPr fontAlgn="base"/>
            <a:r>
              <a:rPr lang="en-US" b="1" dirty="0" smtClean="0"/>
              <a:t>Output :</a:t>
            </a:r>
            <a:endParaRPr lang="en-US" dirty="0" smtClean="0"/>
          </a:p>
          <a:p>
            <a:pPr fontAlgn="base"/>
            <a:r>
              <a:rPr lang="en-US" dirty="0" smtClean="0"/>
              <a:t>using read() : G using read() : E using read() : K</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PipedOutputStream</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2000" dirty="0" smtClean="0"/>
              <a:t>A </a:t>
            </a:r>
            <a:r>
              <a:rPr lang="en-US" sz="2000" b="1" dirty="0" smtClean="0"/>
              <a:t>piped output stream</a:t>
            </a:r>
            <a:r>
              <a:rPr lang="en-US" sz="2000" dirty="0" smtClean="0"/>
              <a:t> can be connected to a </a:t>
            </a:r>
            <a:r>
              <a:rPr lang="en-US" sz="2000" b="1" dirty="0" smtClean="0"/>
              <a:t>piped</a:t>
            </a:r>
            <a:r>
              <a:rPr lang="en-US" sz="2000" dirty="0" smtClean="0"/>
              <a:t> input </a:t>
            </a:r>
            <a:r>
              <a:rPr lang="en-US" sz="2000" b="1" dirty="0" smtClean="0"/>
              <a:t>stream</a:t>
            </a:r>
            <a:r>
              <a:rPr lang="en-US" sz="2000" dirty="0" smtClean="0"/>
              <a:t> to create a communications pipe. </a:t>
            </a:r>
          </a:p>
          <a:p>
            <a:r>
              <a:rPr lang="en-US" sz="2000" dirty="0" smtClean="0"/>
              <a:t>The </a:t>
            </a:r>
            <a:r>
              <a:rPr lang="en-US" sz="2000" b="1" dirty="0" smtClean="0"/>
              <a:t>piped output stream</a:t>
            </a:r>
            <a:r>
              <a:rPr lang="en-US" sz="2000" dirty="0" smtClean="0"/>
              <a:t> is the sending end of the pipe.</a:t>
            </a:r>
          </a:p>
          <a:p>
            <a:r>
              <a:rPr lang="en-US" sz="2000" dirty="0" smtClean="0"/>
              <a:t> Typically, data is written to a </a:t>
            </a:r>
            <a:r>
              <a:rPr lang="en-US" sz="2000" b="1" dirty="0" err="1" smtClean="0"/>
              <a:t>PipedOutputStream</a:t>
            </a:r>
            <a:r>
              <a:rPr lang="en-US" sz="2000" dirty="0" smtClean="0"/>
              <a:t> object by one thread and data is read from the connected </a:t>
            </a:r>
            <a:r>
              <a:rPr lang="en-US" sz="2000" dirty="0" err="1" smtClean="0"/>
              <a:t>PipedInputStream</a:t>
            </a:r>
            <a:r>
              <a:rPr lang="en-US" sz="2000" dirty="0" smtClean="0"/>
              <a:t> by some other thread.</a:t>
            </a:r>
          </a:p>
          <a:p>
            <a:r>
              <a:rPr lang="en-US" sz="2000" dirty="0" smtClean="0"/>
              <a:t>Class declaration</a:t>
            </a:r>
          </a:p>
          <a:p>
            <a:r>
              <a:rPr lang="en-US" sz="2000" dirty="0" smtClean="0"/>
              <a:t>public class </a:t>
            </a:r>
            <a:r>
              <a:rPr lang="en-US" sz="2000" dirty="0" err="1" smtClean="0"/>
              <a:t>PipedOutputStream</a:t>
            </a:r>
            <a:r>
              <a:rPr lang="en-US" sz="2000" dirty="0" smtClean="0"/>
              <a:t> extends </a:t>
            </a:r>
            <a:r>
              <a:rPr lang="en-US" sz="2000" dirty="0" err="1" smtClean="0"/>
              <a:t>OutputStream</a:t>
            </a:r>
            <a:endParaRPr lang="en-US" sz="2000" dirty="0" smtClean="0"/>
          </a:p>
          <a:p>
            <a:pPr fontAlgn="t"/>
            <a:r>
              <a:rPr lang="en-US" sz="2000" b="1" dirty="0" err="1" smtClean="0"/>
              <a:t>PipedOutputStream</a:t>
            </a:r>
            <a:r>
              <a:rPr lang="en-US" sz="2000" b="1" dirty="0" smtClean="0"/>
              <a:t>()</a:t>
            </a:r>
            <a:endParaRPr lang="en-US" sz="2000" dirty="0" smtClean="0"/>
          </a:p>
          <a:p>
            <a:pPr fontAlgn="t"/>
            <a:r>
              <a:rPr lang="en-US" sz="2000" dirty="0" smtClean="0"/>
              <a:t>This creates a piped output stream that is not yet connected to a piped input stream.</a:t>
            </a:r>
          </a:p>
          <a:p>
            <a:pPr fontAlgn="t"/>
            <a:r>
              <a:rPr lang="en-US" sz="2000" b="1" dirty="0" err="1" smtClean="0"/>
              <a:t>PipedOutputStream</a:t>
            </a:r>
            <a:r>
              <a:rPr lang="en-US" sz="2000" b="1" dirty="0" smtClean="0"/>
              <a:t>(</a:t>
            </a:r>
            <a:r>
              <a:rPr lang="en-US" sz="2000" b="1" dirty="0" err="1" smtClean="0"/>
              <a:t>PipedInputStream</a:t>
            </a:r>
            <a:r>
              <a:rPr lang="en-US" sz="2000" b="1" dirty="0" smtClean="0"/>
              <a:t> </a:t>
            </a:r>
            <a:r>
              <a:rPr lang="en-US" sz="2000" b="1" dirty="0" err="1" smtClean="0"/>
              <a:t>snk</a:t>
            </a:r>
            <a:r>
              <a:rPr lang="en-US" sz="2000" b="1" dirty="0" smtClean="0"/>
              <a:t>)</a:t>
            </a:r>
            <a:endParaRPr lang="en-US" sz="2000" dirty="0" smtClean="0"/>
          </a:p>
          <a:p>
            <a:pPr fontAlgn="t"/>
            <a:r>
              <a:rPr lang="en-US" sz="2000" dirty="0" smtClean="0"/>
              <a:t>This creates a piped output stream connected to the specified piped input stream.</a:t>
            </a:r>
          </a:p>
          <a:p>
            <a:pPr>
              <a:buNone/>
            </a:pPr>
            <a:r>
              <a:rPr lang="en-US" sz="2000" dirty="0" smtClean="0"/>
              <a:t/>
            </a:r>
            <a:br>
              <a:rPr lang="en-US" sz="2000" dirty="0" smtClean="0"/>
            </a:br>
            <a:r>
              <a:rPr lang="en-US" sz="2000" dirty="0" smtClean="0"/>
              <a:t/>
            </a:r>
            <a:br>
              <a:rPr lang="en-US" sz="2000" dirty="0" smtClean="0"/>
            </a:br>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fontAlgn="t"/>
            <a:r>
              <a:rPr lang="en-US" b="1" dirty="0" smtClean="0">
                <a:hlinkClick r:id="rId2"/>
              </a:rPr>
              <a:t>void close()</a:t>
            </a:r>
            <a:r>
              <a:rPr lang="en-US" b="1" dirty="0" smtClean="0"/>
              <a:t>: </a:t>
            </a:r>
            <a:r>
              <a:rPr lang="en-US" dirty="0" smtClean="0"/>
              <a:t>This method closes this piped output stream and releases any system resources associated with this stream.</a:t>
            </a:r>
          </a:p>
          <a:p>
            <a:pPr fontAlgn="t"/>
            <a:r>
              <a:rPr lang="en-US" b="1" dirty="0" smtClean="0">
                <a:hlinkClick r:id="rId3"/>
              </a:rPr>
              <a:t>void connect(</a:t>
            </a:r>
            <a:r>
              <a:rPr lang="en-US" b="1" dirty="0" err="1" smtClean="0">
                <a:hlinkClick r:id="rId3"/>
              </a:rPr>
              <a:t>PipedInputStream</a:t>
            </a:r>
            <a:r>
              <a:rPr lang="en-US" b="1" dirty="0" smtClean="0">
                <a:hlinkClick r:id="rId3"/>
              </a:rPr>
              <a:t> </a:t>
            </a:r>
            <a:r>
              <a:rPr lang="en-US" b="1" dirty="0" err="1" smtClean="0">
                <a:hlinkClick r:id="rId3"/>
              </a:rPr>
              <a:t>snk</a:t>
            </a:r>
            <a:r>
              <a:rPr lang="en-US" b="1" dirty="0" smtClean="0">
                <a:hlinkClick r:id="rId3"/>
              </a:rPr>
              <a:t>)</a:t>
            </a:r>
            <a:r>
              <a:rPr lang="en-US" b="1" dirty="0" smtClean="0"/>
              <a:t>: </a:t>
            </a:r>
            <a:r>
              <a:rPr lang="en-US" dirty="0" smtClean="0"/>
              <a:t>This method connects this piped output stream to a receiver.</a:t>
            </a:r>
          </a:p>
          <a:p>
            <a:pPr fontAlgn="t"/>
            <a:r>
              <a:rPr lang="en-US" b="1" dirty="0" smtClean="0">
                <a:hlinkClick r:id="rId4"/>
              </a:rPr>
              <a:t>void flush()</a:t>
            </a:r>
            <a:r>
              <a:rPr lang="en-US" b="1" dirty="0" smtClean="0"/>
              <a:t>: </a:t>
            </a:r>
            <a:r>
              <a:rPr lang="en-US" dirty="0" smtClean="0"/>
              <a:t>This method flushes this output stream and forces any buffered output bytes to be written out.</a:t>
            </a:r>
          </a:p>
          <a:p>
            <a:pPr fontAlgn="t"/>
            <a:r>
              <a:rPr lang="en-US" b="1" dirty="0" smtClean="0">
                <a:hlinkClick r:id="rId5"/>
              </a:rPr>
              <a:t>void write(byte[] b, </a:t>
            </a:r>
            <a:r>
              <a:rPr lang="en-US" b="1" dirty="0" err="1" smtClean="0">
                <a:hlinkClick r:id="rId5"/>
              </a:rPr>
              <a:t>int</a:t>
            </a:r>
            <a:r>
              <a:rPr lang="en-US" b="1" dirty="0" smtClean="0">
                <a:hlinkClick r:id="rId5"/>
              </a:rPr>
              <a:t> off, </a:t>
            </a:r>
            <a:r>
              <a:rPr lang="en-US" b="1" dirty="0" err="1" smtClean="0">
                <a:hlinkClick r:id="rId5"/>
              </a:rPr>
              <a:t>int</a:t>
            </a:r>
            <a:r>
              <a:rPr lang="en-US" b="1" dirty="0" smtClean="0">
                <a:hlinkClick r:id="rId5"/>
              </a:rPr>
              <a:t> </a:t>
            </a:r>
            <a:r>
              <a:rPr lang="en-US" b="1" dirty="0" err="1" smtClean="0">
                <a:hlinkClick r:id="rId5"/>
              </a:rPr>
              <a:t>len</a:t>
            </a:r>
            <a:r>
              <a:rPr lang="en-US" b="1" dirty="0" smtClean="0">
                <a:hlinkClick r:id="rId5"/>
              </a:rPr>
              <a:t>)</a:t>
            </a:r>
            <a:r>
              <a:rPr lang="en-US" b="1" dirty="0" smtClean="0"/>
              <a:t>: </a:t>
            </a:r>
            <a:r>
              <a:rPr lang="en-US" dirty="0" smtClean="0"/>
              <a:t>This method writes </a:t>
            </a:r>
            <a:r>
              <a:rPr lang="en-US" i="1" dirty="0" err="1" smtClean="0"/>
              <a:t>len</a:t>
            </a:r>
            <a:r>
              <a:rPr lang="en-US" dirty="0" smtClean="0"/>
              <a:t> bytes from the specified byte array starting at offset off to this piped output stream.</a:t>
            </a:r>
          </a:p>
          <a:p>
            <a:pPr fontAlgn="t"/>
            <a:r>
              <a:rPr lang="en-US" b="1" dirty="0" smtClean="0">
                <a:hlinkClick r:id="rId6"/>
              </a:rPr>
              <a:t>void write(</a:t>
            </a:r>
            <a:r>
              <a:rPr lang="en-US" b="1" dirty="0" err="1" smtClean="0">
                <a:hlinkClick r:id="rId6"/>
              </a:rPr>
              <a:t>int</a:t>
            </a:r>
            <a:r>
              <a:rPr lang="en-US" b="1" dirty="0" smtClean="0">
                <a:hlinkClick r:id="rId6"/>
              </a:rPr>
              <a:t> b)</a:t>
            </a:r>
            <a:r>
              <a:rPr lang="en-US" b="1" dirty="0" smtClean="0"/>
              <a:t>: </a:t>
            </a:r>
            <a:r>
              <a:rPr lang="en-US" dirty="0" smtClean="0"/>
              <a:t>This method writes the specified byte to the piped output stream.</a:t>
            </a:r>
            <a:br>
              <a:rPr lang="en-US" dirty="0" smtClean="0"/>
            </a:b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fontAlgn="base">
              <a:buNone/>
            </a:pPr>
            <a:r>
              <a:rPr lang="en-US" sz="1800" b="1" dirty="0" smtClean="0"/>
              <a:t>import java.io.*; </a:t>
            </a:r>
          </a:p>
          <a:p>
            <a:pPr fontAlgn="base">
              <a:buNone/>
            </a:pPr>
            <a:r>
              <a:rPr lang="en-US" sz="1800" b="1" dirty="0" smtClean="0"/>
              <a:t>public class </a:t>
            </a:r>
            <a:r>
              <a:rPr lang="en-US" sz="1800" b="1" dirty="0" err="1" smtClean="0"/>
              <a:t>NewClass</a:t>
            </a:r>
            <a:r>
              <a:rPr lang="en-US" sz="1800" b="1" dirty="0" smtClean="0"/>
              <a:t>  { </a:t>
            </a:r>
          </a:p>
          <a:p>
            <a:pPr fontAlgn="base">
              <a:buNone/>
            </a:pPr>
            <a:r>
              <a:rPr lang="en-US" sz="1800" b="1" dirty="0" smtClean="0"/>
              <a:t>    public static void main(String[] </a:t>
            </a:r>
            <a:r>
              <a:rPr lang="en-US" sz="1800" b="1" dirty="0" err="1" smtClean="0"/>
              <a:t>args</a:t>
            </a:r>
            <a:r>
              <a:rPr lang="en-US" sz="1800" b="1" dirty="0" smtClean="0"/>
              <a:t>) throws </a:t>
            </a:r>
            <a:r>
              <a:rPr lang="en-US" sz="1800" b="1" dirty="0" err="1" smtClean="0"/>
              <a:t>IOException</a:t>
            </a:r>
            <a:r>
              <a:rPr lang="en-US" sz="1800" b="1" dirty="0" smtClean="0"/>
              <a:t>      { </a:t>
            </a:r>
          </a:p>
          <a:p>
            <a:pPr fontAlgn="base">
              <a:buNone/>
            </a:pPr>
            <a:r>
              <a:rPr lang="en-US" sz="1800" b="1" dirty="0" smtClean="0"/>
              <a:t>        </a:t>
            </a:r>
            <a:r>
              <a:rPr lang="en-US" sz="1800" b="1" dirty="0" err="1" smtClean="0"/>
              <a:t>PipedInputStream</a:t>
            </a:r>
            <a:r>
              <a:rPr lang="en-US" sz="1800" b="1" dirty="0" smtClean="0"/>
              <a:t> input = new </a:t>
            </a:r>
            <a:r>
              <a:rPr lang="en-US" sz="1800" b="1" dirty="0" err="1" smtClean="0"/>
              <a:t>PipedInputStream</a:t>
            </a:r>
            <a:r>
              <a:rPr lang="en-US" sz="1800" b="1" dirty="0" smtClean="0"/>
              <a:t>(); </a:t>
            </a:r>
          </a:p>
          <a:p>
            <a:pPr fontAlgn="base">
              <a:buNone/>
            </a:pPr>
            <a:r>
              <a:rPr lang="en-US" sz="1800" b="1" dirty="0" smtClean="0"/>
              <a:t>        </a:t>
            </a:r>
            <a:r>
              <a:rPr lang="en-US" sz="1800" b="1" dirty="0" err="1" smtClean="0"/>
              <a:t>PipedOutputStream</a:t>
            </a:r>
            <a:r>
              <a:rPr lang="en-US" sz="1800" b="1" dirty="0" smtClean="0"/>
              <a:t>  output = new </a:t>
            </a:r>
            <a:r>
              <a:rPr lang="en-US" sz="1800" b="1" dirty="0" err="1" smtClean="0"/>
              <a:t>PipedOutputStream</a:t>
            </a:r>
            <a:r>
              <a:rPr lang="en-US" sz="1800" b="1" dirty="0" smtClean="0"/>
              <a:t>(); </a:t>
            </a:r>
          </a:p>
          <a:p>
            <a:pPr fontAlgn="base">
              <a:buNone/>
            </a:pPr>
            <a:r>
              <a:rPr lang="en-US" sz="1800" b="1" dirty="0" smtClean="0"/>
              <a:t>         </a:t>
            </a:r>
            <a:r>
              <a:rPr lang="en-US" sz="1800" b="1" dirty="0" err="1" smtClean="0"/>
              <a:t>input.connect</a:t>
            </a:r>
            <a:r>
              <a:rPr lang="en-US" sz="1800" b="1" dirty="0" smtClean="0"/>
              <a:t>(</a:t>
            </a:r>
            <a:r>
              <a:rPr lang="en-US" sz="1800" b="1" dirty="0" err="1" smtClean="0"/>
              <a:t>geek_output</a:t>
            </a:r>
            <a:r>
              <a:rPr lang="en-US" sz="1800" b="1" dirty="0" smtClean="0"/>
              <a:t>); </a:t>
            </a:r>
          </a:p>
          <a:p>
            <a:pPr fontAlgn="base">
              <a:buNone/>
            </a:pPr>
            <a:r>
              <a:rPr lang="en-US" sz="1800" b="1" dirty="0" smtClean="0"/>
              <a:t>  	 byte[] buffer = {'J', 'A', 'V', 'A'}; </a:t>
            </a:r>
          </a:p>
          <a:p>
            <a:pPr fontAlgn="base">
              <a:buNone/>
            </a:pPr>
            <a:r>
              <a:rPr lang="en-US" sz="1800" b="1" dirty="0" smtClean="0"/>
              <a:t>         	</a:t>
            </a:r>
            <a:r>
              <a:rPr lang="en-US" sz="1800" b="1" dirty="0" err="1" smtClean="0"/>
              <a:t>output.write</a:t>
            </a:r>
            <a:r>
              <a:rPr lang="en-US" sz="1800" b="1" dirty="0" smtClean="0"/>
              <a:t>(buffer, 0, 4); </a:t>
            </a:r>
          </a:p>
          <a:p>
            <a:pPr fontAlgn="base">
              <a:buNone/>
            </a:pPr>
            <a:r>
              <a:rPr lang="en-US" sz="1800" b="1" dirty="0" smtClean="0"/>
              <a:t>        </a:t>
            </a:r>
            <a:r>
              <a:rPr lang="en-US" sz="1800" b="1" dirty="0" err="1" smtClean="0"/>
              <a:t>int</a:t>
            </a:r>
            <a:r>
              <a:rPr lang="en-US" sz="1800" b="1" dirty="0" smtClean="0"/>
              <a:t> a = 5; </a:t>
            </a:r>
          </a:p>
          <a:p>
            <a:pPr fontAlgn="base">
              <a:buNone/>
            </a:pPr>
            <a:r>
              <a:rPr lang="en-US" sz="1800" b="1" dirty="0" smtClean="0"/>
              <a:t>        </a:t>
            </a:r>
            <a:r>
              <a:rPr lang="en-US" sz="1800" b="1" dirty="0" err="1" smtClean="0"/>
              <a:t>System.out.print</a:t>
            </a:r>
            <a:r>
              <a:rPr lang="en-US" sz="1800" b="1" dirty="0" smtClean="0"/>
              <a:t>("Use of write(buffer, offset, </a:t>
            </a:r>
            <a:r>
              <a:rPr lang="en-US" sz="1800" b="1" dirty="0" err="1" smtClean="0"/>
              <a:t>maxlen</a:t>
            </a:r>
            <a:r>
              <a:rPr lang="en-US" sz="1800" b="1" dirty="0" smtClean="0"/>
              <a:t>) : "); </a:t>
            </a:r>
          </a:p>
          <a:p>
            <a:pPr fontAlgn="base">
              <a:buNone/>
            </a:pPr>
            <a:r>
              <a:rPr lang="en-US" sz="1800" b="1" dirty="0" smtClean="0"/>
              <a:t>        while(a&gt;0) </a:t>
            </a:r>
          </a:p>
          <a:p>
            <a:pPr fontAlgn="base">
              <a:buNone/>
            </a:pPr>
            <a:r>
              <a:rPr lang="en-US" sz="1800" b="1" dirty="0" smtClean="0"/>
              <a:t>        { </a:t>
            </a:r>
          </a:p>
          <a:p>
            <a:pPr fontAlgn="base">
              <a:buNone/>
            </a:pPr>
            <a:r>
              <a:rPr lang="en-US" sz="1800" b="1" dirty="0" smtClean="0"/>
              <a:t>            </a:t>
            </a:r>
            <a:r>
              <a:rPr lang="en-US" sz="1800" b="1" dirty="0" err="1" smtClean="0"/>
              <a:t>System.out.print</a:t>
            </a:r>
            <a:r>
              <a:rPr lang="en-US" sz="1800" b="1" dirty="0" smtClean="0"/>
              <a:t>(" " + (char) </a:t>
            </a:r>
            <a:r>
              <a:rPr lang="en-US" sz="1800" b="1" dirty="0" err="1" smtClean="0"/>
              <a:t>input.read</a:t>
            </a:r>
            <a:r>
              <a:rPr lang="en-US" sz="1800" b="1" dirty="0" smtClean="0"/>
              <a:t>()); </a:t>
            </a:r>
          </a:p>
          <a:p>
            <a:pPr fontAlgn="base">
              <a:buNone/>
            </a:pPr>
            <a:r>
              <a:rPr lang="en-US" sz="1800" b="1" dirty="0" smtClean="0"/>
              <a:t>        } </a:t>
            </a:r>
          </a:p>
          <a:p>
            <a:pPr fontAlgn="base">
              <a:buNone/>
            </a:pPr>
            <a:r>
              <a:rPr lang="en-US" sz="1800" b="1" dirty="0" smtClean="0"/>
              <a:t>    } </a:t>
            </a:r>
          </a:p>
          <a:p>
            <a:pPr fontAlgn="base">
              <a:buNone/>
            </a:pPr>
            <a:r>
              <a:rPr lang="en-US" sz="1800" b="1" dirty="0" smtClean="0"/>
              <a:t>} </a:t>
            </a:r>
          </a:p>
          <a:p>
            <a:pPr fontAlgn="base">
              <a:buNone/>
            </a:pPr>
            <a:r>
              <a:rPr lang="en-US" sz="1800" b="1" dirty="0" smtClean="0"/>
              <a:t>Output:</a:t>
            </a:r>
          </a:p>
          <a:p>
            <a:pPr fontAlgn="base">
              <a:buNone/>
            </a:pPr>
            <a:r>
              <a:rPr lang="en-US" sz="1800" b="1" dirty="0" smtClean="0"/>
              <a:t>Use of write(buffer, offset, </a:t>
            </a:r>
            <a:r>
              <a:rPr lang="en-US" sz="1800" b="1" dirty="0" err="1" smtClean="0"/>
              <a:t>maxlen</a:t>
            </a:r>
            <a:r>
              <a:rPr lang="en-US" sz="1800" b="1" dirty="0" smtClean="0"/>
              <a:t>) : J A V A</a:t>
            </a:r>
          </a:p>
          <a:p>
            <a:pPr>
              <a:buNone/>
            </a:pPr>
            <a:r>
              <a:rPr lang="en-US" sz="1800" b="1" dirty="0" smtClean="0"/>
              <a:t/>
            </a:r>
            <a:br>
              <a:rPr lang="en-US" sz="1800" b="1" dirty="0" smtClean="0"/>
            </a:br>
            <a:endParaRPr lang="en-US" sz="18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PrintStream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b="1" dirty="0" err="1" smtClean="0"/>
              <a:t>PrintStream</a:t>
            </a:r>
            <a:r>
              <a:rPr lang="en-US" b="1" dirty="0" smtClean="0"/>
              <a:t> class provides all of the formatting capabilities we have been using </a:t>
            </a:r>
            <a:r>
              <a:rPr lang="en-US" dirty="0" smtClean="0"/>
              <a:t>from the </a:t>
            </a:r>
            <a:r>
              <a:rPr lang="en-US" b="1" dirty="0" smtClean="0"/>
              <a:t>System file handle, </a:t>
            </a:r>
            <a:r>
              <a:rPr lang="en-US" b="1" dirty="0" err="1" smtClean="0"/>
              <a:t>System.out</a:t>
            </a:r>
            <a:r>
              <a:rPr lang="en-US" b="1" dirty="0" smtClean="0"/>
              <a:t>, since the beginning of the book. Here are two </a:t>
            </a:r>
            <a:r>
              <a:rPr lang="en-US" dirty="0" smtClean="0"/>
              <a:t>of its constructors:</a:t>
            </a:r>
          </a:p>
          <a:p>
            <a:r>
              <a:rPr lang="en-US" dirty="0" err="1" smtClean="0"/>
              <a:t>PrintStream</a:t>
            </a:r>
            <a:r>
              <a:rPr lang="en-US" dirty="0" smtClean="0"/>
              <a:t>(</a:t>
            </a:r>
            <a:r>
              <a:rPr lang="en-US" dirty="0" err="1" smtClean="0"/>
              <a:t>OutputStream</a:t>
            </a:r>
            <a:r>
              <a:rPr lang="en-US" dirty="0" smtClean="0"/>
              <a:t> </a:t>
            </a:r>
            <a:r>
              <a:rPr lang="en-US" i="1" dirty="0" err="1" smtClean="0"/>
              <a:t>outputStream</a:t>
            </a:r>
            <a:r>
              <a:rPr lang="en-US" i="1" dirty="0" smtClean="0"/>
              <a:t>)</a:t>
            </a:r>
          </a:p>
          <a:p>
            <a:r>
              <a:rPr lang="en-US" dirty="0" err="1" smtClean="0"/>
              <a:t>PrintStream</a:t>
            </a:r>
            <a:r>
              <a:rPr lang="en-US" dirty="0" smtClean="0"/>
              <a:t>(</a:t>
            </a:r>
            <a:r>
              <a:rPr lang="en-US" dirty="0" err="1" smtClean="0"/>
              <a:t>OutputStream</a:t>
            </a:r>
            <a:r>
              <a:rPr lang="en-US" dirty="0" smtClean="0"/>
              <a:t> </a:t>
            </a:r>
            <a:r>
              <a:rPr lang="en-US" i="1" dirty="0" err="1" smtClean="0"/>
              <a:t>outputStream</a:t>
            </a:r>
            <a:r>
              <a:rPr lang="en-US" i="1" dirty="0" smtClean="0"/>
              <a:t>, </a:t>
            </a:r>
            <a:r>
              <a:rPr lang="en-US" i="1" dirty="0" err="1" smtClean="0"/>
              <a:t>boolean</a:t>
            </a:r>
            <a:r>
              <a:rPr lang="en-US" i="1" dirty="0" smtClean="0"/>
              <a:t> </a:t>
            </a:r>
            <a:r>
              <a:rPr lang="en-US" i="1" dirty="0" err="1" smtClean="0"/>
              <a:t>flushOnNewline</a:t>
            </a:r>
            <a:r>
              <a:rPr lang="en-US" i="1" dirty="0" smtClean="0"/>
              <a:t>)</a:t>
            </a:r>
          </a:p>
          <a:p>
            <a:r>
              <a:rPr lang="en-US" dirty="0" smtClean="0"/>
              <a:t>where </a:t>
            </a:r>
            <a:r>
              <a:rPr lang="en-US" i="1" dirty="0" err="1" smtClean="0"/>
              <a:t>flushOnNewline</a:t>
            </a:r>
            <a:r>
              <a:rPr lang="en-US" i="1" dirty="0" smtClean="0"/>
              <a:t> controls whether Java flushes the output stream every time a </a:t>
            </a:r>
            <a:r>
              <a:rPr lang="en-US" dirty="0" smtClean="0"/>
              <a:t>newline (</a:t>
            </a:r>
            <a:r>
              <a:rPr lang="en-US" b="1" dirty="0" smtClean="0"/>
              <a:t>\n) character is output. </a:t>
            </a:r>
          </a:p>
          <a:p>
            <a:r>
              <a:rPr lang="en-US" b="1" dirty="0" smtClean="0"/>
              <a:t>If </a:t>
            </a:r>
            <a:r>
              <a:rPr lang="en-US" b="1" i="1" dirty="0" err="1" smtClean="0"/>
              <a:t>flushOnNewline</a:t>
            </a:r>
            <a:r>
              <a:rPr lang="en-US" b="1" i="1" dirty="0" smtClean="0"/>
              <a:t> is true, flushing automatically takes </a:t>
            </a:r>
            <a:r>
              <a:rPr lang="en-US" dirty="0" smtClean="0"/>
              <a:t>place. </a:t>
            </a:r>
          </a:p>
          <a:p>
            <a:r>
              <a:rPr lang="en-US" dirty="0" smtClean="0"/>
              <a:t>If it is </a:t>
            </a:r>
            <a:r>
              <a:rPr lang="en-US" b="1" dirty="0" smtClean="0"/>
              <a:t>false, flushing is not automatic. The first constructor does not</a:t>
            </a:r>
          </a:p>
          <a:p>
            <a:r>
              <a:rPr lang="en-US" dirty="0" smtClean="0"/>
              <a:t>automatically flush.</a:t>
            </a:r>
          </a:p>
          <a:p>
            <a:r>
              <a:rPr lang="en-US" dirty="0" smtClean="0"/>
              <a:t>Java’s </a:t>
            </a:r>
            <a:r>
              <a:rPr lang="en-US" b="1" dirty="0" err="1" smtClean="0"/>
              <a:t>PrintStream</a:t>
            </a:r>
            <a:r>
              <a:rPr lang="en-US" b="1" dirty="0" smtClean="0"/>
              <a:t> objects support the print( ) and </a:t>
            </a:r>
            <a:r>
              <a:rPr lang="en-US" b="1" dirty="0" err="1" smtClean="0"/>
              <a:t>println</a:t>
            </a:r>
            <a:r>
              <a:rPr lang="en-US" b="1" dirty="0" smtClean="0"/>
              <a:t>( ) methods for all types, </a:t>
            </a:r>
            <a:r>
              <a:rPr lang="en-US" dirty="0" smtClean="0"/>
              <a:t>including </a:t>
            </a:r>
            <a:r>
              <a:rPr lang="en-US" b="1" dirty="0" smtClean="0"/>
              <a:t>Object.</a:t>
            </a:r>
          </a:p>
          <a:p>
            <a:r>
              <a:rPr lang="en-US" b="1" dirty="0" smtClean="0"/>
              <a:t> If an argument is not a simple type, the </a:t>
            </a:r>
            <a:r>
              <a:rPr lang="en-US" b="1" dirty="0" err="1" smtClean="0"/>
              <a:t>PrintStream</a:t>
            </a:r>
            <a:r>
              <a:rPr lang="en-US" b="1" dirty="0" smtClean="0"/>
              <a:t> methods will </a:t>
            </a:r>
            <a:r>
              <a:rPr lang="en-US" dirty="0" smtClean="0"/>
              <a:t>call the object’s </a:t>
            </a:r>
            <a:r>
              <a:rPr lang="en-US" b="1" dirty="0" err="1" smtClean="0"/>
              <a:t>toString</a:t>
            </a:r>
            <a:r>
              <a:rPr lang="en-US" b="1" dirty="0" smtClean="0"/>
              <a:t>( ) method and then print the result.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SG" dirty="0" smtClean="0">
                <a:solidFill>
                  <a:srgbClr val="FF0000"/>
                </a:solidFill>
              </a:rPr>
              <a:t>boolean </a:t>
            </a:r>
            <a:r>
              <a:rPr lang="en-SG" dirty="0" err="1" smtClean="0">
                <a:solidFill>
                  <a:srgbClr val="FF0000"/>
                </a:solidFill>
              </a:rPr>
              <a:t>renameTo</a:t>
            </a:r>
            <a:r>
              <a:rPr lang="en-SG" dirty="0" smtClean="0">
                <a:solidFill>
                  <a:srgbClr val="FF0000"/>
                </a:solidFill>
              </a:rPr>
              <a:t>(File </a:t>
            </a:r>
            <a:r>
              <a:rPr lang="en-SG" dirty="0" err="1" smtClean="0">
                <a:solidFill>
                  <a:srgbClr val="FF0000"/>
                </a:solidFill>
              </a:rPr>
              <a:t>newName</a:t>
            </a:r>
            <a:r>
              <a:rPr lang="en-SG" dirty="0" smtClean="0">
                <a:solidFill>
                  <a:srgbClr val="FF0000"/>
                </a:solidFill>
              </a:rPr>
              <a:t>)</a:t>
            </a:r>
          </a:p>
          <a:p>
            <a:r>
              <a:rPr lang="en-SG" dirty="0" smtClean="0"/>
              <a:t> Here the file name specified by new name becomes the new name of the invoking File </a:t>
            </a:r>
            <a:r>
              <a:rPr lang="en-SG" dirty="0" err="1" smtClean="0"/>
              <a:t>object.It</a:t>
            </a:r>
            <a:r>
              <a:rPr lang="en-SG" dirty="0" smtClean="0"/>
              <a:t> will return true upon success and </a:t>
            </a:r>
            <a:r>
              <a:rPr lang="en-SG" dirty="0" err="1" smtClean="0"/>
              <a:t>fals</a:t>
            </a:r>
            <a:r>
              <a:rPr lang="en-SG" dirty="0" smtClean="0"/>
              <a:t> if the file cannot be renamed.</a:t>
            </a:r>
          </a:p>
          <a:p>
            <a:r>
              <a:rPr lang="en-SG" dirty="0" smtClean="0">
                <a:solidFill>
                  <a:srgbClr val="FF0000"/>
                </a:solidFill>
              </a:rPr>
              <a:t>boolean delete()</a:t>
            </a:r>
          </a:p>
          <a:p>
            <a:r>
              <a:rPr lang="en-SG" dirty="0" smtClean="0"/>
              <a:t>Which deletes the disk file represented by the path of the invoking File </a:t>
            </a:r>
            <a:r>
              <a:rPr lang="en-SG" dirty="0" err="1" smtClean="0"/>
              <a:t>object.It</a:t>
            </a:r>
            <a:r>
              <a:rPr lang="en-SG" dirty="0" smtClean="0"/>
              <a:t> returns true if it deletes the File and false if the file cannot be removed.</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a:buNone/>
            </a:pPr>
            <a:r>
              <a:rPr lang="en-US" b="1" dirty="0" smtClean="0"/>
              <a:t>import</a:t>
            </a:r>
            <a:r>
              <a:rPr lang="en-US" dirty="0" smtClean="0"/>
              <a:t> java.io.*;  </a:t>
            </a:r>
          </a:p>
          <a:p>
            <a:pPr>
              <a:buNone/>
            </a:pPr>
            <a:r>
              <a:rPr lang="en-US" b="1" dirty="0" smtClean="0"/>
              <a:t>class</a:t>
            </a:r>
            <a:r>
              <a:rPr lang="en-US" dirty="0" smtClean="0"/>
              <a:t> </a:t>
            </a:r>
            <a:r>
              <a:rPr lang="en-US" dirty="0" err="1" smtClean="0"/>
              <a:t>PrintStreamTest</a:t>
            </a: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a:t>
            </a:r>
            <a:r>
              <a:rPr lang="en-US" b="1" dirty="0" smtClean="0"/>
              <a:t>throws</a:t>
            </a:r>
            <a:r>
              <a:rPr lang="en-US" dirty="0" smtClean="0"/>
              <a:t> Exception{  </a:t>
            </a:r>
          </a:p>
          <a:p>
            <a:pPr>
              <a:buNone/>
            </a:pPr>
            <a:r>
              <a:rPr lang="en-US" dirty="0" smtClean="0"/>
              <a:t>   </a:t>
            </a:r>
            <a:r>
              <a:rPr lang="en-US" dirty="0" err="1" smtClean="0"/>
              <a:t>FileOutputStream</a:t>
            </a:r>
            <a:r>
              <a:rPr lang="en-US" dirty="0" smtClean="0"/>
              <a:t> </a:t>
            </a:r>
            <a:r>
              <a:rPr lang="en-US" dirty="0" err="1" smtClean="0"/>
              <a:t>fout</a:t>
            </a:r>
            <a:r>
              <a:rPr lang="en-US" dirty="0" smtClean="0"/>
              <a:t>=</a:t>
            </a:r>
            <a:r>
              <a:rPr lang="en-US" b="1" dirty="0" smtClean="0"/>
              <a:t>new</a:t>
            </a:r>
            <a:r>
              <a:rPr lang="en-US" dirty="0" smtClean="0"/>
              <a:t> </a:t>
            </a:r>
            <a:r>
              <a:rPr lang="en-US" dirty="0" err="1" smtClean="0"/>
              <a:t>FileOutputStream</a:t>
            </a:r>
            <a:r>
              <a:rPr lang="en-US" dirty="0" smtClean="0"/>
              <a:t>("mfile.txt");  </a:t>
            </a:r>
          </a:p>
          <a:p>
            <a:pPr>
              <a:buNone/>
            </a:pPr>
            <a:r>
              <a:rPr lang="en-US" dirty="0" smtClean="0"/>
              <a:t>   </a:t>
            </a:r>
            <a:r>
              <a:rPr lang="en-US" dirty="0" err="1" smtClean="0"/>
              <a:t>PrintStream</a:t>
            </a:r>
            <a:r>
              <a:rPr lang="en-US" dirty="0" smtClean="0"/>
              <a:t> pout=</a:t>
            </a:r>
            <a:r>
              <a:rPr lang="en-US" b="1" dirty="0" smtClean="0"/>
              <a:t>new</a:t>
            </a:r>
            <a:r>
              <a:rPr lang="en-US" dirty="0" smtClean="0"/>
              <a:t> </a:t>
            </a:r>
            <a:r>
              <a:rPr lang="en-US" dirty="0" err="1" smtClean="0"/>
              <a:t>PrintStream</a:t>
            </a:r>
            <a:r>
              <a:rPr lang="en-US" dirty="0" smtClean="0"/>
              <a:t>(</a:t>
            </a:r>
            <a:r>
              <a:rPr lang="en-US" dirty="0" err="1" smtClean="0"/>
              <a:t>fout</a:t>
            </a:r>
            <a:r>
              <a:rPr lang="en-US" dirty="0" smtClean="0"/>
              <a:t>);  </a:t>
            </a:r>
          </a:p>
          <a:p>
            <a:pPr>
              <a:buNone/>
            </a:pPr>
            <a:r>
              <a:rPr lang="en-US" dirty="0" smtClean="0"/>
              <a:t>   </a:t>
            </a:r>
            <a:r>
              <a:rPr lang="en-US" dirty="0" err="1" smtClean="0"/>
              <a:t>pout.println</a:t>
            </a:r>
            <a:r>
              <a:rPr lang="en-US" dirty="0" smtClean="0"/>
              <a:t>(1900);  </a:t>
            </a:r>
          </a:p>
          <a:p>
            <a:pPr>
              <a:buNone/>
            </a:pPr>
            <a:r>
              <a:rPr lang="en-US" dirty="0" smtClean="0"/>
              <a:t>   </a:t>
            </a:r>
            <a:r>
              <a:rPr lang="en-US" dirty="0" err="1" smtClean="0"/>
              <a:t>pout.println</a:t>
            </a:r>
            <a:r>
              <a:rPr lang="en-US" dirty="0" smtClean="0"/>
              <a:t>("Hello Java");  </a:t>
            </a:r>
          </a:p>
          <a:p>
            <a:pPr>
              <a:buNone/>
            </a:pPr>
            <a:r>
              <a:rPr lang="en-US" dirty="0" smtClean="0"/>
              <a:t>   </a:t>
            </a:r>
            <a:r>
              <a:rPr lang="en-US" dirty="0" err="1" smtClean="0"/>
              <a:t>pout.println</a:t>
            </a:r>
            <a:r>
              <a:rPr lang="en-US" dirty="0" smtClean="0"/>
              <a:t>("Welcome to Java");  </a:t>
            </a:r>
          </a:p>
          <a:p>
            <a:pPr>
              <a:buNone/>
            </a:pPr>
            <a:r>
              <a:rPr lang="en-US" dirty="0" smtClean="0"/>
              <a:t>   </a:t>
            </a:r>
            <a:r>
              <a:rPr lang="en-US" dirty="0" err="1" smtClean="0"/>
              <a:t>pout.close</a:t>
            </a:r>
            <a:r>
              <a:rPr lang="en-US" dirty="0" smtClean="0"/>
              <a:t>();  </a:t>
            </a:r>
          </a:p>
          <a:p>
            <a:pPr>
              <a:buNone/>
            </a:pPr>
            <a:r>
              <a:rPr lang="en-US" dirty="0" smtClean="0"/>
              <a:t>   </a:t>
            </a:r>
            <a:r>
              <a:rPr lang="en-US" dirty="0" err="1" smtClean="0"/>
              <a:t>fout.close</a:t>
            </a:r>
            <a:r>
              <a:rPr lang="en-US" dirty="0" smtClean="0"/>
              <a:t>();  </a:t>
            </a:r>
          </a:p>
          <a:p>
            <a:pPr>
              <a:buNone/>
            </a:pPr>
            <a:r>
              <a:rPr lang="en-US" dirty="0" smtClean="0"/>
              <a:t> }  </a:t>
            </a:r>
          </a:p>
          <a:p>
            <a:pPr>
              <a:buNone/>
            </a:pPr>
            <a:r>
              <a:rPr lang="en-US" dirty="0" smtClean="0"/>
              <a:t>}   </a:t>
            </a:r>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RandomAccessFile</a:t>
            </a:r>
            <a:endParaRPr lang="en-US" dirty="0"/>
          </a:p>
        </p:txBody>
      </p:sp>
      <p:sp>
        <p:nvSpPr>
          <p:cNvPr id="3" name="Content Placeholder 2"/>
          <p:cNvSpPr>
            <a:spLocks noGrp="1"/>
          </p:cNvSpPr>
          <p:nvPr>
            <p:ph idx="1"/>
          </p:nvPr>
        </p:nvSpPr>
        <p:spPr/>
        <p:txBody>
          <a:bodyPr>
            <a:noAutofit/>
          </a:bodyPr>
          <a:lstStyle/>
          <a:p>
            <a:r>
              <a:rPr lang="en-US" sz="1900" b="1" dirty="0" err="1" smtClean="0"/>
              <a:t>RandomAccessFile</a:t>
            </a:r>
            <a:r>
              <a:rPr lang="en-US" sz="1900" b="1" dirty="0" smtClean="0"/>
              <a:t> encapsulates a random-access file. It is not derived from </a:t>
            </a:r>
            <a:r>
              <a:rPr lang="en-US" sz="1900" b="1" dirty="0" err="1" smtClean="0"/>
              <a:t>InputStream</a:t>
            </a:r>
            <a:r>
              <a:rPr lang="en-US" sz="1900" b="1" dirty="0" smtClean="0"/>
              <a:t> </a:t>
            </a:r>
            <a:r>
              <a:rPr lang="en-US" sz="1900" dirty="0" smtClean="0"/>
              <a:t>or </a:t>
            </a:r>
            <a:r>
              <a:rPr lang="en-US" sz="1900" b="1" dirty="0" err="1" smtClean="0"/>
              <a:t>OutputStream</a:t>
            </a:r>
            <a:r>
              <a:rPr lang="en-US" sz="1900" b="1" dirty="0" smtClean="0"/>
              <a:t>. </a:t>
            </a:r>
          </a:p>
          <a:p>
            <a:r>
              <a:rPr lang="en-US" sz="1900" b="1" dirty="0" smtClean="0"/>
              <a:t>Instead, it implements the interfaces </a:t>
            </a:r>
            <a:r>
              <a:rPr lang="en-US" sz="1900" b="1" dirty="0" err="1" smtClean="0"/>
              <a:t>DataInput</a:t>
            </a:r>
            <a:r>
              <a:rPr lang="en-US" sz="1900" b="1" dirty="0" smtClean="0"/>
              <a:t> and </a:t>
            </a:r>
            <a:r>
              <a:rPr lang="en-US" sz="1900" b="1" dirty="0" err="1" smtClean="0"/>
              <a:t>DataOutput</a:t>
            </a:r>
            <a:r>
              <a:rPr lang="en-US" sz="1900" b="1" dirty="0" smtClean="0"/>
              <a:t>, </a:t>
            </a:r>
            <a:r>
              <a:rPr lang="en-US" sz="1900" dirty="0" smtClean="0"/>
              <a:t>which define the basic I/O methods. </a:t>
            </a:r>
          </a:p>
          <a:p>
            <a:r>
              <a:rPr lang="en-US" sz="1900" dirty="0" smtClean="0"/>
              <a:t>It also supports positioning requests—that is, you can position the </a:t>
            </a:r>
            <a:r>
              <a:rPr lang="en-US" sz="1900" i="1" dirty="0" smtClean="0"/>
              <a:t>file pointer within the file.</a:t>
            </a:r>
          </a:p>
          <a:p>
            <a:r>
              <a:rPr lang="en-US" sz="1900" i="1" dirty="0" smtClean="0"/>
              <a:t> It has these two constructors:</a:t>
            </a:r>
          </a:p>
          <a:p>
            <a:r>
              <a:rPr lang="en-US" sz="1900" dirty="0" err="1" smtClean="0"/>
              <a:t>RandomAccessFile</a:t>
            </a:r>
            <a:r>
              <a:rPr lang="en-US" sz="1900" dirty="0" smtClean="0"/>
              <a:t>(File </a:t>
            </a:r>
            <a:r>
              <a:rPr lang="en-US" sz="1900" i="1" dirty="0" err="1" smtClean="0"/>
              <a:t>fileObj</a:t>
            </a:r>
            <a:r>
              <a:rPr lang="en-US" sz="1900" i="1" dirty="0" smtClean="0"/>
              <a:t>, String access) </a:t>
            </a:r>
            <a:r>
              <a:rPr lang="en-US" sz="1900" dirty="0" smtClean="0"/>
              <a:t>throws </a:t>
            </a:r>
            <a:r>
              <a:rPr lang="en-US" sz="1900" dirty="0" err="1" smtClean="0"/>
              <a:t>FileNotFoundException</a:t>
            </a:r>
            <a:endParaRPr lang="en-US" sz="1900" dirty="0" smtClean="0"/>
          </a:p>
          <a:p>
            <a:r>
              <a:rPr lang="en-US" sz="1900" dirty="0" err="1" smtClean="0"/>
              <a:t>RandomAccessFile</a:t>
            </a:r>
            <a:r>
              <a:rPr lang="en-US" sz="1900" dirty="0" smtClean="0"/>
              <a:t>(String </a:t>
            </a:r>
            <a:r>
              <a:rPr lang="en-US" sz="1900" i="1" dirty="0" smtClean="0"/>
              <a:t>filename, String access) </a:t>
            </a:r>
            <a:r>
              <a:rPr lang="en-US" sz="1900" dirty="0" smtClean="0"/>
              <a:t>throws </a:t>
            </a:r>
            <a:r>
              <a:rPr lang="en-US" sz="1900" dirty="0" err="1" smtClean="0"/>
              <a:t>FileNotFoundException</a:t>
            </a:r>
            <a:endParaRPr lang="en-US" sz="1900" dirty="0" smtClean="0"/>
          </a:p>
          <a:p>
            <a:r>
              <a:rPr lang="en-US" sz="1900" b="1" dirty="0" smtClean="0"/>
              <a:t>In both cases, </a:t>
            </a:r>
            <a:r>
              <a:rPr lang="en-US" sz="1900" b="1" i="1" dirty="0" smtClean="0"/>
              <a:t>access determines </a:t>
            </a:r>
            <a:r>
              <a:rPr lang="en-US" sz="1900" b="1" dirty="0" smtClean="0"/>
              <a:t>what type of file access is permitted.</a:t>
            </a:r>
          </a:p>
          <a:p>
            <a:r>
              <a:rPr lang="en-US" sz="1900" b="1" dirty="0" smtClean="0"/>
              <a:t> If it is “r”</a:t>
            </a:r>
            <a:r>
              <a:rPr lang="en-US" sz="1900" b="1" i="1" dirty="0" smtClean="0"/>
              <a:t>, then the file can be read, but not </a:t>
            </a:r>
            <a:r>
              <a:rPr lang="en-US" sz="1900" b="1" dirty="0" smtClean="0"/>
              <a:t>written.</a:t>
            </a:r>
          </a:p>
          <a:p>
            <a:r>
              <a:rPr lang="en-US" sz="1900" b="1" dirty="0" smtClean="0"/>
              <a:t> If it is “</a:t>
            </a:r>
            <a:r>
              <a:rPr lang="en-US" sz="1900" b="1" dirty="0" err="1" smtClean="0"/>
              <a:t>rw</a:t>
            </a:r>
            <a:r>
              <a:rPr lang="en-US" sz="1900" b="1" dirty="0" smtClean="0"/>
              <a:t>”</a:t>
            </a:r>
            <a:r>
              <a:rPr lang="en-US" sz="1900" b="1" i="1" dirty="0" smtClean="0"/>
              <a:t>, then the file is opened in read-write mode. </a:t>
            </a:r>
          </a:p>
          <a:p>
            <a:endParaRPr lang="en-US" sz="19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r>
              <a:rPr lang="en-US" sz="1700" b="1" i="1" dirty="0" smtClean="0"/>
              <a:t>If it is “</a:t>
            </a:r>
            <a:r>
              <a:rPr lang="en-US" sz="1700" b="1" i="1" dirty="0" err="1" smtClean="0"/>
              <a:t>rws</a:t>
            </a:r>
            <a:r>
              <a:rPr lang="en-US" sz="1700" b="1" i="1" dirty="0" smtClean="0"/>
              <a:t>”, the file </a:t>
            </a:r>
            <a:r>
              <a:rPr lang="en-US" sz="1700" b="1" dirty="0" smtClean="0"/>
              <a:t>is opened for read-write operations and every change to the file’s data or metadata will be immediately written to the physical device. </a:t>
            </a:r>
          </a:p>
          <a:p>
            <a:r>
              <a:rPr lang="en-US" sz="1700" b="1" dirty="0" smtClean="0"/>
              <a:t>If it is “</a:t>
            </a:r>
            <a:r>
              <a:rPr lang="en-US" sz="1700" b="1" dirty="0" err="1" smtClean="0"/>
              <a:t>rwd</a:t>
            </a:r>
            <a:r>
              <a:rPr lang="en-US" sz="1700" b="1" dirty="0" smtClean="0"/>
              <a:t>”, the file is opened for read-write operations and every change to the file’s data will be immediately written to the physical device.</a:t>
            </a:r>
          </a:p>
          <a:p>
            <a:r>
              <a:rPr lang="en-US" sz="1700" b="1" dirty="0" smtClean="0"/>
              <a:t>The method seek( ), shown here, is used to set the current position of the file pointer within the file:</a:t>
            </a:r>
          </a:p>
          <a:p>
            <a:r>
              <a:rPr lang="en-US" sz="1700" b="1" dirty="0" smtClean="0"/>
              <a:t>void seek(long </a:t>
            </a:r>
            <a:r>
              <a:rPr lang="en-US" sz="1700" b="1" i="1" dirty="0" err="1" smtClean="0"/>
              <a:t>newPos</a:t>
            </a:r>
            <a:r>
              <a:rPr lang="en-US" sz="1700" b="1" i="1" dirty="0" smtClean="0"/>
              <a:t>) throws </a:t>
            </a:r>
            <a:r>
              <a:rPr lang="en-US" sz="1700" b="1" i="1" dirty="0" err="1" smtClean="0"/>
              <a:t>IOException</a:t>
            </a:r>
            <a:endParaRPr lang="en-US" sz="1700" b="1" i="1" dirty="0" smtClean="0"/>
          </a:p>
          <a:p>
            <a:r>
              <a:rPr lang="en-US" sz="1700" b="1" dirty="0" smtClean="0"/>
              <a:t>Here, </a:t>
            </a:r>
            <a:r>
              <a:rPr lang="en-US" sz="1700" b="1" i="1" dirty="0" err="1" smtClean="0"/>
              <a:t>newPos</a:t>
            </a:r>
            <a:r>
              <a:rPr lang="en-US" sz="1700" b="1" i="1" dirty="0" smtClean="0"/>
              <a:t> specifies the new position, in bytes, of the file pointer from the beginning </a:t>
            </a:r>
            <a:r>
              <a:rPr lang="en-US" sz="1700" b="1" dirty="0" smtClean="0"/>
              <a:t>of the file. </a:t>
            </a:r>
          </a:p>
          <a:p>
            <a:r>
              <a:rPr lang="en-US" sz="1700" b="1" dirty="0" smtClean="0"/>
              <a:t>After a call to seek( ), the next read or write operation will occur at the new file position.</a:t>
            </a:r>
          </a:p>
          <a:p>
            <a:r>
              <a:rPr lang="en-US" sz="1700" b="1" dirty="0" err="1" smtClean="0"/>
              <a:t>RandomAccessFile</a:t>
            </a:r>
            <a:r>
              <a:rPr lang="en-US" sz="1700" b="1" dirty="0" smtClean="0"/>
              <a:t> implements the standard input and output methods, which you can use to read and write to random access files. </a:t>
            </a:r>
          </a:p>
          <a:p>
            <a:r>
              <a:rPr lang="en-US" sz="1700" b="1" dirty="0" smtClean="0"/>
              <a:t>It also includes some additional methods. </a:t>
            </a:r>
          </a:p>
          <a:p>
            <a:r>
              <a:rPr lang="en-US" sz="1700" b="1" dirty="0" smtClean="0"/>
              <a:t>One is </a:t>
            </a:r>
            <a:r>
              <a:rPr lang="en-US" sz="1700" b="1" dirty="0" err="1" smtClean="0"/>
              <a:t>setLength</a:t>
            </a:r>
            <a:r>
              <a:rPr lang="en-US" sz="1700" b="1" dirty="0" smtClean="0"/>
              <a:t>( ).</a:t>
            </a:r>
          </a:p>
          <a:p>
            <a:r>
              <a:rPr lang="en-US" sz="1700" b="1" dirty="0" smtClean="0"/>
              <a:t> It has this signature:</a:t>
            </a:r>
          </a:p>
          <a:p>
            <a:r>
              <a:rPr lang="en-US" sz="1700" b="1" dirty="0" smtClean="0"/>
              <a:t>void </a:t>
            </a:r>
            <a:r>
              <a:rPr lang="en-US" sz="1700" b="1" dirty="0" err="1" smtClean="0"/>
              <a:t>setLength</a:t>
            </a:r>
            <a:r>
              <a:rPr lang="en-US" sz="1700" b="1" dirty="0" smtClean="0"/>
              <a:t>(long </a:t>
            </a:r>
            <a:r>
              <a:rPr lang="en-US" sz="1700" b="1" i="1" dirty="0" err="1" smtClean="0"/>
              <a:t>len</a:t>
            </a:r>
            <a:r>
              <a:rPr lang="en-US" sz="1700" b="1" i="1" dirty="0" smtClean="0"/>
              <a:t>) throws </a:t>
            </a:r>
            <a:r>
              <a:rPr lang="en-US" sz="1700" b="1" i="1" dirty="0" err="1" smtClean="0"/>
              <a:t>IOException</a:t>
            </a:r>
            <a:endParaRPr lang="en-US" sz="1700" b="1" i="1" dirty="0" smtClean="0"/>
          </a:p>
          <a:p>
            <a:r>
              <a:rPr lang="en-US" sz="1700" b="1" dirty="0" smtClean="0"/>
              <a:t>This method sets the length of the invoking file to that specified by </a:t>
            </a:r>
            <a:r>
              <a:rPr lang="en-US" sz="1700" b="1" i="1" dirty="0" err="1" smtClean="0"/>
              <a:t>len</a:t>
            </a:r>
            <a:r>
              <a:rPr lang="en-US" sz="1700" b="1" i="1" dirty="0" smtClean="0"/>
              <a:t>.</a:t>
            </a:r>
          </a:p>
          <a:p>
            <a:r>
              <a:rPr lang="en-US" sz="1700" b="1" i="1" dirty="0" smtClean="0"/>
              <a:t> This method can be </a:t>
            </a:r>
            <a:r>
              <a:rPr lang="en-US" sz="1700" b="1" dirty="0" smtClean="0"/>
              <a:t>used to lengthen or shorten a file. If the file is lengthened, the added portion is undefined.</a:t>
            </a:r>
            <a:endParaRPr lang="en-US" sz="17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US" dirty="0" smtClean="0"/>
              <a:t>void close():It closes this random access file stream and releases any system resources associated with the stream.</a:t>
            </a:r>
          </a:p>
          <a:p>
            <a:r>
              <a:rPr lang="en-US" dirty="0" smtClean="0"/>
              <a:t>File </a:t>
            </a:r>
            <a:r>
              <a:rPr lang="en-US" dirty="0" err="1" smtClean="0"/>
              <a:t>ChannelgetChannel</a:t>
            </a:r>
            <a:r>
              <a:rPr lang="en-US" dirty="0" smtClean="0"/>
              <a:t>(): It returns the unique </a:t>
            </a:r>
            <a:r>
              <a:rPr lang="en-US" dirty="0" err="1" smtClean="0">
                <a:hlinkClick r:id="rId2"/>
              </a:rPr>
              <a:t>FileChannel</a:t>
            </a:r>
            <a:r>
              <a:rPr lang="en-US" dirty="0" smtClean="0"/>
              <a:t> object associated with this file.</a:t>
            </a:r>
          </a:p>
          <a:p>
            <a:r>
              <a:rPr lang="en-US" dirty="0" err="1" smtClean="0"/>
              <a:t>int</a:t>
            </a:r>
            <a:r>
              <a:rPr lang="en-US" dirty="0" smtClean="0"/>
              <a:t> </a:t>
            </a:r>
            <a:r>
              <a:rPr lang="en-US" dirty="0" err="1" smtClean="0"/>
              <a:t>readInt</a:t>
            </a:r>
            <a:r>
              <a:rPr lang="en-US" dirty="0" smtClean="0"/>
              <a:t>(): It reads a signed 32-bit integer from this file.</a:t>
            </a:r>
          </a:p>
          <a:p>
            <a:r>
              <a:rPr lang="en-US" dirty="0" smtClean="0"/>
              <a:t>String </a:t>
            </a:r>
            <a:r>
              <a:rPr lang="en-US" dirty="0" err="1" smtClean="0"/>
              <a:t>readUTF</a:t>
            </a:r>
            <a:r>
              <a:rPr lang="en-US" dirty="0" smtClean="0"/>
              <a:t>(): It reads in a string from this file.</a:t>
            </a:r>
          </a:p>
          <a:p>
            <a:r>
              <a:rPr lang="en-US" dirty="0" smtClean="0"/>
              <a:t>void seek(long pos):It sets the file-pointer offset, measured from the beginning of this file, at which the next read or write occurs.</a:t>
            </a:r>
          </a:p>
          <a:p>
            <a:r>
              <a:rPr lang="en-US" dirty="0" smtClean="0"/>
              <a:t>void </a:t>
            </a:r>
            <a:r>
              <a:rPr lang="en-US" dirty="0" err="1" smtClean="0"/>
              <a:t>writeDouble</a:t>
            </a:r>
            <a:r>
              <a:rPr lang="en-US" dirty="0" smtClean="0"/>
              <a:t>(double v): It converts the double argument to a long using the </a:t>
            </a:r>
            <a:r>
              <a:rPr lang="en-US" dirty="0" err="1" smtClean="0"/>
              <a:t>doubleToLongBits</a:t>
            </a:r>
            <a:r>
              <a:rPr lang="en-US" dirty="0" smtClean="0"/>
              <a:t> method in class Double, and then writes that long value to the file as an eight-byte quantity, high byte first.</a:t>
            </a:r>
          </a:p>
          <a:p>
            <a:r>
              <a:rPr lang="en-US" dirty="0" smtClean="0"/>
              <a:t>void </a:t>
            </a:r>
            <a:r>
              <a:rPr lang="en-US" dirty="0" err="1" smtClean="0"/>
              <a:t>writeFloat</a:t>
            </a:r>
            <a:r>
              <a:rPr lang="en-US" dirty="0" smtClean="0"/>
              <a:t>(float v): It converts the float argument to an </a:t>
            </a:r>
            <a:r>
              <a:rPr lang="en-US" dirty="0" err="1" smtClean="0"/>
              <a:t>int</a:t>
            </a:r>
            <a:r>
              <a:rPr lang="en-US" dirty="0" smtClean="0"/>
              <a:t> using the </a:t>
            </a:r>
            <a:r>
              <a:rPr lang="en-US" dirty="0" err="1" smtClean="0"/>
              <a:t>floatToIntBits</a:t>
            </a:r>
            <a:r>
              <a:rPr lang="en-US" dirty="0" smtClean="0"/>
              <a:t> method in class Float, and then writes that </a:t>
            </a:r>
            <a:r>
              <a:rPr lang="en-US" dirty="0" err="1" smtClean="0"/>
              <a:t>int</a:t>
            </a:r>
            <a:r>
              <a:rPr lang="en-US" dirty="0" smtClean="0"/>
              <a:t> value to the file as a four-byte quantity, high byte first.</a:t>
            </a:r>
          </a:p>
          <a:p>
            <a:r>
              <a:rPr lang="en-US" dirty="0" smtClean="0"/>
              <a:t>void write(</a:t>
            </a:r>
            <a:r>
              <a:rPr lang="en-US" dirty="0" err="1" smtClean="0"/>
              <a:t>int</a:t>
            </a:r>
            <a:r>
              <a:rPr lang="en-US" dirty="0" smtClean="0"/>
              <a:t> b): It writes the specified byte to this file.</a:t>
            </a:r>
          </a:p>
          <a:p>
            <a:r>
              <a:rPr lang="en-US" dirty="0" err="1" smtClean="0"/>
              <a:t>int</a:t>
            </a:r>
            <a:r>
              <a:rPr lang="en-US" dirty="0" smtClean="0"/>
              <a:t> read(): It reads a byte of data from this file.</a:t>
            </a:r>
          </a:p>
          <a:p>
            <a:r>
              <a:rPr lang="en-US" dirty="0" smtClean="0"/>
              <a:t>long length(): It returns the length of this file.</a:t>
            </a:r>
          </a:p>
          <a:p>
            <a:r>
              <a:rPr lang="en-US" dirty="0" smtClean="0"/>
              <a:t>void seek(long pos): It sets the file-pointer offset, measured from the beginning of this file, at which the next read or write occurs.</a:t>
            </a:r>
            <a:br>
              <a:rPr lang="en-US" dirty="0" smtClean="0"/>
            </a:b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 </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pPr>
              <a:buNone/>
            </a:pPr>
            <a:r>
              <a:rPr lang="en-US" sz="1600" b="1" dirty="0" smtClean="0"/>
              <a:t>import java.io.*;</a:t>
            </a:r>
          </a:p>
          <a:p>
            <a:pPr>
              <a:buNone/>
            </a:pPr>
            <a:r>
              <a:rPr lang="en-US" sz="1600" b="1" dirty="0" smtClean="0"/>
              <a:t>public class </a:t>
            </a:r>
            <a:r>
              <a:rPr lang="en-US" sz="1600" b="1" dirty="0" err="1" smtClean="0"/>
              <a:t>RAFDemo</a:t>
            </a:r>
            <a:r>
              <a:rPr lang="en-US" sz="1600" b="1" dirty="0" smtClean="0"/>
              <a:t> {</a:t>
            </a:r>
          </a:p>
          <a:p>
            <a:pPr>
              <a:buNone/>
            </a:pPr>
            <a:r>
              <a:rPr lang="en-US" sz="1600" b="1" dirty="0" smtClean="0"/>
              <a:t>    public static void main(String </a:t>
            </a:r>
            <a:r>
              <a:rPr lang="en-US" sz="1600" b="1" dirty="0" err="1" smtClean="0"/>
              <a:t>args</a:t>
            </a:r>
            <a:r>
              <a:rPr lang="en-US" sz="1600" b="1" dirty="0" smtClean="0"/>
              <a:t>[])</a:t>
            </a:r>
          </a:p>
          <a:p>
            <a:pPr>
              <a:buNone/>
            </a:pPr>
            <a:r>
              <a:rPr lang="en-US" sz="1600" b="1" dirty="0" smtClean="0"/>
              <a:t>    {</a:t>
            </a:r>
          </a:p>
          <a:p>
            <a:pPr>
              <a:buNone/>
            </a:pPr>
            <a:r>
              <a:rPr lang="en-US" sz="1600" b="1" dirty="0" smtClean="0"/>
              <a:t>        try{</a:t>
            </a:r>
          </a:p>
          <a:p>
            <a:pPr>
              <a:buNone/>
            </a:pPr>
            <a:r>
              <a:rPr lang="en-US" sz="1600" b="1" dirty="0" smtClean="0"/>
              <a:t>            </a:t>
            </a:r>
            <a:r>
              <a:rPr lang="en-US" sz="1600" b="1" dirty="0" err="1" smtClean="0"/>
              <a:t>RandomAccessFile</a:t>
            </a:r>
            <a:r>
              <a:rPr lang="en-US" sz="1600" b="1" dirty="0" smtClean="0"/>
              <a:t> </a:t>
            </a:r>
            <a:r>
              <a:rPr lang="en-US" sz="1600" b="1" dirty="0" err="1" smtClean="0"/>
              <a:t>ra</a:t>
            </a:r>
            <a:r>
              <a:rPr lang="en-US" sz="1600" b="1" dirty="0" smtClean="0"/>
              <a:t>=new </a:t>
            </a:r>
            <a:r>
              <a:rPr lang="en-US" sz="1600" b="1" dirty="0" err="1" smtClean="0"/>
              <a:t>RandomAccessFile</a:t>
            </a:r>
            <a:r>
              <a:rPr lang="en-US" sz="1600" b="1" dirty="0" smtClean="0"/>
              <a:t>("</a:t>
            </a:r>
            <a:r>
              <a:rPr lang="en-US" sz="1600" b="1" dirty="0" err="1" smtClean="0"/>
              <a:t>file.txt","rw</a:t>
            </a:r>
            <a:r>
              <a:rPr lang="en-US" sz="1600" b="1" dirty="0" smtClean="0"/>
              <a:t>");</a:t>
            </a:r>
          </a:p>
          <a:p>
            <a:pPr>
              <a:buNone/>
            </a:pPr>
            <a:r>
              <a:rPr lang="en-US" sz="1600" b="1" dirty="0" smtClean="0"/>
              <a:t>            </a:t>
            </a:r>
            <a:r>
              <a:rPr lang="en-US" sz="1600" b="1" dirty="0" err="1" smtClean="0"/>
              <a:t>ra.writeUTF</a:t>
            </a:r>
            <a:r>
              <a:rPr lang="en-US" sz="1600" b="1" dirty="0" smtClean="0"/>
              <a:t>("Hello World");</a:t>
            </a:r>
          </a:p>
          <a:p>
            <a:pPr>
              <a:buNone/>
            </a:pPr>
            <a:r>
              <a:rPr lang="en-US" sz="1600" b="1" dirty="0" smtClean="0"/>
              <a:t>                </a:t>
            </a:r>
            <a:r>
              <a:rPr lang="en-US" sz="1600" b="1" dirty="0" err="1" smtClean="0"/>
              <a:t>ra.seek</a:t>
            </a:r>
            <a:r>
              <a:rPr lang="en-US" sz="1600" b="1" dirty="0" smtClean="0"/>
              <a:t>(0);</a:t>
            </a:r>
          </a:p>
          <a:p>
            <a:pPr lvl="1">
              <a:buNone/>
            </a:pPr>
            <a:r>
              <a:rPr lang="en-US" sz="1600" b="1" dirty="0" smtClean="0"/>
              <a:t>	</a:t>
            </a:r>
            <a:r>
              <a:rPr lang="en-US" sz="1600" b="1" dirty="0" err="1" smtClean="0"/>
              <a:t>System.out.println</a:t>
            </a:r>
            <a:r>
              <a:rPr lang="en-US" sz="1600" b="1" dirty="0" smtClean="0"/>
              <a:t>(""+</a:t>
            </a:r>
            <a:r>
              <a:rPr lang="en-US" sz="1600" b="1" dirty="0" err="1" smtClean="0"/>
              <a:t>ra.readLine</a:t>
            </a:r>
            <a:r>
              <a:rPr lang="en-US" sz="1600" b="1" dirty="0" smtClean="0"/>
              <a:t>());</a:t>
            </a:r>
          </a:p>
          <a:p>
            <a:pPr>
              <a:buNone/>
            </a:pPr>
            <a:r>
              <a:rPr lang="en-US" sz="1600" b="1" dirty="0" smtClean="0"/>
              <a:t>            </a:t>
            </a:r>
            <a:r>
              <a:rPr lang="en-US" sz="1600" b="1" dirty="0" err="1" smtClean="0"/>
              <a:t>ra.seek</a:t>
            </a:r>
            <a:r>
              <a:rPr lang="en-US" sz="1600" b="1" dirty="0" smtClean="0"/>
              <a:t>(0);</a:t>
            </a:r>
          </a:p>
          <a:p>
            <a:pPr>
              <a:buNone/>
            </a:pPr>
            <a:r>
              <a:rPr lang="en-US" sz="1600" b="1" dirty="0" smtClean="0"/>
              <a:t>            </a:t>
            </a:r>
            <a:r>
              <a:rPr lang="en-US" sz="1600" b="1" dirty="0" err="1" smtClean="0"/>
              <a:t>ra.writeUTF</a:t>
            </a:r>
            <a:r>
              <a:rPr lang="en-US" sz="1600" b="1" dirty="0" smtClean="0"/>
              <a:t>("This is an example\</a:t>
            </a:r>
            <a:r>
              <a:rPr lang="en-US" sz="1600" b="1" dirty="0" err="1" smtClean="0"/>
              <a:t>nHelloWorld</a:t>
            </a:r>
            <a:r>
              <a:rPr lang="en-US" sz="1600" b="1" dirty="0" smtClean="0"/>
              <a:t>");</a:t>
            </a:r>
          </a:p>
          <a:p>
            <a:pPr>
              <a:buNone/>
            </a:pPr>
            <a:r>
              <a:rPr lang="en-US" sz="1600" b="1" dirty="0" smtClean="0"/>
              <a:t>            </a:t>
            </a:r>
            <a:r>
              <a:rPr lang="en-US" sz="1600" b="1" dirty="0" err="1" smtClean="0"/>
              <a:t>System.out.println</a:t>
            </a:r>
            <a:r>
              <a:rPr lang="en-US" sz="1600" b="1" dirty="0" smtClean="0"/>
              <a:t>(""+</a:t>
            </a:r>
            <a:r>
              <a:rPr lang="en-US" sz="1600" b="1" dirty="0" err="1" smtClean="0"/>
              <a:t>ra.readLine</a:t>
            </a:r>
            <a:r>
              <a:rPr lang="en-US" sz="1600" b="1" dirty="0" smtClean="0"/>
              <a:t>());</a:t>
            </a:r>
          </a:p>
          <a:p>
            <a:pPr lvl="1">
              <a:buNone/>
            </a:pPr>
            <a:r>
              <a:rPr lang="en-US" sz="1600" b="1" dirty="0" smtClean="0"/>
              <a:t>	</a:t>
            </a:r>
            <a:r>
              <a:rPr lang="en-US" sz="1600" b="1" dirty="0" err="1" smtClean="0"/>
              <a:t>ra.close</a:t>
            </a:r>
            <a:r>
              <a:rPr lang="en-US" sz="1600" b="1" dirty="0" smtClean="0"/>
              <a:t>();   </a:t>
            </a:r>
          </a:p>
          <a:p>
            <a:pPr>
              <a:buNone/>
            </a:pPr>
            <a:r>
              <a:rPr lang="en-US" sz="1600" b="1" dirty="0" smtClean="0"/>
              <a:t>        }</a:t>
            </a:r>
          </a:p>
          <a:p>
            <a:pPr>
              <a:buNone/>
            </a:pPr>
            <a:r>
              <a:rPr lang="en-US" sz="1600" b="1" dirty="0" smtClean="0"/>
              <a:t>        catch(</a:t>
            </a:r>
            <a:r>
              <a:rPr lang="en-US" sz="1600" b="1" dirty="0" err="1" smtClean="0"/>
              <a:t>IOException</a:t>
            </a:r>
            <a:r>
              <a:rPr lang="en-US" sz="1600" b="1" dirty="0" smtClean="0"/>
              <a:t> Ex)</a:t>
            </a:r>
          </a:p>
          <a:p>
            <a:pPr>
              <a:buNone/>
            </a:pPr>
            <a:r>
              <a:rPr lang="en-US" sz="1600" b="1" dirty="0" smtClean="0"/>
              <a:t>        {</a:t>
            </a:r>
          </a:p>
          <a:p>
            <a:pPr>
              <a:buNone/>
            </a:pPr>
            <a:r>
              <a:rPr lang="en-US" sz="1600" b="1" dirty="0" smtClean="0"/>
              <a:t>            </a:t>
            </a:r>
            <a:r>
              <a:rPr lang="en-US" sz="1600" b="1" dirty="0" err="1" smtClean="0"/>
              <a:t>Ex.printStackTrace</a:t>
            </a:r>
            <a:r>
              <a:rPr lang="en-US" sz="1600" b="1" dirty="0" smtClean="0"/>
              <a:t>();</a:t>
            </a:r>
          </a:p>
          <a:p>
            <a:pPr>
              <a:buNone/>
            </a:pPr>
            <a:r>
              <a:rPr lang="en-US" sz="1600" b="1" dirty="0" smtClean="0"/>
              <a:t>        }    }      }</a:t>
            </a:r>
          </a:p>
          <a:p>
            <a:pPr>
              <a:buNone/>
            </a:pPr>
            <a:endParaRPr lang="en-US" sz="16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 Streams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While the byte stream classes provide sufficient functionality to handle any type of I/O operation, they cannot work directly with Unicode characters. </a:t>
            </a:r>
          </a:p>
          <a:p>
            <a:r>
              <a:rPr lang="en-US" dirty="0" smtClean="0"/>
              <a:t>Since one of the main purposes of Java is to support the “write once, run anywhere” philosophy, it was necessary to include direct I/O support for characters.</a:t>
            </a:r>
            <a:endParaRPr lang="en-US" dirty="0" smtClean="0">
              <a:solidFill>
                <a:srgbClr val="FF0000"/>
              </a:solidFill>
            </a:endParaRPr>
          </a:p>
          <a:p>
            <a:r>
              <a:rPr lang="en-US" dirty="0" smtClean="0">
                <a:solidFill>
                  <a:srgbClr val="FF0000"/>
                </a:solidFill>
              </a:rPr>
              <a:t>Reader</a:t>
            </a:r>
          </a:p>
          <a:p>
            <a:r>
              <a:rPr lang="en-US" b="1" dirty="0" smtClean="0"/>
              <a:t>Reader is an abstract class that defines Java’s model of streaming character input. All of </a:t>
            </a:r>
            <a:r>
              <a:rPr lang="en-US" dirty="0" smtClean="0"/>
              <a:t>the methods in this class will throw an </a:t>
            </a:r>
            <a:r>
              <a:rPr lang="en-US" b="1" dirty="0" err="1" smtClean="0"/>
              <a:t>IOException</a:t>
            </a:r>
            <a:r>
              <a:rPr lang="en-US" b="1" dirty="0" smtClean="0"/>
              <a:t> on error conditions. </a:t>
            </a:r>
          </a:p>
          <a:p>
            <a:r>
              <a:rPr lang="en-US" dirty="0" smtClean="0">
                <a:solidFill>
                  <a:srgbClr val="FF0000"/>
                </a:solidFill>
              </a:rPr>
              <a:t>Writer</a:t>
            </a:r>
          </a:p>
          <a:p>
            <a:r>
              <a:rPr lang="en-US" b="1" dirty="0" smtClean="0"/>
              <a:t>Writer is an abstract class that defines streaming character output. All of the methods </a:t>
            </a:r>
            <a:r>
              <a:rPr lang="en-US" dirty="0" smtClean="0"/>
              <a:t>in this class return a </a:t>
            </a:r>
            <a:r>
              <a:rPr lang="en-US" b="1" dirty="0" smtClean="0"/>
              <a:t>void value and throw an </a:t>
            </a:r>
            <a:r>
              <a:rPr lang="en-US" b="1" dirty="0" err="1" smtClean="0"/>
              <a:t>IOException</a:t>
            </a:r>
            <a:r>
              <a:rPr lang="en-US" b="1" dirty="0" smtClean="0"/>
              <a:t> in the case of errors.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lvl="2">
              <a:buNone/>
            </a:pPr>
            <a:r>
              <a:rPr lang="en-SG" sz="2200" dirty="0" smtClean="0"/>
              <a:t>	</a:t>
            </a:r>
            <a:r>
              <a:rPr lang="en-SG" sz="2200" dirty="0" smtClean="0">
                <a:solidFill>
                  <a:srgbClr val="FF0000"/>
                </a:solidFill>
              </a:rPr>
              <a:t>The methods defined by Reader class</a:t>
            </a:r>
            <a:endParaRPr lang="en-US" sz="2200" dirty="0" smtClean="0">
              <a:solidFill>
                <a:srgbClr val="FF0000"/>
              </a:solidFill>
            </a:endParaRPr>
          </a:p>
          <a:p>
            <a:r>
              <a:rPr lang="en-US" sz="2200" dirty="0" smtClean="0"/>
              <a:t>abstract void close( ) :Closes the input source. </a:t>
            </a:r>
          </a:p>
          <a:p>
            <a:r>
              <a:rPr lang="en-US" sz="2200" dirty="0" smtClean="0"/>
              <a:t>Further read attempts will generate an </a:t>
            </a:r>
            <a:r>
              <a:rPr lang="en-US" sz="2200" b="1" dirty="0" err="1" smtClean="0"/>
              <a:t>IOException</a:t>
            </a:r>
            <a:r>
              <a:rPr lang="en-US" sz="2200" b="1" dirty="0" smtClean="0"/>
              <a:t>.</a:t>
            </a:r>
          </a:p>
          <a:p>
            <a:r>
              <a:rPr lang="en-US" sz="2200" dirty="0" smtClean="0"/>
              <a:t>void mark(</a:t>
            </a:r>
            <a:r>
              <a:rPr lang="en-US" sz="2200" dirty="0" err="1" smtClean="0"/>
              <a:t>int</a:t>
            </a:r>
            <a:r>
              <a:rPr lang="en-US" sz="2200" dirty="0" smtClean="0"/>
              <a:t> </a:t>
            </a:r>
            <a:r>
              <a:rPr lang="en-US" sz="2200" i="1" dirty="0" err="1" smtClean="0"/>
              <a:t>numChars</a:t>
            </a:r>
            <a:r>
              <a:rPr lang="en-US" sz="2200" i="1" dirty="0" smtClean="0"/>
              <a:t>) :Places a mark at the current point in the </a:t>
            </a:r>
            <a:r>
              <a:rPr lang="en-US" sz="2200" dirty="0" smtClean="0"/>
              <a:t>input stream that will remain valid until </a:t>
            </a:r>
            <a:r>
              <a:rPr lang="en-US" sz="2200" i="1" dirty="0" err="1" smtClean="0"/>
              <a:t>numChars</a:t>
            </a:r>
            <a:r>
              <a:rPr lang="en-US" sz="2200" i="1" dirty="0" smtClean="0"/>
              <a:t> characters are read.</a:t>
            </a:r>
          </a:p>
          <a:p>
            <a:r>
              <a:rPr lang="en-US" sz="2200" dirty="0" err="1" smtClean="0"/>
              <a:t>boolean</a:t>
            </a:r>
            <a:r>
              <a:rPr lang="en-US" sz="2200" dirty="0" smtClean="0"/>
              <a:t> </a:t>
            </a:r>
            <a:r>
              <a:rPr lang="en-US" sz="2200" dirty="0" err="1" smtClean="0"/>
              <a:t>markSupported</a:t>
            </a:r>
            <a:r>
              <a:rPr lang="en-US" sz="2200" dirty="0" smtClean="0"/>
              <a:t>( ): Returns </a:t>
            </a:r>
            <a:r>
              <a:rPr lang="en-US" sz="2200" b="1" dirty="0" smtClean="0"/>
              <a:t>true if mark() / reset( ) are </a:t>
            </a:r>
            <a:r>
              <a:rPr lang="en-US" sz="2200" dirty="0" smtClean="0"/>
              <a:t>supported on this stream.</a:t>
            </a:r>
          </a:p>
          <a:p>
            <a:r>
              <a:rPr lang="en-US" sz="2200" dirty="0" err="1" smtClean="0"/>
              <a:t>int</a:t>
            </a:r>
            <a:r>
              <a:rPr lang="en-US" sz="2200" dirty="0" smtClean="0"/>
              <a:t> read( ): Returns an integer representation of the next available character from the invoking input stream.</a:t>
            </a:r>
          </a:p>
          <a:p>
            <a:r>
              <a:rPr lang="en-US" sz="2200" dirty="0" smtClean="0"/>
              <a:t> –1 is returned when the end of the file is encountered.</a:t>
            </a:r>
          </a:p>
          <a:p>
            <a:r>
              <a:rPr lang="en-US" sz="2200" dirty="0" err="1" smtClean="0"/>
              <a:t>int</a:t>
            </a:r>
            <a:r>
              <a:rPr lang="en-US" sz="2200" dirty="0" smtClean="0"/>
              <a:t> read(char </a:t>
            </a:r>
            <a:r>
              <a:rPr lang="en-US" sz="2200" i="1" dirty="0" smtClean="0"/>
              <a:t>buffer[ ]):  Attempts to read up to </a:t>
            </a:r>
            <a:r>
              <a:rPr lang="en-US" sz="2200" i="1" dirty="0" err="1" smtClean="0"/>
              <a:t>buffer.length</a:t>
            </a:r>
            <a:r>
              <a:rPr lang="en-US" sz="2200" i="1" dirty="0" smtClean="0"/>
              <a:t> </a:t>
            </a:r>
            <a:r>
              <a:rPr lang="en-US" sz="2200" dirty="0" smtClean="0"/>
              <a:t>characters into </a:t>
            </a:r>
            <a:r>
              <a:rPr lang="en-US" sz="2200" i="1" dirty="0" smtClean="0"/>
              <a:t>buffer and returns the actual </a:t>
            </a:r>
            <a:r>
              <a:rPr lang="en-US" sz="2200" dirty="0" smtClean="0"/>
              <a:t>number of characters that were successfully read.</a:t>
            </a:r>
          </a:p>
          <a:p>
            <a:r>
              <a:rPr lang="en-US" sz="2200" dirty="0" smtClean="0"/>
              <a:t>–1 is returned when the end of the file is encountered.</a:t>
            </a:r>
          </a:p>
          <a:p>
            <a:endParaRPr lang="en-US" sz="2200"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2800" dirty="0" smtClean="0"/>
              <a:t>abstract </a:t>
            </a:r>
            <a:r>
              <a:rPr lang="en-US" sz="2800" dirty="0" err="1" smtClean="0"/>
              <a:t>int</a:t>
            </a:r>
            <a:r>
              <a:rPr lang="en-US" sz="2800" dirty="0" smtClean="0"/>
              <a:t> read(char </a:t>
            </a:r>
            <a:r>
              <a:rPr lang="en-US" sz="2800" i="1" dirty="0" smtClean="0"/>
              <a:t>buffer[ ], </a:t>
            </a:r>
            <a:r>
              <a:rPr lang="en-US" sz="2800" dirty="0" err="1" smtClean="0"/>
              <a:t>int</a:t>
            </a:r>
            <a:r>
              <a:rPr lang="en-US" sz="2800" dirty="0" smtClean="0"/>
              <a:t> </a:t>
            </a:r>
            <a:r>
              <a:rPr lang="en-US" sz="2800" i="1" dirty="0" smtClean="0"/>
              <a:t>offset, </a:t>
            </a:r>
            <a:r>
              <a:rPr lang="en-US" sz="2800" dirty="0" err="1" smtClean="0"/>
              <a:t>int</a:t>
            </a:r>
            <a:r>
              <a:rPr lang="en-US" sz="2800" dirty="0" smtClean="0"/>
              <a:t> </a:t>
            </a:r>
            <a:r>
              <a:rPr lang="en-US" sz="2800" i="1" dirty="0" err="1" smtClean="0"/>
              <a:t>numChars</a:t>
            </a:r>
            <a:r>
              <a:rPr lang="en-US" sz="2800" i="1" dirty="0" smtClean="0"/>
              <a:t>): </a:t>
            </a:r>
            <a:r>
              <a:rPr lang="en-US" sz="2800" dirty="0" smtClean="0"/>
              <a:t>Attempts to read up to </a:t>
            </a:r>
            <a:r>
              <a:rPr lang="en-US" sz="2800" i="1" dirty="0" err="1" smtClean="0"/>
              <a:t>numChars</a:t>
            </a:r>
            <a:r>
              <a:rPr lang="en-US" sz="2800" i="1" dirty="0" smtClean="0"/>
              <a:t> characters </a:t>
            </a:r>
            <a:r>
              <a:rPr lang="en-US" sz="2800" dirty="0" smtClean="0"/>
              <a:t>into </a:t>
            </a:r>
            <a:r>
              <a:rPr lang="en-US" sz="2800" i="1" dirty="0" smtClean="0"/>
              <a:t>buffer starting at buffer[offset], returning </a:t>
            </a:r>
            <a:r>
              <a:rPr lang="en-US" sz="2800" dirty="0" smtClean="0"/>
              <a:t>the number of characters successfully read.</a:t>
            </a:r>
          </a:p>
          <a:p>
            <a:r>
              <a:rPr lang="en-US" sz="2800" dirty="0" smtClean="0"/>
              <a:t>–1 is returned when the end of the file is encountered.</a:t>
            </a:r>
          </a:p>
          <a:p>
            <a:r>
              <a:rPr lang="en-US" sz="2800" dirty="0" err="1" smtClean="0"/>
              <a:t>boolean</a:t>
            </a:r>
            <a:r>
              <a:rPr lang="en-US" sz="2800" dirty="0" smtClean="0"/>
              <a:t> ready( ): Returns </a:t>
            </a:r>
            <a:r>
              <a:rPr lang="en-US" sz="2800" b="1" dirty="0" smtClean="0"/>
              <a:t>true if the next input request will </a:t>
            </a:r>
            <a:r>
              <a:rPr lang="en-US" sz="2800" dirty="0" smtClean="0"/>
              <a:t>not wait. Otherwise, it returns </a:t>
            </a:r>
            <a:r>
              <a:rPr lang="en-US" sz="2800" b="1" dirty="0" smtClean="0"/>
              <a:t>false.</a:t>
            </a:r>
          </a:p>
          <a:p>
            <a:r>
              <a:rPr lang="en-US" sz="2800" dirty="0" smtClean="0"/>
              <a:t>void reset( ): Resets the input pointer to the previously set mark.</a:t>
            </a:r>
          </a:p>
          <a:p>
            <a:r>
              <a:rPr lang="en-US" sz="2800" dirty="0" smtClean="0"/>
              <a:t>long skip(long </a:t>
            </a:r>
            <a:r>
              <a:rPr lang="en-US" sz="2800" i="1" dirty="0" err="1" smtClean="0"/>
              <a:t>numChars</a:t>
            </a:r>
            <a:r>
              <a:rPr lang="en-US" sz="2800" i="1" dirty="0" smtClean="0"/>
              <a:t>):  Skips over </a:t>
            </a:r>
            <a:r>
              <a:rPr lang="en-US" sz="2800" i="1" dirty="0" err="1" smtClean="0"/>
              <a:t>numChars</a:t>
            </a:r>
            <a:r>
              <a:rPr lang="en-US" sz="2800" i="1" dirty="0" smtClean="0"/>
              <a:t> characters of input, </a:t>
            </a:r>
            <a:r>
              <a:rPr lang="en-US" sz="2800" dirty="0" smtClean="0"/>
              <a:t>returning the number of characters actually skipped.</a:t>
            </a:r>
          </a:p>
          <a:p>
            <a:endParaRPr 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Autofit/>
          </a:bodyPr>
          <a:lstStyle/>
          <a:p>
            <a:r>
              <a:rPr lang="en-US" sz="2100" dirty="0" smtClean="0"/>
              <a:t>abstract void close( ): Closes the output stream. </a:t>
            </a:r>
          </a:p>
          <a:p>
            <a:r>
              <a:rPr lang="en-US" sz="2100" dirty="0" smtClean="0"/>
              <a:t>Further write attempts will generate an </a:t>
            </a:r>
            <a:r>
              <a:rPr lang="en-US" sz="2100" b="1" dirty="0" err="1" smtClean="0"/>
              <a:t>IOException</a:t>
            </a:r>
            <a:r>
              <a:rPr lang="en-US" sz="2100" b="1" dirty="0" smtClean="0"/>
              <a:t>.</a:t>
            </a:r>
          </a:p>
          <a:p>
            <a:r>
              <a:rPr lang="en-US" sz="2100" dirty="0" smtClean="0"/>
              <a:t>abstract void flush( ): Finalizes the output state so that any buffers are cleared. That is, it flushes the output buffers.</a:t>
            </a:r>
          </a:p>
          <a:p>
            <a:r>
              <a:rPr lang="en-US" sz="2100" dirty="0" smtClean="0"/>
              <a:t>void write(</a:t>
            </a:r>
            <a:r>
              <a:rPr lang="en-US" sz="2100" dirty="0" err="1" smtClean="0"/>
              <a:t>int</a:t>
            </a:r>
            <a:r>
              <a:rPr lang="en-US" sz="2100" dirty="0" smtClean="0"/>
              <a:t> </a:t>
            </a:r>
            <a:r>
              <a:rPr lang="en-US" sz="2100" i="1" dirty="0" err="1" smtClean="0"/>
              <a:t>ch</a:t>
            </a:r>
            <a:r>
              <a:rPr lang="en-US" sz="2100" i="1" dirty="0" smtClean="0"/>
              <a:t>) :Writes a single character to the invoking </a:t>
            </a:r>
            <a:r>
              <a:rPr lang="en-US" sz="2100" dirty="0" smtClean="0"/>
              <a:t>output stream. Note that the parameter is an </a:t>
            </a:r>
            <a:r>
              <a:rPr lang="en-US" sz="2100" b="1" dirty="0" err="1" smtClean="0"/>
              <a:t>int</a:t>
            </a:r>
            <a:r>
              <a:rPr lang="en-US" sz="2100" b="1" dirty="0" smtClean="0"/>
              <a:t>, which allows you to call write with </a:t>
            </a:r>
            <a:r>
              <a:rPr lang="en-US" sz="2100" dirty="0" smtClean="0"/>
              <a:t>expressions without having to cast them back to </a:t>
            </a:r>
            <a:r>
              <a:rPr lang="en-US" sz="2100" b="1" dirty="0" smtClean="0"/>
              <a:t>char.</a:t>
            </a:r>
          </a:p>
          <a:p>
            <a:r>
              <a:rPr lang="en-US" sz="2100" dirty="0" smtClean="0"/>
              <a:t>void write(char </a:t>
            </a:r>
            <a:r>
              <a:rPr lang="en-US" sz="2100" i="1" dirty="0" smtClean="0"/>
              <a:t>buffer[ ]) :Writes a complete array of characters to </a:t>
            </a:r>
            <a:r>
              <a:rPr lang="en-US" sz="2100" dirty="0" smtClean="0"/>
              <a:t>the invoking output stream.</a:t>
            </a:r>
          </a:p>
          <a:p>
            <a:r>
              <a:rPr lang="en-US" sz="2100" dirty="0" smtClean="0"/>
              <a:t>abstract void write(char </a:t>
            </a:r>
            <a:r>
              <a:rPr lang="en-US" sz="2100" i="1" dirty="0" smtClean="0"/>
              <a:t>buffer[ ],</a:t>
            </a:r>
            <a:r>
              <a:rPr lang="en-US" sz="2100" dirty="0" err="1" smtClean="0"/>
              <a:t>int</a:t>
            </a:r>
            <a:r>
              <a:rPr lang="en-US" sz="2100" dirty="0" smtClean="0"/>
              <a:t> </a:t>
            </a:r>
            <a:r>
              <a:rPr lang="en-US" sz="2100" i="1" dirty="0" err="1" smtClean="0"/>
              <a:t>offset,</a:t>
            </a:r>
            <a:r>
              <a:rPr lang="en-US" sz="2100" dirty="0" err="1" smtClean="0"/>
              <a:t>int</a:t>
            </a:r>
            <a:r>
              <a:rPr lang="en-US" sz="2100" dirty="0" smtClean="0"/>
              <a:t> </a:t>
            </a:r>
            <a:r>
              <a:rPr lang="en-US" sz="2100" i="1" dirty="0" err="1" smtClean="0"/>
              <a:t>numChars</a:t>
            </a:r>
            <a:r>
              <a:rPr lang="en-US" sz="2100" i="1" dirty="0" smtClean="0"/>
              <a:t>): </a:t>
            </a:r>
            <a:r>
              <a:rPr lang="en-US" sz="2100" dirty="0" smtClean="0"/>
              <a:t>Writes a </a:t>
            </a:r>
            <a:r>
              <a:rPr lang="en-US" sz="2100" dirty="0" err="1" smtClean="0"/>
              <a:t>subrange</a:t>
            </a:r>
            <a:r>
              <a:rPr lang="en-US" sz="2100" dirty="0" smtClean="0"/>
              <a:t> of </a:t>
            </a:r>
            <a:r>
              <a:rPr lang="en-US" sz="2100" i="1" dirty="0" err="1" smtClean="0"/>
              <a:t>numChars</a:t>
            </a:r>
            <a:r>
              <a:rPr lang="en-US" sz="2100" i="1" dirty="0" smtClean="0"/>
              <a:t> characters </a:t>
            </a:r>
            <a:r>
              <a:rPr lang="en-US" sz="2100" dirty="0" smtClean="0"/>
              <a:t>from the array </a:t>
            </a:r>
            <a:r>
              <a:rPr lang="en-US" sz="2100" i="1" dirty="0" smtClean="0"/>
              <a:t>buffer, beginning at buffer[offset] to the invoking output stream.</a:t>
            </a:r>
          </a:p>
          <a:p>
            <a:r>
              <a:rPr lang="en-US" sz="2100" dirty="0" smtClean="0"/>
              <a:t>void write(String </a:t>
            </a:r>
            <a:r>
              <a:rPr lang="en-US" sz="2100" i="1" dirty="0" err="1" smtClean="0"/>
              <a:t>str</a:t>
            </a:r>
            <a:r>
              <a:rPr lang="en-US" sz="2100" i="1" dirty="0" smtClean="0"/>
              <a:t>): Writes </a:t>
            </a:r>
            <a:r>
              <a:rPr lang="en-US" sz="2100" i="1" dirty="0" err="1" smtClean="0"/>
              <a:t>str</a:t>
            </a:r>
            <a:r>
              <a:rPr lang="en-US" sz="2100" i="1" dirty="0" smtClean="0"/>
              <a:t> to the invoking output stream.</a:t>
            </a:r>
          </a:p>
          <a:p>
            <a:r>
              <a:rPr lang="en-US" sz="2100" dirty="0" smtClean="0"/>
              <a:t>void write(String </a:t>
            </a:r>
            <a:r>
              <a:rPr lang="en-US" sz="2100" i="1" dirty="0" err="1" smtClean="0"/>
              <a:t>str</a:t>
            </a:r>
            <a:r>
              <a:rPr lang="en-US" sz="2100" i="1" dirty="0" smtClean="0"/>
              <a:t>, </a:t>
            </a:r>
            <a:r>
              <a:rPr lang="en-US" sz="2100" i="1" dirty="0" err="1" smtClean="0"/>
              <a:t>int</a:t>
            </a:r>
            <a:r>
              <a:rPr lang="en-US" sz="2100" i="1" dirty="0" smtClean="0"/>
              <a:t> </a:t>
            </a:r>
            <a:r>
              <a:rPr lang="en-US" sz="2100" i="1" dirty="0" err="1" smtClean="0"/>
              <a:t>offset,</a:t>
            </a:r>
            <a:r>
              <a:rPr lang="en-US" sz="2100" dirty="0" err="1" smtClean="0"/>
              <a:t>int</a:t>
            </a:r>
            <a:r>
              <a:rPr lang="en-US" sz="2100" dirty="0" smtClean="0"/>
              <a:t> </a:t>
            </a:r>
            <a:r>
              <a:rPr lang="en-US" sz="2100" i="1" dirty="0" err="1" smtClean="0"/>
              <a:t>numChars</a:t>
            </a:r>
            <a:r>
              <a:rPr lang="en-US" sz="2100" i="1" dirty="0" smtClean="0"/>
              <a:t>): </a:t>
            </a:r>
            <a:r>
              <a:rPr lang="en-US" sz="2100" dirty="0" smtClean="0"/>
              <a:t>Writes a </a:t>
            </a:r>
            <a:r>
              <a:rPr lang="en-US" sz="2100" dirty="0" err="1" smtClean="0"/>
              <a:t>subrange</a:t>
            </a:r>
            <a:r>
              <a:rPr lang="en-US" sz="2100" dirty="0" smtClean="0"/>
              <a:t> of </a:t>
            </a:r>
            <a:r>
              <a:rPr lang="en-US" sz="2100" i="1" dirty="0" err="1" smtClean="0"/>
              <a:t>numChars</a:t>
            </a:r>
            <a:r>
              <a:rPr lang="en-US" sz="2100" i="1" dirty="0" smtClean="0"/>
              <a:t> characters </a:t>
            </a:r>
            <a:r>
              <a:rPr lang="en-US" sz="2100" dirty="0" smtClean="0"/>
              <a:t>from the array </a:t>
            </a:r>
            <a:r>
              <a:rPr lang="en-US" sz="2100" i="1" dirty="0" err="1" smtClean="0"/>
              <a:t>str</a:t>
            </a:r>
            <a:r>
              <a:rPr lang="en-US" sz="2100" i="1" dirty="0" smtClean="0"/>
              <a:t>, beginning at the </a:t>
            </a:r>
            <a:r>
              <a:rPr lang="en-US" sz="2100" dirty="0" smtClean="0"/>
              <a:t>specified </a:t>
            </a:r>
            <a:r>
              <a:rPr lang="en-US" sz="2100" i="1" dirty="0" smtClean="0"/>
              <a:t>offset.</a:t>
            </a:r>
            <a:endParaRPr lang="en-US" sz="21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FileReader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b="1" dirty="0" err="1" smtClean="0"/>
              <a:t>FileReader</a:t>
            </a:r>
            <a:r>
              <a:rPr lang="en-US" b="1" dirty="0" smtClean="0"/>
              <a:t> class creates a Reader that you can use to read the contents of a file.</a:t>
            </a:r>
          </a:p>
          <a:p>
            <a:r>
              <a:rPr lang="en-US" b="1" dirty="0" smtClean="0"/>
              <a:t> Its </a:t>
            </a:r>
            <a:r>
              <a:rPr lang="en-US" dirty="0" smtClean="0"/>
              <a:t>two most commonly used constructors are shown here:</a:t>
            </a:r>
          </a:p>
          <a:p>
            <a:r>
              <a:rPr lang="en-US" dirty="0" err="1" smtClean="0"/>
              <a:t>FileReader</a:t>
            </a:r>
            <a:r>
              <a:rPr lang="en-US" dirty="0" smtClean="0"/>
              <a:t>(String </a:t>
            </a:r>
            <a:r>
              <a:rPr lang="en-US" i="1" dirty="0" err="1" smtClean="0"/>
              <a:t>filePath</a:t>
            </a:r>
            <a:r>
              <a:rPr lang="en-US" i="1" dirty="0" smtClean="0"/>
              <a:t>)</a:t>
            </a:r>
          </a:p>
          <a:p>
            <a:r>
              <a:rPr lang="en-US" dirty="0" err="1" smtClean="0"/>
              <a:t>FileReader</a:t>
            </a:r>
            <a:r>
              <a:rPr lang="en-US" dirty="0" smtClean="0"/>
              <a:t>(File </a:t>
            </a:r>
            <a:r>
              <a:rPr lang="en-US" i="1" dirty="0" err="1" smtClean="0"/>
              <a:t>fileObj</a:t>
            </a:r>
            <a:r>
              <a:rPr lang="en-US" i="1" dirty="0" smtClean="0"/>
              <a:t>)</a:t>
            </a:r>
          </a:p>
          <a:p>
            <a:r>
              <a:rPr lang="en-US" dirty="0" smtClean="0"/>
              <a:t>Either can throw a </a:t>
            </a:r>
            <a:r>
              <a:rPr lang="en-US" b="1" dirty="0" err="1" smtClean="0"/>
              <a:t>FileNotFoundException</a:t>
            </a:r>
            <a:r>
              <a:rPr lang="en-US" b="1" dirty="0" smtClean="0"/>
              <a:t>. </a:t>
            </a:r>
          </a:p>
          <a:p>
            <a:r>
              <a:rPr lang="en-US" b="1" dirty="0" smtClean="0"/>
              <a:t>Here, </a:t>
            </a:r>
            <a:r>
              <a:rPr lang="en-US" b="1" i="1" dirty="0" err="1" smtClean="0"/>
              <a:t>filePath</a:t>
            </a:r>
            <a:r>
              <a:rPr lang="en-US" b="1" i="1" dirty="0" smtClean="0"/>
              <a:t> is the full path name of a file, </a:t>
            </a:r>
            <a:r>
              <a:rPr lang="en-US" dirty="0" smtClean="0"/>
              <a:t>and </a:t>
            </a:r>
            <a:r>
              <a:rPr lang="en-US" i="1" dirty="0" err="1" smtClean="0"/>
              <a:t>fileObj</a:t>
            </a:r>
            <a:r>
              <a:rPr lang="en-US" i="1" dirty="0" smtClean="0"/>
              <a:t> is a </a:t>
            </a:r>
            <a:r>
              <a:rPr lang="en-US" b="1" i="1" dirty="0" smtClean="0"/>
              <a:t>File object that describes the file.</a:t>
            </a:r>
            <a:endParaRPr lang="en-US" i="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Create a file</a:t>
            </a:r>
            <a:endParaRPr lang="en-US" dirty="0"/>
          </a:p>
        </p:txBody>
      </p:sp>
      <p:sp>
        <p:nvSpPr>
          <p:cNvPr id="3" name="Content Placeholder 2"/>
          <p:cNvSpPr>
            <a:spLocks noGrp="1"/>
          </p:cNvSpPr>
          <p:nvPr>
            <p:ph idx="1"/>
          </p:nvPr>
        </p:nvSpPr>
        <p:spPr/>
        <p:txBody>
          <a:bodyPr>
            <a:noAutofit/>
          </a:bodyPr>
          <a:lstStyle/>
          <a:p>
            <a:r>
              <a:rPr lang="en-US" sz="2500" dirty="0" smtClean="0"/>
              <a:t>This method returns a </a:t>
            </a:r>
            <a:r>
              <a:rPr lang="en-US" sz="2500" dirty="0" err="1" smtClean="0"/>
              <a:t>boolean</a:t>
            </a:r>
            <a:r>
              <a:rPr lang="en-US" sz="2500" dirty="0" smtClean="0"/>
              <a:t> value: true if the file was successfully created, and false if the file already exists.</a:t>
            </a:r>
          </a:p>
          <a:p>
            <a:r>
              <a:rPr lang="en-US" sz="2500" dirty="0" smtClean="0"/>
              <a:t> Note that the method is enclosed in a try...catch block. This is necessary because it throws an </a:t>
            </a:r>
            <a:r>
              <a:rPr lang="en-US" sz="2500" dirty="0" err="1" smtClean="0"/>
              <a:t>IOException</a:t>
            </a:r>
            <a:r>
              <a:rPr lang="en-US" sz="2500" dirty="0" smtClean="0"/>
              <a:t> if an error occurs (if the file cannot be created for some reason):</a:t>
            </a:r>
          </a:p>
          <a:p>
            <a:r>
              <a:rPr lang="en-US" sz="2500" dirty="0" smtClean="0"/>
              <a:t>To create a file in a specific directory (requires permission), specify the path of the file and use double backslashes to escape the "\" character (for Windows). On Mac and Linux you can just write the path, like: /Users/name/filename.txt</a:t>
            </a:r>
          </a:p>
          <a:p>
            <a:r>
              <a:rPr lang="en-US" sz="2500" dirty="0" smtClean="0"/>
              <a:t>File </a:t>
            </a:r>
            <a:r>
              <a:rPr lang="en-US" sz="2500" dirty="0" err="1" smtClean="0"/>
              <a:t>myObj</a:t>
            </a:r>
            <a:r>
              <a:rPr lang="en-US" sz="2500" dirty="0" smtClean="0"/>
              <a:t>= new File("C:\\Users\\</a:t>
            </a:r>
            <a:r>
              <a:rPr lang="en-US" sz="2500" dirty="0" err="1" smtClean="0"/>
              <a:t>MyName</a:t>
            </a:r>
            <a:r>
              <a:rPr lang="en-US" sz="2500" dirty="0" smtClean="0"/>
              <a:t>\\filename.txt");</a:t>
            </a:r>
          </a:p>
          <a:p>
            <a:pPr>
              <a:buNone/>
            </a:pPr>
            <a:r>
              <a:rPr lang="en-US" sz="2500" dirty="0" smtClean="0"/>
              <a:t/>
            </a:r>
            <a:br>
              <a:rPr lang="en-US" sz="2500" dirty="0" smtClean="0"/>
            </a:br>
            <a:r>
              <a:rPr lang="en-US" sz="2500" dirty="0" smtClean="0"/>
              <a:t/>
            </a:r>
            <a:br>
              <a:rPr lang="en-US" sz="2500" dirty="0" smtClean="0"/>
            </a:br>
            <a:endParaRPr lang="en-US" sz="25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buNone/>
            </a:pPr>
            <a:r>
              <a:rPr lang="en-US" dirty="0" smtClean="0"/>
              <a:t>import java.io.*;</a:t>
            </a:r>
          </a:p>
          <a:p>
            <a:pPr>
              <a:buNone/>
            </a:pPr>
            <a:r>
              <a:rPr lang="en-US" dirty="0" smtClean="0"/>
              <a:t>public class </a:t>
            </a:r>
            <a:r>
              <a:rPr lang="en-US" dirty="0" err="1" smtClean="0"/>
              <a:t>FileReaderEx</a:t>
            </a:r>
            <a:r>
              <a:rPr lang="en-US" dirty="0" smtClean="0"/>
              <a:t> {</a:t>
            </a:r>
          </a:p>
          <a:p>
            <a:pPr>
              <a:buNone/>
            </a:pPr>
            <a:r>
              <a:rPr lang="en-US" dirty="0" smtClean="0"/>
              <a:t>public static void main(String </a:t>
            </a:r>
            <a:r>
              <a:rPr lang="en-US" dirty="0" err="1" smtClean="0"/>
              <a:t>args</a:t>
            </a:r>
            <a:r>
              <a:rPr lang="en-US" dirty="0" smtClean="0"/>
              <a:t>[]) throws Exception {</a:t>
            </a:r>
          </a:p>
          <a:p>
            <a:pPr>
              <a:buNone/>
            </a:pPr>
            <a:r>
              <a:rPr lang="en-US" dirty="0" err="1" smtClean="0"/>
              <a:t>FileReader</a:t>
            </a:r>
            <a:r>
              <a:rPr lang="en-US" dirty="0" smtClean="0"/>
              <a:t> </a:t>
            </a:r>
            <a:r>
              <a:rPr lang="en-US" dirty="0" err="1" smtClean="0"/>
              <a:t>fr</a:t>
            </a:r>
            <a:r>
              <a:rPr lang="en-US" dirty="0" smtClean="0"/>
              <a:t> = new </a:t>
            </a:r>
            <a:r>
              <a:rPr lang="en-US" dirty="0" err="1" smtClean="0"/>
              <a:t>FileReader</a:t>
            </a:r>
            <a:r>
              <a:rPr lang="en-US" dirty="0" smtClean="0"/>
              <a:t>("output.txt");</a:t>
            </a:r>
          </a:p>
          <a:p>
            <a:pPr>
              <a:buNone/>
            </a:pPr>
            <a:r>
              <a:rPr lang="en-US" dirty="0" err="1" smtClean="0"/>
              <a:t>BufferedReader</a:t>
            </a:r>
            <a:r>
              <a:rPr lang="en-US" dirty="0" smtClean="0"/>
              <a:t> </a:t>
            </a:r>
            <a:r>
              <a:rPr lang="en-US" dirty="0" err="1" smtClean="0"/>
              <a:t>br</a:t>
            </a:r>
            <a:r>
              <a:rPr lang="en-US" dirty="0" smtClean="0"/>
              <a:t> = new </a:t>
            </a:r>
            <a:r>
              <a:rPr lang="en-US" dirty="0" err="1" smtClean="0"/>
              <a:t>BufferedReader</a:t>
            </a:r>
            <a:r>
              <a:rPr lang="en-US" dirty="0" smtClean="0"/>
              <a:t>(</a:t>
            </a:r>
            <a:r>
              <a:rPr lang="en-US" dirty="0" err="1" smtClean="0"/>
              <a:t>fr</a:t>
            </a:r>
            <a:r>
              <a:rPr lang="en-US" dirty="0" smtClean="0"/>
              <a:t>);</a:t>
            </a:r>
          </a:p>
          <a:p>
            <a:pPr>
              <a:buNone/>
            </a:pPr>
            <a:r>
              <a:rPr lang="en-US" dirty="0" smtClean="0"/>
              <a:t>String s;</a:t>
            </a:r>
          </a:p>
          <a:p>
            <a:pPr>
              <a:buNone/>
            </a:pPr>
            <a:r>
              <a:rPr lang="en-US" dirty="0" smtClean="0"/>
              <a:t>while((s = </a:t>
            </a:r>
            <a:r>
              <a:rPr lang="en-US" dirty="0" err="1" smtClean="0"/>
              <a:t>br.readLine</a:t>
            </a:r>
            <a:r>
              <a:rPr lang="en-US" dirty="0" smtClean="0"/>
              <a:t>()) != null) {</a:t>
            </a:r>
          </a:p>
          <a:p>
            <a:pPr>
              <a:buNone/>
            </a:pPr>
            <a:r>
              <a:rPr lang="en-US" dirty="0" err="1" smtClean="0"/>
              <a:t>System.out.println</a:t>
            </a:r>
            <a:r>
              <a:rPr lang="en-US" dirty="0" smtClean="0"/>
              <a:t>(s);</a:t>
            </a:r>
          </a:p>
          <a:p>
            <a:pPr>
              <a:buNone/>
            </a:pPr>
            <a:r>
              <a:rPr lang="en-US" dirty="0" smtClean="0"/>
              <a:t>}</a:t>
            </a:r>
          </a:p>
          <a:p>
            <a:pPr>
              <a:buNone/>
            </a:pPr>
            <a:r>
              <a:rPr lang="en-US" dirty="0" err="1" smtClean="0"/>
              <a:t>fr.close</a:t>
            </a:r>
            <a:r>
              <a:rPr lang="en-US" dirty="0" smtClean="0"/>
              <a:t>();</a:t>
            </a:r>
          </a:p>
          <a:p>
            <a:pPr>
              <a:buNone/>
            </a:pPr>
            <a:r>
              <a:rPr lang="en-US" dirty="0" smtClean="0"/>
              <a:t>}</a:t>
            </a:r>
          </a:p>
          <a:p>
            <a:pPr>
              <a:buNone/>
            </a:pPr>
            <a:r>
              <a:rPr lang="en-US" dirty="0" smtClean="0"/>
              <a: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FileWriter</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800" b="1" dirty="0" err="1" smtClean="0"/>
              <a:t>FileWriter</a:t>
            </a:r>
            <a:r>
              <a:rPr lang="en-US" sz="1800" b="1" dirty="0" smtClean="0"/>
              <a:t> creates a Writer that you can use to write to a file. Its most commonly used </a:t>
            </a:r>
            <a:r>
              <a:rPr lang="en-US" sz="1800" dirty="0" smtClean="0"/>
              <a:t>constructors are shown here:</a:t>
            </a:r>
          </a:p>
          <a:p>
            <a:r>
              <a:rPr lang="en-US" sz="1800" dirty="0" err="1" smtClean="0"/>
              <a:t>FileWriter</a:t>
            </a:r>
            <a:r>
              <a:rPr lang="en-US" sz="1800" dirty="0" smtClean="0"/>
              <a:t>(String </a:t>
            </a:r>
            <a:r>
              <a:rPr lang="en-US" sz="1800" i="1" dirty="0" err="1" smtClean="0"/>
              <a:t>filePath</a:t>
            </a:r>
            <a:r>
              <a:rPr lang="en-US" sz="1800" i="1" dirty="0" smtClean="0"/>
              <a:t>)</a:t>
            </a:r>
          </a:p>
          <a:p>
            <a:r>
              <a:rPr lang="en-US" sz="1800" dirty="0" err="1" smtClean="0"/>
              <a:t>FileWriter</a:t>
            </a:r>
            <a:r>
              <a:rPr lang="en-US" sz="1800" dirty="0" smtClean="0"/>
              <a:t>(String </a:t>
            </a:r>
            <a:r>
              <a:rPr lang="en-US" sz="1800" i="1" dirty="0" err="1" smtClean="0"/>
              <a:t>filePath</a:t>
            </a:r>
            <a:r>
              <a:rPr lang="en-US" sz="1800" i="1" dirty="0" smtClean="0"/>
              <a:t>, </a:t>
            </a:r>
            <a:r>
              <a:rPr lang="en-US" sz="1800" i="1" dirty="0" err="1" smtClean="0"/>
              <a:t>boolean</a:t>
            </a:r>
            <a:r>
              <a:rPr lang="en-US" sz="1800" i="1" dirty="0" smtClean="0"/>
              <a:t> append)</a:t>
            </a:r>
          </a:p>
          <a:p>
            <a:r>
              <a:rPr lang="en-US" sz="1800" dirty="0" err="1" smtClean="0"/>
              <a:t>FileWriter</a:t>
            </a:r>
            <a:r>
              <a:rPr lang="en-US" sz="1800" dirty="0" smtClean="0"/>
              <a:t>(File </a:t>
            </a:r>
            <a:r>
              <a:rPr lang="en-US" sz="1800" i="1" dirty="0" err="1" smtClean="0"/>
              <a:t>fileObj</a:t>
            </a:r>
            <a:r>
              <a:rPr lang="en-US" sz="1800" i="1" dirty="0" smtClean="0"/>
              <a:t>)</a:t>
            </a:r>
          </a:p>
          <a:p>
            <a:r>
              <a:rPr lang="en-US" sz="1800" dirty="0" err="1" smtClean="0"/>
              <a:t>FileWriter</a:t>
            </a:r>
            <a:r>
              <a:rPr lang="en-US" sz="1800" dirty="0" smtClean="0"/>
              <a:t>(File </a:t>
            </a:r>
            <a:r>
              <a:rPr lang="en-US" sz="1800" i="1" dirty="0" err="1" smtClean="0"/>
              <a:t>fileObj</a:t>
            </a:r>
            <a:r>
              <a:rPr lang="en-US" sz="1800" i="1" dirty="0" smtClean="0"/>
              <a:t>, </a:t>
            </a:r>
            <a:r>
              <a:rPr lang="en-US" sz="1800" i="1" dirty="0" err="1" smtClean="0"/>
              <a:t>boolean</a:t>
            </a:r>
            <a:r>
              <a:rPr lang="en-US" sz="1800" i="1" dirty="0" smtClean="0"/>
              <a:t> append)</a:t>
            </a:r>
          </a:p>
          <a:p>
            <a:r>
              <a:rPr lang="en-US" sz="1800" dirty="0" smtClean="0"/>
              <a:t>They can throw an </a:t>
            </a:r>
            <a:r>
              <a:rPr lang="en-US" sz="1800" b="1" dirty="0" err="1" smtClean="0"/>
              <a:t>IOException</a:t>
            </a:r>
            <a:r>
              <a:rPr lang="en-US" sz="1800" b="1" dirty="0" smtClean="0"/>
              <a:t>. Here, </a:t>
            </a:r>
            <a:r>
              <a:rPr lang="en-US" sz="1800" b="1" i="1" dirty="0" err="1" smtClean="0"/>
              <a:t>filePath</a:t>
            </a:r>
            <a:r>
              <a:rPr lang="en-US" sz="1800" b="1" i="1" dirty="0" smtClean="0"/>
              <a:t> is the full path name of a file, and </a:t>
            </a:r>
            <a:r>
              <a:rPr lang="en-US" sz="1800" b="1" i="1" dirty="0" err="1" smtClean="0"/>
              <a:t>fileObj</a:t>
            </a:r>
            <a:endParaRPr lang="en-US" sz="1800" b="1" i="1" dirty="0" smtClean="0"/>
          </a:p>
          <a:p>
            <a:r>
              <a:rPr lang="en-US" sz="1800" dirty="0" smtClean="0"/>
              <a:t>is a </a:t>
            </a:r>
            <a:r>
              <a:rPr lang="en-US" sz="1800" b="1" dirty="0" smtClean="0"/>
              <a:t>File object that describes the file. If </a:t>
            </a:r>
            <a:r>
              <a:rPr lang="en-US" sz="1800" b="1" i="1" dirty="0" smtClean="0"/>
              <a:t>append is true, then output is appended to the</a:t>
            </a:r>
          </a:p>
          <a:p>
            <a:r>
              <a:rPr lang="en-US" sz="1800" dirty="0" smtClean="0"/>
              <a:t>end of the file.</a:t>
            </a:r>
          </a:p>
          <a:p>
            <a:r>
              <a:rPr lang="en-US" sz="1800" dirty="0" smtClean="0"/>
              <a:t>Creation of a </a:t>
            </a:r>
            <a:r>
              <a:rPr lang="en-US" sz="1800" b="1" dirty="0" err="1" smtClean="0"/>
              <a:t>FileWriter</a:t>
            </a:r>
            <a:r>
              <a:rPr lang="en-US" sz="1800" b="1" dirty="0" smtClean="0"/>
              <a:t> is not dependent on the file already existing. </a:t>
            </a:r>
            <a:r>
              <a:rPr lang="en-US" sz="1800" b="1" dirty="0" err="1" smtClean="0"/>
              <a:t>FileWriter</a:t>
            </a:r>
            <a:endParaRPr lang="en-US" sz="1800" b="1" dirty="0" smtClean="0"/>
          </a:p>
          <a:p>
            <a:r>
              <a:rPr lang="en-US" sz="1800" dirty="0" smtClean="0"/>
              <a:t>will create the file before opening it for output when you create the object.</a:t>
            </a:r>
          </a:p>
          <a:p>
            <a:r>
              <a:rPr lang="en-US" sz="1800" dirty="0" smtClean="0"/>
              <a:t> In the case where you attempt to open a read-only file, an </a:t>
            </a:r>
            <a:r>
              <a:rPr lang="en-US" sz="1800" b="1" dirty="0" err="1" smtClean="0"/>
              <a:t>IOException</a:t>
            </a:r>
            <a:r>
              <a:rPr lang="en-US" sz="1800" b="1" dirty="0" smtClean="0"/>
              <a:t> will be thrown.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a:buNone/>
            </a:pPr>
            <a:r>
              <a:rPr lang="en-US" sz="1600" dirty="0" smtClean="0"/>
              <a:t>import java.io.*;</a:t>
            </a:r>
          </a:p>
          <a:p>
            <a:pPr>
              <a:buNone/>
            </a:pPr>
            <a:r>
              <a:rPr lang="en-US" sz="1600" dirty="0" smtClean="0"/>
              <a:t>public class </a:t>
            </a:r>
            <a:r>
              <a:rPr lang="en-US" sz="1600" dirty="0" err="1" smtClean="0"/>
              <a:t>FileWriterEx</a:t>
            </a:r>
            <a:r>
              <a:rPr lang="en-US" sz="1600" dirty="0" smtClean="0"/>
              <a:t> {</a:t>
            </a:r>
          </a:p>
          <a:p>
            <a:pPr>
              <a:buNone/>
            </a:pPr>
            <a:r>
              <a:rPr lang="en-US" sz="1600" dirty="0" smtClean="0"/>
              <a:t>public static void main(String </a:t>
            </a:r>
            <a:r>
              <a:rPr lang="en-US" sz="1600" dirty="0" err="1" smtClean="0"/>
              <a:t>args</a:t>
            </a:r>
            <a:r>
              <a:rPr lang="en-US" sz="1600" dirty="0" smtClean="0"/>
              <a:t>[]) throws Exception {</a:t>
            </a:r>
          </a:p>
          <a:p>
            <a:pPr>
              <a:buNone/>
            </a:pPr>
            <a:r>
              <a:rPr lang="en-US" sz="1600" dirty="0" smtClean="0"/>
              <a:t>String source = "Now is the time for all good men\n"</a:t>
            </a:r>
          </a:p>
          <a:p>
            <a:pPr>
              <a:buNone/>
            </a:pPr>
            <a:r>
              <a:rPr lang="en-US" sz="1600" dirty="0" smtClean="0"/>
              <a:t>+ " to come to the aid of their country\n"</a:t>
            </a:r>
          </a:p>
          <a:p>
            <a:pPr>
              <a:buNone/>
            </a:pPr>
            <a:r>
              <a:rPr lang="en-US" sz="1600" dirty="0" smtClean="0"/>
              <a:t>+ " and pay their due taxes.";</a:t>
            </a:r>
          </a:p>
          <a:p>
            <a:pPr>
              <a:buNone/>
            </a:pPr>
            <a:r>
              <a:rPr lang="en-US" sz="1600" dirty="0" smtClean="0"/>
              <a:t>char buffer[] = new char[</a:t>
            </a:r>
            <a:r>
              <a:rPr lang="en-US" sz="1600" dirty="0" err="1" smtClean="0"/>
              <a:t>source.length</a:t>
            </a:r>
            <a:r>
              <a:rPr lang="en-US" sz="1600" dirty="0" smtClean="0"/>
              <a:t>()];</a:t>
            </a:r>
          </a:p>
          <a:p>
            <a:pPr>
              <a:buNone/>
            </a:pPr>
            <a:r>
              <a:rPr lang="en-US" sz="1600" dirty="0" err="1" smtClean="0"/>
              <a:t>source.getChars</a:t>
            </a:r>
            <a:r>
              <a:rPr lang="en-US" sz="1600" dirty="0" smtClean="0"/>
              <a:t>(0, </a:t>
            </a:r>
            <a:r>
              <a:rPr lang="en-US" sz="1600" dirty="0" err="1" smtClean="0"/>
              <a:t>source.length</a:t>
            </a:r>
            <a:r>
              <a:rPr lang="en-US" sz="1600" dirty="0" smtClean="0"/>
              <a:t>(), buffer, 0);</a:t>
            </a:r>
          </a:p>
          <a:p>
            <a:pPr>
              <a:buNone/>
            </a:pPr>
            <a:r>
              <a:rPr lang="en-US" sz="1600" dirty="0" err="1" smtClean="0"/>
              <a:t>FileWriter</a:t>
            </a:r>
            <a:r>
              <a:rPr lang="en-US" sz="1600" dirty="0" smtClean="0"/>
              <a:t> f0 = new </a:t>
            </a:r>
            <a:r>
              <a:rPr lang="en-US" sz="1600" dirty="0" err="1" smtClean="0"/>
              <a:t>FileWriter</a:t>
            </a:r>
            <a:r>
              <a:rPr lang="en-US" sz="1600" dirty="0" smtClean="0"/>
              <a:t>("file1.txt");</a:t>
            </a:r>
          </a:p>
          <a:p>
            <a:pPr>
              <a:buNone/>
            </a:pPr>
            <a:r>
              <a:rPr lang="en-US" sz="1600" dirty="0" smtClean="0"/>
              <a:t>for (</a:t>
            </a:r>
            <a:r>
              <a:rPr lang="en-US" sz="1600" dirty="0" err="1" smtClean="0"/>
              <a:t>int</a:t>
            </a:r>
            <a:r>
              <a:rPr lang="en-US" sz="1600" dirty="0" smtClean="0"/>
              <a:t> </a:t>
            </a:r>
            <a:r>
              <a:rPr lang="en-US" sz="1600" dirty="0" err="1" smtClean="0"/>
              <a:t>i</a:t>
            </a:r>
            <a:r>
              <a:rPr lang="en-US" sz="1600" dirty="0" smtClean="0"/>
              <a:t>=0; </a:t>
            </a:r>
            <a:r>
              <a:rPr lang="en-US" sz="1600" dirty="0" err="1" smtClean="0"/>
              <a:t>i</a:t>
            </a:r>
            <a:r>
              <a:rPr lang="en-US" sz="1600" dirty="0" smtClean="0"/>
              <a:t> &lt; </a:t>
            </a:r>
            <a:r>
              <a:rPr lang="en-US" sz="1600" dirty="0" err="1" smtClean="0"/>
              <a:t>buffer.length</a:t>
            </a:r>
            <a:r>
              <a:rPr lang="en-US" sz="1600" dirty="0" smtClean="0"/>
              <a:t>; </a:t>
            </a:r>
            <a:r>
              <a:rPr lang="en-US" sz="1600" dirty="0" err="1" smtClean="0"/>
              <a:t>i</a:t>
            </a:r>
            <a:r>
              <a:rPr lang="en-US" sz="1600" dirty="0" smtClean="0"/>
              <a:t> += 1) {</a:t>
            </a:r>
          </a:p>
          <a:p>
            <a:pPr>
              <a:buNone/>
            </a:pPr>
            <a:r>
              <a:rPr lang="en-US" sz="1600" dirty="0" smtClean="0"/>
              <a:t>f0.write(buffer[</a:t>
            </a:r>
            <a:r>
              <a:rPr lang="en-US" sz="1600" dirty="0" err="1" smtClean="0"/>
              <a:t>i</a:t>
            </a:r>
            <a:r>
              <a:rPr lang="en-US" sz="1600" dirty="0" smtClean="0"/>
              <a:t>]);      }</a:t>
            </a:r>
          </a:p>
          <a:p>
            <a:pPr>
              <a:buNone/>
            </a:pPr>
            <a:r>
              <a:rPr lang="en-US" sz="1600" dirty="0" smtClean="0"/>
              <a:t>f0.close();</a:t>
            </a:r>
          </a:p>
          <a:p>
            <a:pPr>
              <a:buNone/>
            </a:pPr>
            <a:r>
              <a:rPr lang="en-US" sz="1600" dirty="0" err="1" smtClean="0"/>
              <a:t>FileWriter</a:t>
            </a:r>
            <a:r>
              <a:rPr lang="en-US" sz="1600" dirty="0" smtClean="0"/>
              <a:t> f1 = new </a:t>
            </a:r>
            <a:r>
              <a:rPr lang="en-US" sz="1600" dirty="0" err="1" smtClean="0"/>
              <a:t>FileWriter</a:t>
            </a:r>
            <a:r>
              <a:rPr lang="en-US" sz="1600" dirty="0" smtClean="0"/>
              <a:t>("file2.txt");</a:t>
            </a:r>
          </a:p>
          <a:p>
            <a:pPr>
              <a:buNone/>
            </a:pPr>
            <a:r>
              <a:rPr lang="en-US" sz="1600" dirty="0" smtClean="0"/>
              <a:t>f1.write(buffer);</a:t>
            </a:r>
          </a:p>
          <a:p>
            <a:pPr>
              <a:buNone/>
            </a:pPr>
            <a:r>
              <a:rPr lang="en-US" sz="1600" dirty="0" smtClean="0"/>
              <a:t>f1.close();</a:t>
            </a:r>
          </a:p>
          <a:p>
            <a:pPr>
              <a:buNone/>
            </a:pPr>
            <a:r>
              <a:rPr lang="en-US" sz="1600" dirty="0" err="1" smtClean="0"/>
              <a:t>FileWriter</a:t>
            </a:r>
            <a:r>
              <a:rPr lang="en-US" sz="1600" dirty="0" smtClean="0"/>
              <a:t> f2 = new </a:t>
            </a:r>
            <a:r>
              <a:rPr lang="en-US" sz="1600" dirty="0" err="1" smtClean="0"/>
              <a:t>FileWriter</a:t>
            </a:r>
            <a:r>
              <a:rPr lang="en-US" sz="1600" dirty="0" smtClean="0"/>
              <a:t>("file3.txt");</a:t>
            </a:r>
          </a:p>
          <a:p>
            <a:pPr>
              <a:buNone/>
            </a:pPr>
            <a:r>
              <a:rPr lang="en-US" sz="1600" dirty="0" smtClean="0"/>
              <a:t>f2.write(</a:t>
            </a:r>
            <a:r>
              <a:rPr lang="en-US" sz="1600" dirty="0" err="1" smtClean="0"/>
              <a:t>buffer,buffer.length-buffer.length</a:t>
            </a:r>
            <a:r>
              <a:rPr lang="en-US" sz="1600" dirty="0" smtClean="0"/>
              <a:t>/4,buffer.length/4);</a:t>
            </a:r>
          </a:p>
          <a:p>
            <a:pPr>
              <a:buNone/>
            </a:pPr>
            <a:r>
              <a:rPr lang="en-US" sz="1600" dirty="0" smtClean="0"/>
              <a:t>f2.close();  } }</a:t>
            </a:r>
            <a:endParaRPr lang="en-US" sz="16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CharArrayReader</a:t>
            </a:r>
            <a:endParaRPr lang="en-US" dirty="0"/>
          </a:p>
        </p:txBody>
      </p:sp>
      <p:sp>
        <p:nvSpPr>
          <p:cNvPr id="3" name="Content Placeholder 2"/>
          <p:cNvSpPr>
            <a:spLocks noGrp="1"/>
          </p:cNvSpPr>
          <p:nvPr>
            <p:ph idx="1"/>
          </p:nvPr>
        </p:nvSpPr>
        <p:spPr/>
        <p:txBody>
          <a:bodyPr>
            <a:normAutofit fontScale="85000" lnSpcReduction="10000"/>
          </a:bodyPr>
          <a:lstStyle/>
          <a:p>
            <a:r>
              <a:rPr lang="en-US" b="1" dirty="0" err="1" smtClean="0"/>
              <a:t>CharArrayReader</a:t>
            </a:r>
            <a:r>
              <a:rPr lang="en-US" b="1" dirty="0" smtClean="0"/>
              <a:t> is an implementation of an input stream that uses a character array as </a:t>
            </a:r>
            <a:r>
              <a:rPr lang="en-US" dirty="0" smtClean="0"/>
              <a:t>the source. </a:t>
            </a:r>
          </a:p>
          <a:p>
            <a:r>
              <a:rPr lang="en-US" dirty="0" smtClean="0"/>
              <a:t>This class has two constructors, each of which requires a character array to provide the data source:</a:t>
            </a:r>
          </a:p>
          <a:p>
            <a:r>
              <a:rPr lang="en-US" dirty="0" err="1" smtClean="0"/>
              <a:t>CharArrayReader</a:t>
            </a:r>
            <a:r>
              <a:rPr lang="en-US" dirty="0" smtClean="0"/>
              <a:t>(char </a:t>
            </a:r>
            <a:r>
              <a:rPr lang="en-US" i="1" dirty="0" smtClean="0"/>
              <a:t>array[ ])</a:t>
            </a:r>
          </a:p>
          <a:p>
            <a:r>
              <a:rPr lang="en-US" dirty="0" err="1" smtClean="0"/>
              <a:t>CharArrayReader</a:t>
            </a:r>
            <a:r>
              <a:rPr lang="en-US" dirty="0" smtClean="0"/>
              <a:t>(char </a:t>
            </a:r>
            <a:r>
              <a:rPr lang="en-US" i="1" dirty="0" smtClean="0"/>
              <a:t>array[ ], </a:t>
            </a:r>
            <a:r>
              <a:rPr lang="en-US" i="1" dirty="0" err="1" smtClean="0"/>
              <a:t>int</a:t>
            </a:r>
            <a:r>
              <a:rPr lang="en-US" i="1" dirty="0" smtClean="0"/>
              <a:t> start, </a:t>
            </a:r>
            <a:r>
              <a:rPr lang="en-US" i="1" dirty="0" err="1" smtClean="0"/>
              <a:t>int</a:t>
            </a:r>
            <a:r>
              <a:rPr lang="en-US" i="1" dirty="0" smtClean="0"/>
              <a:t> </a:t>
            </a:r>
            <a:r>
              <a:rPr lang="en-US" i="1" dirty="0" err="1" smtClean="0"/>
              <a:t>numChars</a:t>
            </a:r>
            <a:r>
              <a:rPr lang="en-US" i="1" dirty="0" smtClean="0"/>
              <a:t>)</a:t>
            </a:r>
          </a:p>
          <a:p>
            <a:r>
              <a:rPr lang="en-US" dirty="0" smtClean="0"/>
              <a:t>Here, </a:t>
            </a:r>
            <a:r>
              <a:rPr lang="en-US" i="1" dirty="0" smtClean="0"/>
              <a:t>array is the input source. </a:t>
            </a:r>
          </a:p>
          <a:p>
            <a:r>
              <a:rPr lang="en-US" i="1" dirty="0" smtClean="0"/>
              <a:t>The second constructor creates a </a:t>
            </a:r>
            <a:r>
              <a:rPr lang="en-US" b="1" i="1" dirty="0" smtClean="0"/>
              <a:t>Reader from a subset </a:t>
            </a:r>
            <a:r>
              <a:rPr lang="en-US" dirty="0" smtClean="0"/>
              <a:t>of your character array that begins with the character at the index specified by </a:t>
            </a:r>
            <a:r>
              <a:rPr lang="en-US" i="1" dirty="0" smtClean="0"/>
              <a:t>start and </a:t>
            </a:r>
            <a:r>
              <a:rPr lang="en-US" dirty="0" smtClean="0"/>
              <a:t>is </a:t>
            </a:r>
            <a:r>
              <a:rPr lang="en-US" i="1" dirty="0" err="1" smtClean="0"/>
              <a:t>numChars</a:t>
            </a:r>
            <a:r>
              <a:rPr lang="en-US" i="1" dirty="0" smtClean="0"/>
              <a:t> long.</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pPr>
              <a:buNone/>
            </a:pPr>
            <a:r>
              <a:rPr lang="en-US" sz="1400" b="1" dirty="0" smtClean="0"/>
              <a:t>import java.io.*;</a:t>
            </a:r>
          </a:p>
          <a:p>
            <a:pPr>
              <a:buNone/>
            </a:pPr>
            <a:r>
              <a:rPr lang="en-US" sz="1400" b="1" dirty="0" smtClean="0"/>
              <a:t>public class </a:t>
            </a:r>
            <a:r>
              <a:rPr lang="en-US" sz="1400" b="1" dirty="0" err="1" smtClean="0"/>
              <a:t>CharArrayReaderEx</a:t>
            </a:r>
            <a:r>
              <a:rPr lang="en-US" sz="1400" b="1" dirty="0" smtClean="0"/>
              <a:t> {</a:t>
            </a:r>
          </a:p>
          <a:p>
            <a:pPr>
              <a:buNone/>
            </a:pPr>
            <a:r>
              <a:rPr lang="en-US" sz="1400" b="1" dirty="0" smtClean="0"/>
              <a:t>public static void main(String </a:t>
            </a:r>
            <a:r>
              <a:rPr lang="en-US" sz="1400" b="1" dirty="0" err="1" smtClean="0"/>
              <a:t>args</a:t>
            </a:r>
            <a:r>
              <a:rPr lang="en-US" sz="1400" b="1" dirty="0" smtClean="0"/>
              <a:t>[]) throws </a:t>
            </a:r>
            <a:r>
              <a:rPr lang="en-US" sz="1400" b="1" dirty="0" err="1" smtClean="0"/>
              <a:t>IOException</a:t>
            </a:r>
            <a:r>
              <a:rPr lang="en-US" sz="1400" b="1" dirty="0" smtClean="0"/>
              <a:t> {</a:t>
            </a:r>
          </a:p>
          <a:p>
            <a:pPr>
              <a:buNone/>
            </a:pPr>
            <a:r>
              <a:rPr lang="en-US" sz="1400" b="1" dirty="0" smtClean="0"/>
              <a:t>String </a:t>
            </a:r>
            <a:r>
              <a:rPr lang="en-US" sz="1400" b="1" dirty="0" err="1" smtClean="0"/>
              <a:t>tmp</a:t>
            </a:r>
            <a:r>
              <a:rPr lang="en-US" sz="1400" b="1" dirty="0" smtClean="0"/>
              <a:t> = "</a:t>
            </a:r>
            <a:r>
              <a:rPr lang="en-US" sz="1400" b="1" dirty="0" err="1" smtClean="0"/>
              <a:t>abcdefghijklmnopqrstuvwxyz</a:t>
            </a:r>
            <a:r>
              <a:rPr lang="en-US" sz="1400" b="1" dirty="0" smtClean="0"/>
              <a:t>";</a:t>
            </a:r>
          </a:p>
          <a:p>
            <a:pPr>
              <a:buNone/>
            </a:pPr>
            <a:r>
              <a:rPr lang="en-US" sz="1400" b="1" dirty="0" err="1" smtClean="0"/>
              <a:t>int</a:t>
            </a:r>
            <a:r>
              <a:rPr lang="en-US" sz="1400" b="1" dirty="0" smtClean="0"/>
              <a:t> length = </a:t>
            </a:r>
            <a:r>
              <a:rPr lang="en-US" sz="1400" b="1" dirty="0" err="1" smtClean="0"/>
              <a:t>tmp.length</a:t>
            </a:r>
            <a:r>
              <a:rPr lang="en-US" sz="1400" b="1" dirty="0" smtClean="0"/>
              <a:t>();</a:t>
            </a:r>
          </a:p>
          <a:p>
            <a:pPr>
              <a:buNone/>
            </a:pPr>
            <a:r>
              <a:rPr lang="en-US" sz="1400" b="1" dirty="0" smtClean="0"/>
              <a:t>//char c[] = new char[length];</a:t>
            </a:r>
          </a:p>
          <a:p>
            <a:pPr>
              <a:buNone/>
            </a:pPr>
            <a:r>
              <a:rPr lang="en-US" sz="1400" b="1" dirty="0" smtClean="0"/>
              <a:t>//</a:t>
            </a:r>
            <a:r>
              <a:rPr lang="en-US" sz="1400" b="1" dirty="0" err="1" smtClean="0"/>
              <a:t>tmp.getChars</a:t>
            </a:r>
            <a:r>
              <a:rPr lang="en-US" sz="1400" b="1" dirty="0" smtClean="0"/>
              <a:t>(0, length, c, 0);</a:t>
            </a:r>
          </a:p>
          <a:p>
            <a:pPr>
              <a:buNone/>
            </a:pPr>
            <a:r>
              <a:rPr lang="en-US" sz="1400" b="1" dirty="0" smtClean="0"/>
              <a:t>char c[]=</a:t>
            </a:r>
            <a:r>
              <a:rPr lang="en-US" sz="1400" b="1" dirty="0" err="1" smtClean="0"/>
              <a:t>tmp.toCharArray</a:t>
            </a:r>
            <a:r>
              <a:rPr lang="en-US" sz="1400" b="1" dirty="0" smtClean="0"/>
              <a:t>();</a:t>
            </a:r>
          </a:p>
          <a:p>
            <a:pPr>
              <a:buNone/>
            </a:pPr>
            <a:r>
              <a:rPr lang="en-US" sz="1400" b="1" dirty="0" err="1" smtClean="0"/>
              <a:t>CharArrayReader</a:t>
            </a:r>
            <a:r>
              <a:rPr lang="en-US" sz="1400" b="1" dirty="0" smtClean="0"/>
              <a:t> input1 = new </a:t>
            </a:r>
            <a:r>
              <a:rPr lang="en-US" sz="1400" b="1" dirty="0" err="1" smtClean="0"/>
              <a:t>CharArrayReader</a:t>
            </a:r>
            <a:r>
              <a:rPr lang="en-US" sz="1400" b="1" dirty="0" smtClean="0"/>
              <a:t>(c);</a:t>
            </a:r>
          </a:p>
          <a:p>
            <a:pPr>
              <a:buNone/>
            </a:pPr>
            <a:r>
              <a:rPr lang="en-US" sz="1400" b="1" dirty="0" err="1" smtClean="0"/>
              <a:t>CharArrayReader</a:t>
            </a:r>
            <a:r>
              <a:rPr lang="en-US" sz="1400" b="1" dirty="0" smtClean="0"/>
              <a:t> input2 = new </a:t>
            </a:r>
            <a:r>
              <a:rPr lang="en-US" sz="1400" b="1" dirty="0" err="1" smtClean="0"/>
              <a:t>CharArrayReader</a:t>
            </a:r>
            <a:r>
              <a:rPr lang="en-US" sz="1400" b="1" dirty="0" smtClean="0"/>
              <a:t>(c, 0, 5);</a:t>
            </a:r>
          </a:p>
          <a:p>
            <a:pPr>
              <a:buNone/>
            </a:pPr>
            <a:r>
              <a:rPr lang="en-US" sz="1400" b="1" dirty="0" err="1" smtClean="0"/>
              <a:t>int</a:t>
            </a:r>
            <a:r>
              <a:rPr lang="en-US" sz="1400" b="1" dirty="0" smtClean="0"/>
              <a:t> </a:t>
            </a:r>
            <a:r>
              <a:rPr lang="en-US" sz="1400" b="1" dirty="0" err="1" smtClean="0"/>
              <a:t>i</a:t>
            </a:r>
            <a:r>
              <a:rPr lang="en-US" sz="1400" b="1" dirty="0" smtClean="0"/>
              <a:t>;</a:t>
            </a:r>
          </a:p>
          <a:p>
            <a:pPr>
              <a:buNone/>
            </a:pPr>
            <a:r>
              <a:rPr lang="en-US" sz="1400" b="1" dirty="0" err="1" smtClean="0"/>
              <a:t>System.out.println</a:t>
            </a:r>
            <a:r>
              <a:rPr lang="en-US" sz="1400" b="1" dirty="0" smtClean="0"/>
              <a:t>("input1 is:");</a:t>
            </a:r>
          </a:p>
          <a:p>
            <a:pPr>
              <a:buNone/>
            </a:pPr>
            <a:r>
              <a:rPr lang="en-US" sz="1400" b="1" dirty="0" smtClean="0"/>
              <a:t>while((</a:t>
            </a:r>
            <a:r>
              <a:rPr lang="en-US" sz="1400" b="1" dirty="0" err="1" smtClean="0"/>
              <a:t>i</a:t>
            </a:r>
            <a:r>
              <a:rPr lang="en-US" sz="1400" b="1" dirty="0" smtClean="0"/>
              <a:t> = input1.read()) != -1) {</a:t>
            </a:r>
          </a:p>
          <a:p>
            <a:pPr>
              <a:buNone/>
            </a:pPr>
            <a:r>
              <a:rPr lang="en-US" sz="1400" b="1" dirty="0" err="1" smtClean="0"/>
              <a:t>System.out.print</a:t>
            </a:r>
            <a:r>
              <a:rPr lang="en-US" sz="1400" b="1" dirty="0" smtClean="0"/>
              <a:t>((char)</a:t>
            </a:r>
            <a:r>
              <a:rPr lang="en-US" sz="1400" b="1" dirty="0" err="1" smtClean="0"/>
              <a:t>i</a:t>
            </a:r>
            <a:r>
              <a:rPr lang="en-US" sz="1400" b="1" dirty="0" smtClean="0"/>
              <a:t>);</a:t>
            </a:r>
          </a:p>
          <a:p>
            <a:pPr>
              <a:buNone/>
            </a:pPr>
            <a:r>
              <a:rPr lang="en-US" sz="1400" b="1" dirty="0" smtClean="0"/>
              <a:t>}</a:t>
            </a:r>
          </a:p>
          <a:p>
            <a:pPr>
              <a:buNone/>
            </a:pPr>
            <a:r>
              <a:rPr lang="en-US" sz="1400" b="1" dirty="0" err="1" smtClean="0"/>
              <a:t>System.out.println</a:t>
            </a:r>
            <a:r>
              <a:rPr lang="en-US" sz="1400" b="1" dirty="0" smtClean="0"/>
              <a:t>();</a:t>
            </a:r>
          </a:p>
          <a:p>
            <a:pPr>
              <a:buNone/>
            </a:pPr>
            <a:r>
              <a:rPr lang="en-US" sz="1400" b="1" dirty="0" err="1" smtClean="0"/>
              <a:t>System.out.println</a:t>
            </a:r>
            <a:r>
              <a:rPr lang="en-US" sz="1400" b="1" dirty="0" smtClean="0"/>
              <a:t>("input2 is:");</a:t>
            </a:r>
          </a:p>
          <a:p>
            <a:pPr>
              <a:buNone/>
            </a:pPr>
            <a:r>
              <a:rPr lang="en-US" sz="1400" b="1" dirty="0" smtClean="0"/>
              <a:t>while((</a:t>
            </a:r>
            <a:r>
              <a:rPr lang="en-US" sz="1400" b="1" dirty="0" err="1" smtClean="0"/>
              <a:t>i</a:t>
            </a:r>
            <a:r>
              <a:rPr lang="en-US" sz="1400" b="1" dirty="0" smtClean="0"/>
              <a:t> = input2.read()) != -1) {</a:t>
            </a:r>
          </a:p>
          <a:p>
            <a:pPr>
              <a:buNone/>
            </a:pPr>
            <a:r>
              <a:rPr lang="en-US" sz="1400" b="1" dirty="0" err="1" smtClean="0"/>
              <a:t>System.out.print</a:t>
            </a:r>
            <a:r>
              <a:rPr lang="en-US" sz="1400" b="1" dirty="0" smtClean="0"/>
              <a:t>((char)</a:t>
            </a:r>
            <a:r>
              <a:rPr lang="en-US" sz="1400" b="1" dirty="0" err="1" smtClean="0"/>
              <a:t>i</a:t>
            </a:r>
            <a:r>
              <a:rPr lang="en-US" sz="1400" b="1" dirty="0" smtClean="0"/>
              <a:t>); }</a:t>
            </a:r>
          </a:p>
          <a:p>
            <a:pPr>
              <a:buNone/>
            </a:pPr>
            <a:r>
              <a:rPr lang="en-US" sz="1400" b="1" dirty="0" err="1" smtClean="0"/>
              <a:t>System.out.println</a:t>
            </a:r>
            <a:r>
              <a:rPr lang="en-US" sz="1400" b="1" dirty="0" smtClean="0"/>
              <a:t>(); }     }</a:t>
            </a:r>
            <a:endParaRPr lang="en-US" sz="1400"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CharArrayWriter</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smtClean="0"/>
              <a:t>CharArrayWriter</a:t>
            </a:r>
            <a:r>
              <a:rPr lang="en-US" b="1" dirty="0" smtClean="0"/>
              <a:t> is an implementation of an output stream that uses an array as the </a:t>
            </a:r>
            <a:r>
              <a:rPr lang="en-US" dirty="0" smtClean="0"/>
              <a:t>destination. </a:t>
            </a:r>
          </a:p>
          <a:p>
            <a:r>
              <a:rPr lang="en-US" b="1" dirty="0" err="1" smtClean="0"/>
              <a:t>CharArrayWriter</a:t>
            </a:r>
            <a:r>
              <a:rPr lang="en-US" b="1" dirty="0" smtClean="0"/>
              <a:t> has two constructors, shown here:</a:t>
            </a:r>
          </a:p>
          <a:p>
            <a:r>
              <a:rPr lang="en-US" dirty="0" err="1" smtClean="0"/>
              <a:t>CharArrayWriter</a:t>
            </a:r>
            <a:r>
              <a:rPr lang="en-US" dirty="0" smtClean="0"/>
              <a:t>( )</a:t>
            </a:r>
          </a:p>
          <a:p>
            <a:r>
              <a:rPr lang="en-US" dirty="0" err="1" smtClean="0"/>
              <a:t>CharArrayWriter</a:t>
            </a:r>
            <a:r>
              <a:rPr lang="en-US" dirty="0" smtClean="0"/>
              <a:t>(</a:t>
            </a:r>
            <a:r>
              <a:rPr lang="en-US" dirty="0" err="1" smtClean="0"/>
              <a:t>int</a:t>
            </a:r>
            <a:r>
              <a:rPr lang="en-US" dirty="0" smtClean="0"/>
              <a:t> </a:t>
            </a:r>
            <a:r>
              <a:rPr lang="en-US" i="1" dirty="0" err="1" smtClean="0"/>
              <a:t>numChars</a:t>
            </a:r>
            <a:r>
              <a:rPr lang="en-US" i="1" dirty="0" smtClean="0"/>
              <a:t>)</a:t>
            </a:r>
          </a:p>
          <a:p>
            <a:r>
              <a:rPr lang="en-US" dirty="0" smtClean="0"/>
              <a:t>In the first form, a buffer with a default size is created. In the second, a buffer is created with a size equal to that specified by </a:t>
            </a:r>
            <a:r>
              <a:rPr lang="en-US" i="1" dirty="0" err="1" smtClean="0"/>
              <a:t>numChars</a:t>
            </a:r>
            <a:r>
              <a:rPr lang="en-US" i="1" dirty="0" smtClean="0"/>
              <a:t>. </a:t>
            </a:r>
          </a:p>
          <a:p>
            <a:r>
              <a:rPr lang="en-US" i="1" dirty="0" smtClean="0"/>
              <a:t>The buffer is held in the </a:t>
            </a:r>
            <a:r>
              <a:rPr lang="en-US" b="1" i="1" dirty="0" err="1" smtClean="0"/>
              <a:t>buf</a:t>
            </a:r>
            <a:r>
              <a:rPr lang="en-US" b="1" i="1" dirty="0" smtClean="0"/>
              <a:t> field of </a:t>
            </a:r>
            <a:r>
              <a:rPr lang="en-US" b="1" dirty="0" err="1" smtClean="0"/>
              <a:t>CharArrayWriter</a:t>
            </a:r>
            <a:r>
              <a:rPr lang="en-US" b="1" dirty="0" smtClean="0"/>
              <a:t>. </a:t>
            </a:r>
          </a:p>
          <a:p>
            <a:r>
              <a:rPr lang="en-US" b="1" dirty="0" smtClean="0"/>
              <a:t>The buffer size will be increased automatically, if needed. </a:t>
            </a:r>
          </a:p>
          <a:p>
            <a:r>
              <a:rPr lang="en-US" b="1" dirty="0" smtClean="0"/>
              <a:t>The </a:t>
            </a:r>
            <a:r>
              <a:rPr lang="en-US" dirty="0" smtClean="0"/>
              <a:t>number of characters held by the buffer is contained in the </a:t>
            </a:r>
            <a:r>
              <a:rPr lang="en-US" b="1" dirty="0" smtClean="0"/>
              <a:t>count field of </a:t>
            </a:r>
            <a:r>
              <a:rPr lang="en-US" b="1" dirty="0" err="1" smtClean="0"/>
              <a:t>CharArrayWriter</a:t>
            </a:r>
            <a:r>
              <a:rPr lang="en-US" b="1" dirty="0" smtClean="0"/>
              <a:t>. </a:t>
            </a:r>
          </a:p>
          <a:p>
            <a:r>
              <a:rPr lang="en-US" b="1" dirty="0" smtClean="0"/>
              <a:t>Both </a:t>
            </a:r>
            <a:r>
              <a:rPr lang="en-US" b="1" dirty="0" err="1" smtClean="0"/>
              <a:t>buf</a:t>
            </a:r>
            <a:r>
              <a:rPr lang="en-US" b="1" dirty="0" smtClean="0"/>
              <a:t> and count are protected fields.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2200" b="1" dirty="0" smtClean="0"/>
              <a:t>import java.io.*;</a:t>
            </a:r>
          </a:p>
          <a:p>
            <a:pPr>
              <a:buNone/>
            </a:pPr>
            <a:r>
              <a:rPr lang="en-US" sz="2200" b="1" dirty="0" smtClean="0"/>
              <a:t>public class </a:t>
            </a:r>
            <a:r>
              <a:rPr lang="en-US" sz="2200" b="1" dirty="0" err="1" smtClean="0"/>
              <a:t>CharArrayWriterDemo</a:t>
            </a:r>
            <a:r>
              <a:rPr lang="en-US" sz="2200" b="1" dirty="0" smtClean="0"/>
              <a:t> {</a:t>
            </a:r>
          </a:p>
          <a:p>
            <a:pPr>
              <a:buNone/>
            </a:pPr>
            <a:r>
              <a:rPr lang="en-US" sz="2200" b="1" dirty="0" smtClean="0"/>
              <a:t>public static void main(String </a:t>
            </a:r>
            <a:r>
              <a:rPr lang="en-US" sz="2200" b="1" dirty="0" err="1" smtClean="0"/>
              <a:t>args</a:t>
            </a:r>
            <a:r>
              <a:rPr lang="en-US" sz="2200" b="1" dirty="0" smtClean="0"/>
              <a:t>[]) throws </a:t>
            </a:r>
            <a:r>
              <a:rPr lang="en-US" sz="2200" b="1" dirty="0" err="1" smtClean="0"/>
              <a:t>IOException</a:t>
            </a:r>
            <a:r>
              <a:rPr lang="en-US" sz="2200" b="1" dirty="0" smtClean="0"/>
              <a:t> {</a:t>
            </a:r>
          </a:p>
          <a:p>
            <a:pPr>
              <a:buNone/>
            </a:pPr>
            <a:r>
              <a:rPr lang="en-US" sz="2200" b="1" dirty="0" err="1" smtClean="0"/>
              <a:t>CharArrayWriter</a:t>
            </a:r>
            <a:r>
              <a:rPr lang="en-US" sz="2200" b="1" dirty="0" smtClean="0"/>
              <a:t> f = new </a:t>
            </a:r>
            <a:r>
              <a:rPr lang="en-US" sz="2200" b="1" dirty="0" err="1" smtClean="0"/>
              <a:t>CharArrayWriter</a:t>
            </a:r>
            <a:r>
              <a:rPr lang="en-US" sz="2200" b="1" dirty="0" smtClean="0"/>
              <a:t>();</a:t>
            </a:r>
          </a:p>
          <a:p>
            <a:pPr>
              <a:buNone/>
            </a:pPr>
            <a:r>
              <a:rPr lang="en-US" sz="2200" b="1" dirty="0" smtClean="0"/>
              <a:t>String s = "This should end up in the array";</a:t>
            </a:r>
          </a:p>
          <a:p>
            <a:pPr>
              <a:buNone/>
            </a:pPr>
            <a:r>
              <a:rPr lang="en-US" sz="2200" b="1" dirty="0" smtClean="0"/>
              <a:t>char </a:t>
            </a:r>
            <a:r>
              <a:rPr lang="en-US" sz="2200" b="1" dirty="0" err="1" smtClean="0"/>
              <a:t>buf</a:t>
            </a:r>
            <a:r>
              <a:rPr lang="en-US" sz="2200" b="1" dirty="0" smtClean="0"/>
              <a:t>[] = new char[</a:t>
            </a:r>
            <a:r>
              <a:rPr lang="en-US" sz="2200" b="1" dirty="0" err="1" smtClean="0"/>
              <a:t>s.length</a:t>
            </a:r>
            <a:r>
              <a:rPr lang="en-US" sz="2200" b="1" dirty="0" smtClean="0"/>
              <a:t>()];</a:t>
            </a:r>
          </a:p>
          <a:p>
            <a:pPr>
              <a:buNone/>
            </a:pPr>
            <a:r>
              <a:rPr lang="en-US" sz="2200" b="1" dirty="0" err="1" smtClean="0"/>
              <a:t>s.getChars</a:t>
            </a:r>
            <a:r>
              <a:rPr lang="en-US" sz="2200" b="1" dirty="0" smtClean="0"/>
              <a:t>(0, </a:t>
            </a:r>
            <a:r>
              <a:rPr lang="en-US" sz="2200" b="1" dirty="0" err="1" smtClean="0"/>
              <a:t>s.length</a:t>
            </a:r>
            <a:r>
              <a:rPr lang="en-US" sz="2200" b="1" dirty="0" smtClean="0"/>
              <a:t>(), </a:t>
            </a:r>
            <a:r>
              <a:rPr lang="en-US" sz="2200" b="1" dirty="0" err="1" smtClean="0"/>
              <a:t>buf</a:t>
            </a:r>
            <a:r>
              <a:rPr lang="en-US" sz="2200" b="1" dirty="0" smtClean="0"/>
              <a:t>, 0);</a:t>
            </a:r>
          </a:p>
          <a:p>
            <a:pPr>
              <a:buNone/>
            </a:pPr>
            <a:r>
              <a:rPr lang="en-US" sz="2200" b="1" dirty="0" err="1" smtClean="0"/>
              <a:t>f.write</a:t>
            </a:r>
            <a:r>
              <a:rPr lang="en-US" sz="2200" b="1" dirty="0" smtClean="0"/>
              <a:t>(</a:t>
            </a:r>
            <a:r>
              <a:rPr lang="en-US" sz="2200" b="1" dirty="0" err="1" smtClean="0"/>
              <a:t>buf</a:t>
            </a:r>
            <a:r>
              <a:rPr lang="en-US" sz="2200" b="1" dirty="0" smtClean="0"/>
              <a:t>);</a:t>
            </a:r>
          </a:p>
          <a:p>
            <a:pPr>
              <a:buNone/>
            </a:pPr>
            <a:r>
              <a:rPr lang="en-US" sz="2200" b="1" dirty="0" err="1" smtClean="0"/>
              <a:t>System.out.println</a:t>
            </a:r>
            <a:r>
              <a:rPr lang="en-US" sz="2200" b="1" dirty="0" smtClean="0"/>
              <a:t>("Buffer as a string");</a:t>
            </a:r>
          </a:p>
          <a:p>
            <a:pPr>
              <a:buNone/>
            </a:pPr>
            <a:r>
              <a:rPr lang="en-US" sz="2200" b="1" dirty="0" err="1" smtClean="0"/>
              <a:t>System.out.println</a:t>
            </a:r>
            <a:r>
              <a:rPr lang="en-US" sz="2200" b="1" dirty="0" smtClean="0"/>
              <a:t>(</a:t>
            </a:r>
            <a:r>
              <a:rPr lang="en-US" sz="2200" b="1" dirty="0" err="1" smtClean="0"/>
              <a:t>f.toString</a:t>
            </a:r>
            <a:r>
              <a:rPr lang="en-US" sz="2200" b="1" dirty="0" smtClean="0"/>
              <a:t>());</a:t>
            </a:r>
          </a:p>
          <a:p>
            <a:pPr>
              <a:buNone/>
            </a:pPr>
            <a:r>
              <a:rPr lang="en-US" sz="2200" b="1" dirty="0" err="1" smtClean="0"/>
              <a:t>System.out.println</a:t>
            </a:r>
            <a:r>
              <a:rPr lang="en-US" sz="2200" b="1" dirty="0" smtClean="0"/>
              <a:t>("Into array");</a:t>
            </a:r>
          </a:p>
          <a:p>
            <a:pPr>
              <a:buNone/>
            </a:pPr>
            <a:r>
              <a:rPr lang="en-US" sz="2200" b="1" dirty="0" smtClean="0"/>
              <a:t>char c[] = </a:t>
            </a:r>
            <a:r>
              <a:rPr lang="en-US" sz="2200" b="1" dirty="0" err="1" smtClean="0"/>
              <a:t>f.toCharArray</a:t>
            </a:r>
            <a:r>
              <a:rPr lang="en-US" sz="2200" b="1" dirty="0" smtClean="0"/>
              <a:t>();</a:t>
            </a:r>
          </a:p>
          <a:p>
            <a:pPr>
              <a:buNone/>
            </a:pPr>
            <a:r>
              <a:rPr lang="en-US" sz="2200" b="1" dirty="0" smtClean="0"/>
              <a:t>for (</a:t>
            </a:r>
            <a:r>
              <a:rPr lang="en-US" sz="2200" b="1" dirty="0" err="1" smtClean="0"/>
              <a:t>int</a:t>
            </a:r>
            <a:r>
              <a:rPr lang="en-US" sz="2200" b="1" dirty="0" smtClean="0"/>
              <a:t> </a:t>
            </a:r>
            <a:r>
              <a:rPr lang="en-US" sz="2200" b="1" dirty="0" err="1" smtClean="0"/>
              <a:t>i</a:t>
            </a:r>
            <a:r>
              <a:rPr lang="en-US" sz="2200" b="1" dirty="0" smtClean="0"/>
              <a:t>=0; </a:t>
            </a:r>
            <a:r>
              <a:rPr lang="en-US" sz="2200" b="1" dirty="0" err="1" smtClean="0"/>
              <a:t>i</a:t>
            </a:r>
            <a:r>
              <a:rPr lang="en-US" sz="2200" b="1" dirty="0" smtClean="0"/>
              <a:t>&lt;</a:t>
            </a:r>
            <a:r>
              <a:rPr lang="en-US" sz="2200" b="1" dirty="0" err="1" smtClean="0"/>
              <a:t>c.length</a:t>
            </a:r>
            <a:r>
              <a:rPr lang="en-US" sz="2200" b="1" dirty="0" smtClean="0"/>
              <a:t>; </a:t>
            </a:r>
            <a:r>
              <a:rPr lang="en-US" sz="2200" b="1" dirty="0" err="1" smtClean="0"/>
              <a:t>i</a:t>
            </a:r>
            <a:r>
              <a:rPr lang="en-US" sz="2200" b="1" dirty="0" smtClean="0"/>
              <a:t>++) {</a:t>
            </a:r>
          </a:p>
          <a:p>
            <a:pPr>
              <a:buNone/>
            </a:pPr>
            <a:r>
              <a:rPr lang="en-US" sz="2200" b="1" dirty="0" err="1" smtClean="0"/>
              <a:t>System.out.print</a:t>
            </a:r>
            <a:r>
              <a:rPr lang="en-US" sz="2200" b="1" dirty="0" smtClean="0"/>
              <a:t>(c[</a:t>
            </a:r>
            <a:r>
              <a:rPr lang="en-US" sz="2200" b="1" dirty="0" err="1" smtClean="0"/>
              <a:t>i</a:t>
            </a:r>
            <a:r>
              <a:rPr lang="en-US" sz="2200" b="1" dirty="0" smtClean="0"/>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b="1" dirty="0" err="1" smtClean="0"/>
              <a:t>System.out.println</a:t>
            </a:r>
            <a:r>
              <a:rPr lang="en-US" b="1" dirty="0" smtClean="0"/>
              <a:t>("\</a:t>
            </a:r>
            <a:r>
              <a:rPr lang="en-US" b="1" dirty="0" err="1" smtClean="0"/>
              <a:t>nTo</a:t>
            </a:r>
            <a:r>
              <a:rPr lang="en-US" b="1" dirty="0" smtClean="0"/>
              <a:t> a </a:t>
            </a:r>
            <a:r>
              <a:rPr lang="en-US" b="1" dirty="0" err="1" smtClean="0"/>
              <a:t>FileWriter</a:t>
            </a:r>
            <a:r>
              <a:rPr lang="en-US" b="1" dirty="0" smtClean="0"/>
              <a:t>()");</a:t>
            </a:r>
          </a:p>
          <a:p>
            <a:pPr>
              <a:buNone/>
            </a:pPr>
            <a:r>
              <a:rPr lang="en-US" b="1" dirty="0" err="1" smtClean="0"/>
              <a:t>FileWriter</a:t>
            </a:r>
            <a:r>
              <a:rPr lang="en-US" b="1" dirty="0" smtClean="0"/>
              <a:t> f2 = new </a:t>
            </a:r>
            <a:r>
              <a:rPr lang="en-US" b="1" dirty="0" err="1" smtClean="0"/>
              <a:t>FileWriter</a:t>
            </a:r>
            <a:r>
              <a:rPr lang="en-US" b="1" dirty="0" smtClean="0"/>
              <a:t>("test.txt");</a:t>
            </a:r>
          </a:p>
          <a:p>
            <a:pPr>
              <a:buNone/>
            </a:pPr>
            <a:r>
              <a:rPr lang="en-US" b="1" dirty="0" err="1" smtClean="0"/>
              <a:t>f.writeTo</a:t>
            </a:r>
            <a:r>
              <a:rPr lang="en-US" b="1" dirty="0" smtClean="0"/>
              <a:t>(f2);</a:t>
            </a:r>
          </a:p>
          <a:p>
            <a:pPr>
              <a:buNone/>
            </a:pPr>
            <a:r>
              <a:rPr lang="en-US" b="1" dirty="0" smtClean="0"/>
              <a:t>f2.close();</a:t>
            </a:r>
          </a:p>
          <a:p>
            <a:pPr>
              <a:buNone/>
            </a:pPr>
            <a:r>
              <a:rPr lang="en-US" b="1" dirty="0" err="1" smtClean="0"/>
              <a:t>System.out.println</a:t>
            </a:r>
            <a:r>
              <a:rPr lang="en-US" b="1" dirty="0" smtClean="0"/>
              <a:t>("Doing a reset");</a:t>
            </a:r>
          </a:p>
          <a:p>
            <a:pPr>
              <a:buNone/>
            </a:pPr>
            <a:r>
              <a:rPr lang="en-US" b="1" dirty="0" err="1" smtClean="0"/>
              <a:t>f.reset</a:t>
            </a:r>
            <a:r>
              <a:rPr lang="en-US" b="1" dirty="0" smtClean="0"/>
              <a:t>();</a:t>
            </a:r>
          </a:p>
          <a:p>
            <a:pPr>
              <a:buNone/>
            </a:pPr>
            <a:r>
              <a:rPr lang="en-US" b="1" dirty="0" smtClean="0"/>
              <a:t>for (</a:t>
            </a:r>
            <a:r>
              <a:rPr lang="en-US" b="1" dirty="0" err="1" smtClean="0"/>
              <a:t>int</a:t>
            </a:r>
            <a:r>
              <a:rPr lang="en-US" b="1" dirty="0" smtClean="0"/>
              <a:t> </a:t>
            </a:r>
            <a:r>
              <a:rPr lang="en-US" b="1" dirty="0" err="1" smtClean="0"/>
              <a:t>i</a:t>
            </a:r>
            <a:r>
              <a:rPr lang="en-US" b="1" dirty="0" smtClean="0"/>
              <a:t>=0; </a:t>
            </a:r>
            <a:r>
              <a:rPr lang="en-US" b="1" dirty="0" err="1" smtClean="0"/>
              <a:t>i</a:t>
            </a:r>
            <a:r>
              <a:rPr lang="en-US" b="1" dirty="0" smtClean="0"/>
              <a:t>&lt;3; </a:t>
            </a:r>
            <a:r>
              <a:rPr lang="en-US" b="1" dirty="0" err="1" smtClean="0"/>
              <a:t>i</a:t>
            </a:r>
            <a:r>
              <a:rPr lang="en-US" b="1" dirty="0" smtClean="0"/>
              <a:t>++)</a:t>
            </a:r>
          </a:p>
          <a:p>
            <a:pPr>
              <a:buNone/>
            </a:pPr>
            <a:r>
              <a:rPr lang="en-US" b="1" dirty="0" err="1" smtClean="0"/>
              <a:t>f.write</a:t>
            </a:r>
            <a:r>
              <a:rPr lang="en-US" b="1" dirty="0" smtClean="0"/>
              <a:t>('A');</a:t>
            </a:r>
          </a:p>
          <a:p>
            <a:pPr>
              <a:buNone/>
            </a:pPr>
            <a:r>
              <a:rPr lang="en-US" b="1" dirty="0" err="1" smtClean="0"/>
              <a:t>System.out.println</a:t>
            </a:r>
            <a:r>
              <a:rPr lang="en-US" b="1" dirty="0" smtClean="0"/>
              <a:t>(</a:t>
            </a:r>
            <a:r>
              <a:rPr lang="en-US" b="1" dirty="0" err="1" smtClean="0"/>
              <a:t>f.toString</a:t>
            </a:r>
            <a:r>
              <a:rPr lang="en-US" b="1" dirty="0" smtClean="0"/>
              <a:t>()); }   }</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BufferedReader</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smtClean="0"/>
              <a:t>BufferedReader</a:t>
            </a:r>
            <a:r>
              <a:rPr lang="en-US" b="1" dirty="0" smtClean="0"/>
              <a:t> improves performance by buffering input. It has two constructors:</a:t>
            </a:r>
          </a:p>
          <a:p>
            <a:r>
              <a:rPr lang="en-US" dirty="0" err="1" smtClean="0"/>
              <a:t>BufferedReader</a:t>
            </a:r>
            <a:r>
              <a:rPr lang="en-US" dirty="0" smtClean="0"/>
              <a:t>(Reader </a:t>
            </a:r>
            <a:r>
              <a:rPr lang="en-US" i="1" dirty="0" err="1" smtClean="0"/>
              <a:t>inputStream</a:t>
            </a:r>
            <a:r>
              <a:rPr lang="en-US" i="1" dirty="0" smtClean="0"/>
              <a:t>)</a:t>
            </a:r>
          </a:p>
          <a:p>
            <a:r>
              <a:rPr lang="en-US" dirty="0" err="1" smtClean="0"/>
              <a:t>BufferedReader</a:t>
            </a:r>
            <a:r>
              <a:rPr lang="en-US" dirty="0" smtClean="0"/>
              <a:t>(Reader </a:t>
            </a:r>
            <a:r>
              <a:rPr lang="en-US" i="1" dirty="0" err="1" smtClean="0"/>
              <a:t>inputStream</a:t>
            </a:r>
            <a:r>
              <a:rPr lang="en-US" i="1" dirty="0" smtClean="0"/>
              <a:t>, </a:t>
            </a:r>
            <a:r>
              <a:rPr lang="en-US" i="1" dirty="0" err="1" smtClean="0"/>
              <a:t>int</a:t>
            </a:r>
            <a:r>
              <a:rPr lang="en-US" i="1" dirty="0" smtClean="0"/>
              <a:t> </a:t>
            </a:r>
            <a:r>
              <a:rPr lang="en-US" i="1" dirty="0" err="1" smtClean="0"/>
              <a:t>bufSize</a:t>
            </a:r>
            <a:r>
              <a:rPr lang="en-US" i="1" dirty="0" smtClean="0"/>
              <a:t>)</a:t>
            </a:r>
          </a:p>
          <a:p>
            <a:r>
              <a:rPr lang="en-US" dirty="0" smtClean="0"/>
              <a:t>The first form creates a buffered character stream using a default buffer size. </a:t>
            </a:r>
          </a:p>
          <a:p>
            <a:r>
              <a:rPr lang="en-US" dirty="0" smtClean="0"/>
              <a:t>In the second, the size of the buffer is passed in </a:t>
            </a:r>
            <a:r>
              <a:rPr lang="en-US" i="1" dirty="0" err="1" smtClean="0"/>
              <a:t>bufSize</a:t>
            </a:r>
            <a:r>
              <a:rPr lang="en-US" i="1" dirty="0" smtClean="0"/>
              <a:t>.</a:t>
            </a:r>
          </a:p>
          <a:p>
            <a:r>
              <a:rPr lang="en-US" dirty="0" smtClean="0"/>
              <a:t>As is the case with the byte-oriented stream, buffering an input character stream also provides the foundation required to support moving backward in the stream within the available buffer. </a:t>
            </a:r>
          </a:p>
          <a:p>
            <a:r>
              <a:rPr lang="en-US" dirty="0" smtClean="0"/>
              <a:t>To support this, </a:t>
            </a:r>
            <a:r>
              <a:rPr lang="en-US" b="1" dirty="0" err="1" smtClean="0"/>
              <a:t>BufferedReader</a:t>
            </a:r>
            <a:r>
              <a:rPr lang="en-US" b="1" dirty="0" smtClean="0"/>
              <a:t> implements the mark( ) </a:t>
            </a:r>
            <a:r>
              <a:rPr lang="en-US" dirty="0" smtClean="0"/>
              <a:t>and </a:t>
            </a:r>
            <a:r>
              <a:rPr lang="en-US" b="1" dirty="0" smtClean="0"/>
              <a:t>reset( ) methods, and </a:t>
            </a:r>
            <a:r>
              <a:rPr lang="en-US" b="1" dirty="0" err="1" smtClean="0"/>
              <a:t>BufferedReader</a:t>
            </a:r>
            <a:r>
              <a:rPr lang="en-US" b="1" dirty="0" smtClean="0"/>
              <a:t>. </a:t>
            </a:r>
            <a:r>
              <a:rPr lang="en-US" b="1" dirty="0" err="1" smtClean="0"/>
              <a:t>markSupported</a:t>
            </a:r>
            <a:r>
              <a:rPr lang="en-US" b="1" dirty="0" smtClean="0"/>
              <a:t>( ) returns true.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en-US" dirty="0" smtClean="0"/>
              <a:t>import java.io.*;</a:t>
            </a:r>
          </a:p>
          <a:p>
            <a:pPr>
              <a:buNone/>
            </a:pPr>
            <a:r>
              <a:rPr lang="en-US" dirty="0" smtClean="0"/>
              <a:t>class </a:t>
            </a:r>
            <a:r>
              <a:rPr lang="en-US" dirty="0" err="1" smtClean="0"/>
              <a:t>BufferedReaderDemo</a:t>
            </a:r>
            <a:r>
              <a:rPr lang="en-US" dirty="0" smtClean="0"/>
              <a:t> {</a:t>
            </a:r>
          </a:p>
          <a:p>
            <a:pPr>
              <a:buNone/>
            </a:pPr>
            <a:r>
              <a:rPr lang="en-US" dirty="0" smtClean="0"/>
              <a:t>public static void main(String </a:t>
            </a:r>
            <a:r>
              <a:rPr lang="en-US" dirty="0" err="1" smtClean="0"/>
              <a:t>args</a:t>
            </a:r>
            <a:r>
              <a:rPr lang="en-US" dirty="0" smtClean="0"/>
              <a:t>[]) throws </a:t>
            </a:r>
            <a:r>
              <a:rPr lang="en-US" dirty="0" err="1" smtClean="0"/>
              <a:t>IOException</a:t>
            </a:r>
            <a:r>
              <a:rPr lang="en-US" dirty="0" smtClean="0"/>
              <a:t> {</a:t>
            </a:r>
          </a:p>
          <a:p>
            <a:pPr>
              <a:buNone/>
            </a:pPr>
            <a:r>
              <a:rPr lang="en-US" dirty="0" err="1" smtClean="0"/>
              <a:t>FileReader</a:t>
            </a:r>
            <a:r>
              <a:rPr lang="en-US" dirty="0" smtClean="0"/>
              <a:t> f1=new </a:t>
            </a:r>
            <a:r>
              <a:rPr lang="en-US" dirty="0" err="1" smtClean="0"/>
              <a:t>FileReader</a:t>
            </a:r>
            <a:r>
              <a:rPr lang="en-US" dirty="0" smtClean="0"/>
              <a:t>("filename.txt");</a:t>
            </a:r>
          </a:p>
          <a:p>
            <a:pPr>
              <a:buNone/>
            </a:pPr>
            <a:r>
              <a:rPr lang="en-US" dirty="0" err="1" smtClean="0"/>
              <a:t>BufferedReader</a:t>
            </a:r>
            <a:r>
              <a:rPr lang="en-US" dirty="0" smtClean="0"/>
              <a:t> </a:t>
            </a:r>
            <a:r>
              <a:rPr lang="en-US" dirty="0" err="1" smtClean="0"/>
              <a:t>br</a:t>
            </a:r>
            <a:r>
              <a:rPr lang="en-US" dirty="0" smtClean="0"/>
              <a:t>=new </a:t>
            </a:r>
            <a:r>
              <a:rPr lang="en-US" dirty="0" err="1" smtClean="0"/>
              <a:t>BufferedReader</a:t>
            </a:r>
            <a:r>
              <a:rPr lang="en-US" dirty="0" smtClean="0"/>
              <a:t>(f1);</a:t>
            </a:r>
          </a:p>
          <a:p>
            <a:pPr>
              <a:buNone/>
            </a:pPr>
            <a:r>
              <a:rPr lang="en-US" dirty="0" err="1" smtClean="0"/>
              <a:t>int</a:t>
            </a:r>
            <a:r>
              <a:rPr lang="en-US" dirty="0" smtClean="0"/>
              <a:t> </a:t>
            </a:r>
            <a:r>
              <a:rPr lang="en-US" dirty="0" err="1" smtClean="0"/>
              <a:t>i</a:t>
            </a:r>
            <a:r>
              <a:rPr lang="en-US" dirty="0" smtClean="0"/>
              <a:t>;</a:t>
            </a:r>
          </a:p>
          <a:p>
            <a:pPr>
              <a:buNone/>
            </a:pPr>
            <a:r>
              <a:rPr lang="en-US" dirty="0" err="1" smtClean="0"/>
              <a:t>System.out.print</a:t>
            </a:r>
            <a:r>
              <a:rPr lang="en-US" dirty="0" smtClean="0"/>
              <a:t>((char)</a:t>
            </a:r>
            <a:r>
              <a:rPr lang="en-US" dirty="0" err="1" smtClean="0"/>
              <a:t>br.read</a:t>
            </a:r>
            <a:r>
              <a:rPr lang="en-US" dirty="0" smtClean="0"/>
              <a:t>());</a:t>
            </a:r>
          </a:p>
          <a:p>
            <a:pPr>
              <a:buNone/>
            </a:pPr>
            <a:r>
              <a:rPr lang="en-US" dirty="0" err="1" smtClean="0"/>
              <a:t>System.out.println</a:t>
            </a:r>
            <a:r>
              <a:rPr lang="en-US" dirty="0" smtClean="0"/>
              <a:t>((char)</a:t>
            </a:r>
            <a:r>
              <a:rPr lang="en-US" dirty="0" err="1" smtClean="0"/>
              <a:t>br.read</a:t>
            </a:r>
            <a:r>
              <a:rPr lang="en-US" dirty="0" smtClean="0"/>
              <a:t>());</a:t>
            </a:r>
          </a:p>
          <a:p>
            <a:pPr>
              <a:buNone/>
            </a:pPr>
            <a:r>
              <a:rPr lang="en-US" dirty="0" err="1" smtClean="0"/>
              <a:t>br.mark</a:t>
            </a:r>
            <a:r>
              <a:rPr lang="en-US" dirty="0" smtClean="0"/>
              <a:t>(10);</a:t>
            </a:r>
          </a:p>
          <a:p>
            <a:pPr>
              <a:buNone/>
            </a:pPr>
            <a:r>
              <a:rPr lang="en-US" dirty="0" err="1" smtClean="0"/>
              <a:t>System.out.print</a:t>
            </a:r>
            <a:r>
              <a:rPr lang="en-US" dirty="0" smtClean="0"/>
              <a:t>((char)</a:t>
            </a:r>
            <a:r>
              <a:rPr lang="en-US" dirty="0" err="1" smtClean="0"/>
              <a:t>br.read</a:t>
            </a:r>
            <a:r>
              <a:rPr lang="en-US" dirty="0" smtClean="0"/>
              <a:t>());</a:t>
            </a:r>
          </a:p>
          <a:p>
            <a:pPr>
              <a:buNone/>
            </a:pPr>
            <a:r>
              <a:rPr lang="en-US" dirty="0" err="1" smtClean="0"/>
              <a:t>System.out.print</a:t>
            </a:r>
            <a:r>
              <a:rPr lang="en-US" dirty="0" smtClean="0"/>
              <a:t>((char)</a:t>
            </a:r>
            <a:r>
              <a:rPr lang="en-US" dirty="0" err="1" smtClean="0"/>
              <a:t>br.read</a:t>
            </a:r>
            <a:r>
              <a:rPr lang="en-US" dirty="0" smtClean="0"/>
              <a:t>());</a:t>
            </a:r>
          </a:p>
          <a:p>
            <a:pPr>
              <a:buNone/>
            </a:pPr>
            <a:r>
              <a:rPr lang="en-US" dirty="0" err="1" smtClean="0"/>
              <a:t>System.out.println</a:t>
            </a:r>
            <a:r>
              <a:rPr lang="en-US" dirty="0" smtClean="0"/>
              <a:t>((char)</a:t>
            </a:r>
            <a:r>
              <a:rPr lang="en-US" dirty="0" err="1" smtClean="0"/>
              <a:t>br.read</a:t>
            </a:r>
            <a:r>
              <a:rPr lang="en-US" dirty="0" smtClean="0"/>
              <a:t>());</a:t>
            </a:r>
          </a:p>
          <a:p>
            <a:pPr>
              <a:buNone/>
            </a:pPr>
            <a:r>
              <a:rPr lang="en-US" dirty="0" err="1" smtClean="0"/>
              <a:t>br.reset</a:t>
            </a:r>
            <a:r>
              <a:rPr lang="en-US" dirty="0" smtClean="0"/>
              <a:t>();</a:t>
            </a:r>
          </a:p>
          <a:p>
            <a:pPr>
              <a:buNone/>
            </a:pPr>
            <a:r>
              <a:rPr lang="en-US" dirty="0" err="1" smtClean="0"/>
              <a:t>System.out.print</a:t>
            </a:r>
            <a:r>
              <a:rPr lang="en-US" dirty="0" smtClean="0"/>
              <a:t>((char)</a:t>
            </a:r>
            <a:r>
              <a:rPr lang="en-US" dirty="0" err="1" smtClean="0"/>
              <a:t>br.read</a:t>
            </a:r>
            <a:r>
              <a:rPr lang="en-US" dirty="0" smtClean="0"/>
              <a:t>());</a:t>
            </a:r>
          </a:p>
          <a:p>
            <a:pPr>
              <a:buNone/>
            </a:pPr>
            <a:r>
              <a:rPr lang="en-US" dirty="0" err="1" smtClean="0"/>
              <a:t>System.out.println</a:t>
            </a:r>
            <a:r>
              <a:rPr lang="en-US" dirty="0" smtClean="0"/>
              <a:t>((char)</a:t>
            </a:r>
            <a:r>
              <a:rPr lang="en-US" dirty="0" err="1" smtClean="0"/>
              <a:t>br.read</a:t>
            </a:r>
            <a:r>
              <a:rPr lang="en-US" dirty="0" smtClean="0"/>
              <a:t>());</a:t>
            </a:r>
          </a:p>
          <a:p>
            <a:pPr>
              <a:buNone/>
            </a:pPr>
            <a:r>
              <a:rPr lang="en-SG" dirty="0" smtClean="0"/>
              <a:t>}</a:t>
            </a:r>
          </a:p>
          <a:p>
            <a:pPr>
              <a:buNone/>
            </a:pPr>
            <a:r>
              <a:rPr lang="en-SG"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r>
              <a:rPr lang="en-US" sz="2200" dirty="0" smtClean="0"/>
              <a:t>import </a:t>
            </a:r>
            <a:r>
              <a:rPr lang="en-US" sz="2200" dirty="0" err="1" smtClean="0"/>
              <a:t>java.io.File</a:t>
            </a:r>
            <a:r>
              <a:rPr lang="en-US" sz="2200" dirty="0" smtClean="0"/>
              <a:t>;  // Import the File class</a:t>
            </a:r>
            <a:br>
              <a:rPr lang="en-US" sz="2200" dirty="0" smtClean="0"/>
            </a:br>
            <a:r>
              <a:rPr lang="en-US" sz="2200" dirty="0" smtClean="0"/>
              <a:t>import </a:t>
            </a:r>
            <a:r>
              <a:rPr lang="en-US" sz="2200" dirty="0" err="1" smtClean="0"/>
              <a:t>java.io.IOException</a:t>
            </a:r>
            <a:r>
              <a:rPr lang="en-US" sz="2200" dirty="0" smtClean="0"/>
              <a:t>;  // Import the </a:t>
            </a:r>
            <a:r>
              <a:rPr lang="en-US" sz="2200" dirty="0" err="1" smtClean="0"/>
              <a:t>IOException</a:t>
            </a:r>
            <a:r>
              <a:rPr lang="en-US" sz="2200" dirty="0" smtClean="0"/>
              <a:t> class to handle errors</a:t>
            </a:r>
            <a:br>
              <a:rPr lang="en-US" sz="2200" dirty="0" smtClean="0"/>
            </a:br>
            <a:r>
              <a:rPr lang="en-US" sz="2200" dirty="0" smtClean="0"/>
              <a:t>public class </a:t>
            </a:r>
            <a:r>
              <a:rPr lang="en-US" sz="2200" dirty="0" err="1" smtClean="0"/>
              <a:t>CreateFile</a:t>
            </a:r>
            <a:r>
              <a:rPr lang="en-US" sz="2200" dirty="0" smtClean="0"/>
              <a:t> { </a:t>
            </a:r>
            <a:br>
              <a:rPr lang="en-US" sz="2200" dirty="0" smtClean="0"/>
            </a:br>
            <a:r>
              <a:rPr lang="en-US" sz="2200" dirty="0" smtClean="0"/>
              <a:t>  public static void main(String[] </a:t>
            </a:r>
            <a:r>
              <a:rPr lang="en-US" sz="2200" dirty="0" err="1" smtClean="0"/>
              <a:t>args</a:t>
            </a:r>
            <a:r>
              <a:rPr lang="en-US" sz="2200" dirty="0" smtClean="0"/>
              <a:t>) { </a:t>
            </a:r>
            <a:br>
              <a:rPr lang="en-US" sz="2200" dirty="0" smtClean="0"/>
            </a:br>
            <a:r>
              <a:rPr lang="en-US" sz="2200" dirty="0" smtClean="0"/>
              <a:t>    try { </a:t>
            </a:r>
            <a:br>
              <a:rPr lang="en-US" sz="2200" dirty="0" smtClean="0"/>
            </a:br>
            <a:r>
              <a:rPr lang="en-US" sz="2200" dirty="0" smtClean="0"/>
              <a:t>      File </a:t>
            </a:r>
            <a:r>
              <a:rPr lang="en-US" sz="2200" dirty="0" err="1" smtClean="0"/>
              <a:t>myObj</a:t>
            </a:r>
            <a:r>
              <a:rPr lang="en-US" sz="2200" dirty="0" smtClean="0"/>
              <a:t> = new File("filename.txt"); </a:t>
            </a:r>
            <a:br>
              <a:rPr lang="en-US" sz="2200" dirty="0" smtClean="0"/>
            </a:br>
            <a:r>
              <a:rPr lang="en-US" sz="2200" dirty="0" smtClean="0"/>
              <a:t>      if (</a:t>
            </a:r>
            <a:r>
              <a:rPr lang="en-US" sz="2200" dirty="0" err="1" smtClean="0"/>
              <a:t>myObj.createNewFile</a:t>
            </a:r>
            <a:r>
              <a:rPr lang="en-US" sz="2200" dirty="0" smtClean="0"/>
              <a:t>()) { </a:t>
            </a:r>
            <a:br>
              <a:rPr lang="en-US" sz="2200" dirty="0" smtClean="0"/>
            </a:br>
            <a:r>
              <a:rPr lang="en-US" sz="2200" dirty="0" smtClean="0"/>
              <a:t>        </a:t>
            </a:r>
            <a:r>
              <a:rPr lang="en-US" sz="2200" dirty="0" err="1" smtClean="0"/>
              <a:t>System.out.println</a:t>
            </a:r>
            <a:r>
              <a:rPr lang="en-US" sz="2200" dirty="0" smtClean="0"/>
              <a:t>("File created: " + </a:t>
            </a:r>
            <a:r>
              <a:rPr lang="en-US" sz="2200" dirty="0" err="1" smtClean="0"/>
              <a:t>myObj.getName</a:t>
            </a:r>
            <a:r>
              <a:rPr lang="en-US" sz="2200" dirty="0" smtClean="0"/>
              <a:t>()); </a:t>
            </a:r>
            <a:br>
              <a:rPr lang="en-US" sz="2200" dirty="0" smtClean="0"/>
            </a:br>
            <a:r>
              <a:rPr lang="en-US" sz="2200" dirty="0" smtClean="0"/>
              <a:t>      } else { </a:t>
            </a:r>
            <a:br>
              <a:rPr lang="en-US" sz="2200" dirty="0" smtClean="0"/>
            </a:br>
            <a:r>
              <a:rPr lang="en-US" sz="2200" dirty="0" smtClean="0"/>
              <a:t>        </a:t>
            </a:r>
            <a:r>
              <a:rPr lang="en-US" sz="2200" dirty="0" err="1" smtClean="0"/>
              <a:t>System.out.println</a:t>
            </a:r>
            <a:r>
              <a:rPr lang="en-US" sz="2200" dirty="0" smtClean="0"/>
              <a:t>("File already exists."); </a:t>
            </a:r>
            <a:br>
              <a:rPr lang="en-US" sz="2200" dirty="0" smtClean="0"/>
            </a:br>
            <a:r>
              <a:rPr lang="en-US" sz="2200" dirty="0" smtClean="0"/>
              <a:t>      } </a:t>
            </a:r>
            <a:br>
              <a:rPr lang="en-US" sz="2200" dirty="0" smtClean="0"/>
            </a:br>
            <a:r>
              <a:rPr lang="en-US" sz="2200" dirty="0" smtClean="0"/>
              <a:t>    } catch (</a:t>
            </a:r>
            <a:r>
              <a:rPr lang="en-US" sz="2200" dirty="0" err="1" smtClean="0"/>
              <a:t>IOException</a:t>
            </a:r>
            <a:r>
              <a:rPr lang="en-US" sz="2200" dirty="0" smtClean="0"/>
              <a:t> e) {</a:t>
            </a:r>
            <a:br>
              <a:rPr lang="en-US" sz="2200" dirty="0" smtClean="0"/>
            </a:br>
            <a:r>
              <a:rPr lang="en-US" sz="2200" dirty="0" smtClean="0"/>
              <a:t>      </a:t>
            </a:r>
            <a:r>
              <a:rPr lang="en-US" sz="2200" dirty="0" err="1" smtClean="0"/>
              <a:t>System.out.println</a:t>
            </a:r>
            <a:r>
              <a:rPr lang="en-US" sz="2200" dirty="0" smtClean="0"/>
              <a:t>("An error occurred.");</a:t>
            </a:r>
            <a:br>
              <a:rPr lang="en-US" sz="2200" dirty="0" smtClean="0"/>
            </a:br>
            <a:r>
              <a:rPr lang="en-US" sz="2200" dirty="0" smtClean="0"/>
              <a:t>      </a:t>
            </a:r>
            <a:r>
              <a:rPr lang="en-US" sz="2200" dirty="0" err="1" smtClean="0"/>
              <a:t>e.printStackTrace</a:t>
            </a:r>
            <a:r>
              <a:rPr lang="en-US" sz="2200" dirty="0" smtClean="0"/>
              <a:t>(); </a:t>
            </a:r>
            <a:br>
              <a:rPr lang="en-US" sz="2200" dirty="0" smtClean="0"/>
            </a:br>
            <a:r>
              <a:rPr lang="en-US" sz="2200" dirty="0" smtClean="0"/>
              <a:t>    } </a:t>
            </a:r>
            <a:br>
              <a:rPr lang="en-US" sz="2200" dirty="0" smtClean="0"/>
            </a:b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BufferedWriter</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b="1" dirty="0" err="1" smtClean="0"/>
              <a:t>BufferedWriter</a:t>
            </a:r>
            <a:r>
              <a:rPr lang="en-US" b="1" dirty="0" smtClean="0"/>
              <a:t> is a Writer that adds a flush( ) method that can be used to ensure </a:t>
            </a:r>
            <a:r>
              <a:rPr lang="en-US" dirty="0" smtClean="0"/>
              <a:t>that data buffers are physically written to the actual output stream.</a:t>
            </a:r>
          </a:p>
          <a:p>
            <a:r>
              <a:rPr lang="en-US" dirty="0" smtClean="0"/>
              <a:t>Using a </a:t>
            </a:r>
            <a:r>
              <a:rPr lang="en-US" b="1" dirty="0" err="1" smtClean="0"/>
              <a:t>BufferedWriter</a:t>
            </a:r>
            <a:r>
              <a:rPr lang="en-US" b="1" dirty="0" smtClean="0"/>
              <a:t> can increase performance by reducing the number of times data is </a:t>
            </a:r>
            <a:r>
              <a:rPr lang="en-US" dirty="0" smtClean="0"/>
              <a:t>actually physically written to the output stream.</a:t>
            </a:r>
          </a:p>
          <a:p>
            <a:r>
              <a:rPr lang="en-US" dirty="0" smtClean="0"/>
              <a:t>A </a:t>
            </a:r>
            <a:r>
              <a:rPr lang="en-US" b="1" dirty="0" err="1" smtClean="0"/>
              <a:t>BufferedWriter</a:t>
            </a:r>
            <a:r>
              <a:rPr lang="en-US" b="1" dirty="0" smtClean="0"/>
              <a:t> has these two constructors:</a:t>
            </a:r>
          </a:p>
          <a:p>
            <a:r>
              <a:rPr lang="en-US" dirty="0" err="1" smtClean="0"/>
              <a:t>BufferedWriter</a:t>
            </a:r>
            <a:r>
              <a:rPr lang="en-US" dirty="0" smtClean="0"/>
              <a:t>(Writer </a:t>
            </a:r>
            <a:r>
              <a:rPr lang="en-US" i="1" dirty="0" err="1" smtClean="0"/>
              <a:t>outputStream</a:t>
            </a:r>
            <a:r>
              <a:rPr lang="en-US" i="1" dirty="0" smtClean="0"/>
              <a:t>)</a:t>
            </a:r>
          </a:p>
          <a:p>
            <a:r>
              <a:rPr lang="en-US" dirty="0" err="1" smtClean="0"/>
              <a:t>BufferedWriter</a:t>
            </a:r>
            <a:r>
              <a:rPr lang="en-US" dirty="0" smtClean="0"/>
              <a:t>(Writer </a:t>
            </a:r>
            <a:r>
              <a:rPr lang="en-US" i="1" dirty="0" err="1" smtClean="0"/>
              <a:t>outputStream</a:t>
            </a:r>
            <a:r>
              <a:rPr lang="en-US" i="1" dirty="0" smtClean="0"/>
              <a:t>, </a:t>
            </a:r>
            <a:r>
              <a:rPr lang="en-US" i="1" dirty="0" err="1" smtClean="0"/>
              <a:t>int</a:t>
            </a:r>
            <a:r>
              <a:rPr lang="en-US" i="1" dirty="0" smtClean="0"/>
              <a:t> </a:t>
            </a:r>
            <a:r>
              <a:rPr lang="en-US" i="1" dirty="0" err="1" smtClean="0"/>
              <a:t>bufSize</a:t>
            </a:r>
            <a:r>
              <a:rPr lang="en-US" i="1" dirty="0" smtClean="0"/>
              <a:t>)</a:t>
            </a:r>
          </a:p>
          <a:p>
            <a:pPr>
              <a:buNone/>
            </a:pP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85000" lnSpcReduction="10000"/>
          </a:bodyPr>
          <a:lstStyle/>
          <a:p>
            <a:pPr>
              <a:buNone/>
            </a:pPr>
            <a:r>
              <a:rPr lang="en-US" dirty="0" smtClean="0"/>
              <a:t>import java.io.*;</a:t>
            </a:r>
          </a:p>
          <a:p>
            <a:pPr>
              <a:buNone/>
            </a:pPr>
            <a:r>
              <a:rPr lang="en-US" dirty="0" smtClean="0"/>
              <a:t>public class </a:t>
            </a:r>
            <a:r>
              <a:rPr lang="en-US" dirty="0" err="1" smtClean="0"/>
              <a:t>BufferedWriterDemo</a:t>
            </a:r>
            <a:r>
              <a:rPr lang="en-US" dirty="0" smtClean="0"/>
              <a:t> {</a:t>
            </a:r>
          </a:p>
          <a:p>
            <a:pPr>
              <a:buNone/>
            </a:pPr>
            <a:r>
              <a:rPr lang="en-US" dirty="0" smtClean="0"/>
              <a:t>   public static void main(String </a:t>
            </a:r>
            <a:r>
              <a:rPr lang="en-US" dirty="0" err="1" smtClean="0"/>
              <a:t>args</a:t>
            </a:r>
            <a:r>
              <a:rPr lang="en-US" dirty="0" smtClean="0"/>
              <a:t>[]) throws </a:t>
            </a:r>
            <a:r>
              <a:rPr lang="en-US" dirty="0" err="1" smtClean="0"/>
              <a:t>IOException</a:t>
            </a:r>
            <a:r>
              <a:rPr lang="en-US" dirty="0" smtClean="0"/>
              <a:t> </a:t>
            </a:r>
          </a:p>
          <a:p>
            <a:pPr>
              <a:buNone/>
            </a:pPr>
            <a:r>
              <a:rPr lang="en-US" dirty="0" smtClean="0"/>
              <a:t>   {</a:t>
            </a:r>
          </a:p>
          <a:p>
            <a:pPr>
              <a:buNone/>
            </a:pPr>
            <a:r>
              <a:rPr lang="en-US" dirty="0" smtClean="0"/>
              <a:t>       </a:t>
            </a:r>
            <a:r>
              <a:rPr lang="en-US" dirty="0" err="1" smtClean="0"/>
              <a:t>FileWriter</a:t>
            </a:r>
            <a:r>
              <a:rPr lang="en-US" dirty="0" smtClean="0"/>
              <a:t> writer=new </a:t>
            </a:r>
            <a:r>
              <a:rPr lang="en-US" dirty="0" err="1" smtClean="0"/>
              <a:t>FileWriter</a:t>
            </a:r>
            <a:r>
              <a:rPr lang="en-US" dirty="0" smtClean="0"/>
              <a:t>("A.txt");</a:t>
            </a:r>
          </a:p>
          <a:p>
            <a:pPr>
              <a:buNone/>
            </a:pPr>
            <a:r>
              <a:rPr lang="en-US" dirty="0" smtClean="0"/>
              <a:t>       </a:t>
            </a:r>
            <a:r>
              <a:rPr lang="en-US" dirty="0" err="1" smtClean="0"/>
              <a:t>BufferedWriter</a:t>
            </a:r>
            <a:r>
              <a:rPr lang="en-US" dirty="0" smtClean="0"/>
              <a:t> </a:t>
            </a:r>
            <a:r>
              <a:rPr lang="en-US" dirty="0" err="1" smtClean="0"/>
              <a:t>br</a:t>
            </a:r>
            <a:r>
              <a:rPr lang="en-US" dirty="0" smtClean="0"/>
              <a:t>=new </a:t>
            </a:r>
            <a:r>
              <a:rPr lang="en-US" dirty="0" err="1" smtClean="0"/>
              <a:t>BufferedWriter</a:t>
            </a:r>
            <a:r>
              <a:rPr lang="en-US" dirty="0" smtClean="0"/>
              <a:t>(writer);</a:t>
            </a:r>
          </a:p>
          <a:p>
            <a:pPr>
              <a:buNone/>
            </a:pPr>
            <a:r>
              <a:rPr lang="en-US" dirty="0" smtClean="0"/>
              <a:t>       </a:t>
            </a:r>
            <a:r>
              <a:rPr lang="en-US" dirty="0" err="1" smtClean="0"/>
              <a:t>br.write</a:t>
            </a:r>
            <a:r>
              <a:rPr lang="en-US" dirty="0" smtClean="0"/>
              <a:t>("welcome to </a:t>
            </a:r>
            <a:r>
              <a:rPr lang="en-US" dirty="0" err="1" smtClean="0"/>
              <a:t>nitw</a:t>
            </a:r>
            <a:r>
              <a:rPr lang="en-US" dirty="0" smtClean="0"/>
              <a:t>");</a:t>
            </a:r>
          </a:p>
          <a:p>
            <a:pPr>
              <a:buNone/>
            </a:pPr>
            <a:r>
              <a:rPr lang="en-US" dirty="0" smtClean="0"/>
              <a:t>       </a:t>
            </a:r>
            <a:r>
              <a:rPr lang="en-US" dirty="0" err="1" smtClean="0"/>
              <a:t>br.close</a:t>
            </a:r>
            <a:r>
              <a:rPr lang="en-US" dirty="0" smtClean="0"/>
              <a:t>();</a:t>
            </a:r>
          </a:p>
          <a:p>
            <a:pPr>
              <a:buNone/>
            </a:pPr>
            <a:r>
              <a:rPr lang="en-US" dirty="0" smtClean="0"/>
              <a:t>       </a:t>
            </a:r>
            <a:r>
              <a:rPr lang="en-US" dirty="0" err="1" smtClean="0"/>
              <a:t>System.out.println</a:t>
            </a:r>
            <a:r>
              <a:rPr lang="en-US" dirty="0" smtClean="0"/>
              <a:t>("success");     </a:t>
            </a:r>
          </a:p>
          <a:p>
            <a:pPr>
              <a:buNone/>
            </a:pPr>
            <a:r>
              <a:rPr lang="en-US" dirty="0" smtClean="0"/>
              <a:t>   }</a:t>
            </a:r>
          </a:p>
          <a:p>
            <a:pPr>
              <a:buNone/>
            </a:pPr>
            <a:r>
              <a:rPr lang="en-US" dirty="0" smtClean="0"/>
              <a: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PushbackReader</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500" dirty="0" smtClean="0"/>
              <a:t>The </a:t>
            </a:r>
            <a:r>
              <a:rPr lang="en-US" sz="1500" b="1" dirty="0" err="1" smtClean="0"/>
              <a:t>PushbackReader</a:t>
            </a:r>
            <a:r>
              <a:rPr lang="en-US" sz="1500" b="1" dirty="0" smtClean="0"/>
              <a:t> class allows one or more characters to be returned to the input </a:t>
            </a:r>
            <a:r>
              <a:rPr lang="en-US" sz="1500" dirty="0" smtClean="0"/>
              <a:t>stream.</a:t>
            </a:r>
          </a:p>
          <a:p>
            <a:r>
              <a:rPr lang="en-US" sz="1500" dirty="0" smtClean="0"/>
              <a:t> This allows you to look ahead in the input stream. Here are its two constructors:</a:t>
            </a:r>
          </a:p>
          <a:p>
            <a:r>
              <a:rPr lang="en-US" sz="1500" dirty="0" err="1" smtClean="0"/>
              <a:t>PushbackReader</a:t>
            </a:r>
            <a:r>
              <a:rPr lang="en-US" sz="1500" dirty="0" smtClean="0"/>
              <a:t>(Reader </a:t>
            </a:r>
            <a:r>
              <a:rPr lang="en-US" sz="1500" i="1" dirty="0" err="1" smtClean="0"/>
              <a:t>inputStream</a:t>
            </a:r>
            <a:r>
              <a:rPr lang="en-US" sz="1500" i="1" dirty="0" smtClean="0"/>
              <a:t>)</a:t>
            </a:r>
          </a:p>
          <a:p>
            <a:r>
              <a:rPr lang="en-US" sz="1500" dirty="0" err="1" smtClean="0"/>
              <a:t>PushbackReader</a:t>
            </a:r>
            <a:r>
              <a:rPr lang="en-US" sz="1500" dirty="0" smtClean="0"/>
              <a:t>(Reader </a:t>
            </a:r>
            <a:r>
              <a:rPr lang="en-US" sz="1500" i="1" dirty="0" err="1" smtClean="0"/>
              <a:t>inputStream</a:t>
            </a:r>
            <a:r>
              <a:rPr lang="en-US" sz="1500" i="1" dirty="0" smtClean="0"/>
              <a:t>, </a:t>
            </a:r>
            <a:r>
              <a:rPr lang="en-US" sz="1500" i="1" dirty="0" err="1" smtClean="0"/>
              <a:t>int</a:t>
            </a:r>
            <a:r>
              <a:rPr lang="en-US" sz="1500" i="1" dirty="0" smtClean="0"/>
              <a:t> </a:t>
            </a:r>
            <a:r>
              <a:rPr lang="en-US" sz="1500" i="1" dirty="0" err="1" smtClean="0"/>
              <a:t>bufSize</a:t>
            </a:r>
            <a:r>
              <a:rPr lang="en-US" sz="1500" i="1" dirty="0" smtClean="0"/>
              <a:t>)</a:t>
            </a:r>
          </a:p>
          <a:p>
            <a:r>
              <a:rPr lang="en-US" sz="1500" dirty="0" smtClean="0"/>
              <a:t>The first form creates a buffered stream that allows one character to be pushed back.</a:t>
            </a:r>
          </a:p>
          <a:p>
            <a:r>
              <a:rPr lang="en-US" sz="1500" dirty="0" smtClean="0"/>
              <a:t>In the second, the size of the pushback buffer is passed in </a:t>
            </a:r>
            <a:r>
              <a:rPr lang="en-US" sz="1500" i="1" dirty="0" err="1" smtClean="0"/>
              <a:t>bufSize</a:t>
            </a:r>
            <a:r>
              <a:rPr lang="en-US" sz="1500" i="1" dirty="0" smtClean="0"/>
              <a:t>.</a:t>
            </a:r>
          </a:p>
          <a:p>
            <a:r>
              <a:rPr lang="en-US" sz="1500" b="1" dirty="0" err="1" smtClean="0"/>
              <a:t>PushbackReader</a:t>
            </a:r>
            <a:r>
              <a:rPr lang="en-US" sz="1500" b="1" dirty="0" smtClean="0"/>
              <a:t> provides unread( ), which returns one or more characters to the </a:t>
            </a:r>
            <a:r>
              <a:rPr lang="en-US" sz="1500" dirty="0" smtClean="0"/>
              <a:t>invoking input stream. It has the three forms shown here:</a:t>
            </a:r>
          </a:p>
          <a:p>
            <a:r>
              <a:rPr lang="en-US" sz="1500" dirty="0" smtClean="0"/>
              <a:t>void unread(</a:t>
            </a:r>
            <a:r>
              <a:rPr lang="en-US" sz="1500" dirty="0" err="1" smtClean="0"/>
              <a:t>int</a:t>
            </a:r>
            <a:r>
              <a:rPr lang="en-US" sz="1500" dirty="0" smtClean="0"/>
              <a:t> </a:t>
            </a:r>
            <a:r>
              <a:rPr lang="en-US" sz="1500" i="1" dirty="0" err="1" smtClean="0"/>
              <a:t>ch</a:t>
            </a:r>
            <a:r>
              <a:rPr lang="en-US" sz="1500" i="1" dirty="0" smtClean="0"/>
              <a:t>)</a:t>
            </a:r>
          </a:p>
          <a:p>
            <a:r>
              <a:rPr lang="en-US" sz="1500" dirty="0" smtClean="0"/>
              <a:t>void unread(char </a:t>
            </a:r>
            <a:r>
              <a:rPr lang="en-US" sz="1500" i="1" dirty="0" smtClean="0"/>
              <a:t>buffer[ ])</a:t>
            </a:r>
          </a:p>
          <a:p>
            <a:r>
              <a:rPr lang="en-US" sz="1500" dirty="0" smtClean="0"/>
              <a:t>void unread(char </a:t>
            </a:r>
            <a:r>
              <a:rPr lang="en-US" sz="1500" i="1" dirty="0" smtClean="0"/>
              <a:t>buffer[ ], </a:t>
            </a:r>
            <a:r>
              <a:rPr lang="en-US" sz="1500" i="1" dirty="0" err="1" smtClean="0"/>
              <a:t>int</a:t>
            </a:r>
            <a:r>
              <a:rPr lang="en-US" sz="1500" i="1" dirty="0" smtClean="0"/>
              <a:t> offset, </a:t>
            </a:r>
            <a:r>
              <a:rPr lang="en-US" sz="1500" i="1" dirty="0" err="1" smtClean="0"/>
              <a:t>int</a:t>
            </a:r>
            <a:r>
              <a:rPr lang="en-US" sz="1500" i="1" dirty="0" smtClean="0"/>
              <a:t> </a:t>
            </a:r>
            <a:r>
              <a:rPr lang="en-US" sz="1500" i="1" dirty="0" err="1" smtClean="0"/>
              <a:t>numChars</a:t>
            </a:r>
            <a:r>
              <a:rPr lang="en-US" sz="1500" i="1" dirty="0" smtClean="0"/>
              <a:t>)</a:t>
            </a:r>
          </a:p>
          <a:p>
            <a:r>
              <a:rPr lang="en-US" sz="1500" dirty="0" smtClean="0"/>
              <a:t>The first form pushes back the character passed in </a:t>
            </a:r>
            <a:r>
              <a:rPr lang="en-US" sz="1500" i="1" dirty="0" err="1" smtClean="0"/>
              <a:t>ch</a:t>
            </a:r>
            <a:r>
              <a:rPr lang="en-US" sz="1500" i="1" dirty="0" smtClean="0"/>
              <a:t>.</a:t>
            </a:r>
          </a:p>
          <a:p>
            <a:r>
              <a:rPr lang="en-US" sz="1500" i="1" dirty="0" smtClean="0"/>
              <a:t> This will be the next character </a:t>
            </a:r>
            <a:r>
              <a:rPr lang="en-US" sz="1500" dirty="0" smtClean="0"/>
              <a:t>returned by a subsequent call to </a:t>
            </a:r>
            <a:r>
              <a:rPr lang="en-US" sz="1500" b="1" dirty="0" smtClean="0"/>
              <a:t>read( ).</a:t>
            </a:r>
          </a:p>
          <a:p>
            <a:r>
              <a:rPr lang="en-US" sz="1500" b="1" dirty="0" smtClean="0"/>
              <a:t> The second form returns the characters in </a:t>
            </a:r>
            <a:r>
              <a:rPr lang="en-US" sz="1500" i="1" dirty="0" smtClean="0"/>
              <a:t>buffer.</a:t>
            </a:r>
          </a:p>
          <a:p>
            <a:r>
              <a:rPr lang="en-US" sz="1500" i="1" dirty="0" smtClean="0"/>
              <a:t> The third form pushes back </a:t>
            </a:r>
            <a:r>
              <a:rPr lang="en-US" sz="1500" i="1" dirty="0" err="1" smtClean="0"/>
              <a:t>numChars</a:t>
            </a:r>
            <a:r>
              <a:rPr lang="en-US" sz="1500" i="1" dirty="0" smtClean="0"/>
              <a:t> characters beginning at offset from buffer.</a:t>
            </a:r>
          </a:p>
          <a:p>
            <a:r>
              <a:rPr lang="en-US" sz="1500" dirty="0" smtClean="0"/>
              <a:t>An </a:t>
            </a:r>
            <a:r>
              <a:rPr lang="en-US" sz="1500" b="1" dirty="0" err="1" smtClean="0"/>
              <a:t>IOException</a:t>
            </a:r>
            <a:r>
              <a:rPr lang="en-US" sz="1500" b="1" dirty="0" smtClean="0"/>
              <a:t> will be thrown if there is an attempt to return a character when the </a:t>
            </a:r>
            <a:r>
              <a:rPr lang="en-US" sz="1500" dirty="0" smtClean="0"/>
              <a:t>pushback buffer is full.</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a:buNone/>
            </a:pPr>
            <a:r>
              <a:rPr lang="en-US" sz="1400" b="1" dirty="0" smtClean="0"/>
              <a:t>import java.io.*;</a:t>
            </a:r>
          </a:p>
          <a:p>
            <a:pPr>
              <a:buNone/>
            </a:pPr>
            <a:r>
              <a:rPr lang="en-US" sz="1400" b="1" dirty="0" smtClean="0"/>
              <a:t>class </a:t>
            </a:r>
            <a:r>
              <a:rPr lang="en-US" sz="1400" b="1" dirty="0" err="1" smtClean="0"/>
              <a:t>PushBackReaderDemo</a:t>
            </a:r>
            <a:r>
              <a:rPr lang="en-US" sz="1400" b="1" dirty="0" smtClean="0"/>
              <a:t> {</a:t>
            </a:r>
          </a:p>
          <a:p>
            <a:pPr>
              <a:buNone/>
            </a:pPr>
            <a:r>
              <a:rPr lang="en-US" sz="1400" b="1" dirty="0" smtClean="0"/>
              <a:t>public static void main(String </a:t>
            </a:r>
            <a:r>
              <a:rPr lang="en-US" sz="1400" b="1" dirty="0" err="1" smtClean="0"/>
              <a:t>args</a:t>
            </a:r>
            <a:r>
              <a:rPr lang="en-US" sz="1400" b="1" dirty="0" smtClean="0"/>
              <a:t>[]) throws </a:t>
            </a:r>
            <a:r>
              <a:rPr lang="en-US" sz="1400" b="1" dirty="0" err="1" smtClean="0"/>
              <a:t>IOException</a:t>
            </a:r>
            <a:r>
              <a:rPr lang="en-US" sz="1400" b="1" dirty="0" smtClean="0"/>
              <a:t> {</a:t>
            </a:r>
          </a:p>
          <a:p>
            <a:pPr>
              <a:buNone/>
            </a:pPr>
            <a:r>
              <a:rPr lang="en-US" sz="1400" b="1" dirty="0" smtClean="0"/>
              <a:t>String s = "if (a == 4) a = 0;\n";</a:t>
            </a:r>
          </a:p>
          <a:p>
            <a:pPr>
              <a:buNone/>
            </a:pPr>
            <a:r>
              <a:rPr lang="en-US" sz="1400" b="1" dirty="0" smtClean="0"/>
              <a:t>char </a:t>
            </a:r>
            <a:r>
              <a:rPr lang="en-US" sz="1400" b="1" dirty="0" err="1" smtClean="0"/>
              <a:t>buf</a:t>
            </a:r>
            <a:r>
              <a:rPr lang="en-US" sz="1400" b="1" dirty="0" smtClean="0"/>
              <a:t>[] = new char[</a:t>
            </a:r>
            <a:r>
              <a:rPr lang="en-US" sz="1400" b="1" dirty="0" err="1" smtClean="0"/>
              <a:t>s.length</a:t>
            </a:r>
            <a:r>
              <a:rPr lang="en-US" sz="1400" b="1" dirty="0" smtClean="0"/>
              <a:t>()];</a:t>
            </a:r>
          </a:p>
          <a:p>
            <a:pPr>
              <a:buNone/>
            </a:pPr>
            <a:r>
              <a:rPr lang="en-US" sz="1400" b="1" dirty="0" err="1" smtClean="0"/>
              <a:t>s.getChars</a:t>
            </a:r>
            <a:r>
              <a:rPr lang="en-US" sz="1400" b="1" dirty="0" smtClean="0"/>
              <a:t>(0, </a:t>
            </a:r>
            <a:r>
              <a:rPr lang="en-US" sz="1400" b="1" dirty="0" err="1" smtClean="0"/>
              <a:t>s.length</a:t>
            </a:r>
            <a:r>
              <a:rPr lang="en-US" sz="1400" b="1" dirty="0" smtClean="0"/>
              <a:t>(), </a:t>
            </a:r>
            <a:r>
              <a:rPr lang="en-US" sz="1400" b="1" dirty="0" err="1" smtClean="0"/>
              <a:t>buf</a:t>
            </a:r>
            <a:r>
              <a:rPr lang="en-US" sz="1400" b="1" dirty="0" smtClean="0"/>
              <a:t>, 0);</a:t>
            </a:r>
          </a:p>
          <a:p>
            <a:pPr>
              <a:buNone/>
            </a:pPr>
            <a:r>
              <a:rPr lang="en-US" sz="1400" b="1" dirty="0" err="1" smtClean="0"/>
              <a:t>CharArrayReader</a:t>
            </a:r>
            <a:r>
              <a:rPr lang="en-US" sz="1400" b="1" dirty="0" smtClean="0"/>
              <a:t> in = new </a:t>
            </a:r>
            <a:r>
              <a:rPr lang="en-US" sz="1400" b="1" dirty="0" err="1" smtClean="0"/>
              <a:t>CharArrayReader</a:t>
            </a:r>
            <a:r>
              <a:rPr lang="en-US" sz="1400" b="1" dirty="0" smtClean="0"/>
              <a:t>(</a:t>
            </a:r>
            <a:r>
              <a:rPr lang="en-US" sz="1400" b="1" dirty="0" err="1" smtClean="0"/>
              <a:t>buf</a:t>
            </a:r>
            <a:r>
              <a:rPr lang="en-US" sz="1400" b="1" dirty="0" smtClean="0"/>
              <a:t>);</a:t>
            </a:r>
          </a:p>
          <a:p>
            <a:pPr>
              <a:buNone/>
            </a:pPr>
            <a:r>
              <a:rPr lang="en-US" sz="1400" b="1" dirty="0" err="1" smtClean="0"/>
              <a:t>PushbackReader</a:t>
            </a:r>
            <a:r>
              <a:rPr lang="en-US" sz="1400" b="1" dirty="0" smtClean="0"/>
              <a:t> f = new </a:t>
            </a:r>
            <a:r>
              <a:rPr lang="en-US" sz="1400" b="1" dirty="0" err="1" smtClean="0"/>
              <a:t>PushbackReader</a:t>
            </a:r>
            <a:r>
              <a:rPr lang="en-US" sz="1400" b="1" dirty="0" smtClean="0"/>
              <a:t>(in);</a:t>
            </a:r>
          </a:p>
          <a:p>
            <a:pPr>
              <a:buNone/>
            </a:pPr>
            <a:r>
              <a:rPr lang="en-US" sz="1400" b="1" dirty="0" err="1" smtClean="0"/>
              <a:t>int</a:t>
            </a:r>
            <a:r>
              <a:rPr lang="en-US" sz="1400" b="1" dirty="0" smtClean="0"/>
              <a:t> c;</a:t>
            </a:r>
          </a:p>
          <a:p>
            <a:pPr>
              <a:buNone/>
            </a:pPr>
            <a:r>
              <a:rPr lang="en-US" sz="1400" b="1" dirty="0" smtClean="0"/>
              <a:t>while ((c = </a:t>
            </a:r>
            <a:r>
              <a:rPr lang="en-US" sz="1400" b="1" dirty="0" err="1" smtClean="0"/>
              <a:t>f.read</a:t>
            </a:r>
            <a:r>
              <a:rPr lang="en-US" sz="1400" b="1" dirty="0" smtClean="0"/>
              <a:t>()) != -1) {</a:t>
            </a:r>
          </a:p>
          <a:p>
            <a:pPr>
              <a:buNone/>
            </a:pPr>
            <a:r>
              <a:rPr lang="en-US" sz="1400" b="1" dirty="0" smtClean="0"/>
              <a:t>switch(c) {</a:t>
            </a:r>
          </a:p>
          <a:p>
            <a:pPr>
              <a:buNone/>
            </a:pPr>
            <a:r>
              <a:rPr lang="en-US" sz="1400" b="1" dirty="0" smtClean="0"/>
              <a:t>case '=':</a:t>
            </a:r>
          </a:p>
          <a:p>
            <a:pPr>
              <a:buNone/>
            </a:pPr>
            <a:r>
              <a:rPr lang="en-US" sz="1400" b="1" dirty="0" smtClean="0"/>
              <a:t>if ((c = </a:t>
            </a:r>
            <a:r>
              <a:rPr lang="en-US" sz="1400" b="1" dirty="0" err="1" smtClean="0"/>
              <a:t>f.read</a:t>
            </a:r>
            <a:r>
              <a:rPr lang="en-US" sz="1400" b="1" dirty="0" smtClean="0"/>
              <a:t>()) == '=')</a:t>
            </a:r>
          </a:p>
          <a:p>
            <a:pPr>
              <a:buNone/>
            </a:pPr>
            <a:r>
              <a:rPr lang="en-US" sz="1400" b="1" dirty="0" err="1" smtClean="0"/>
              <a:t>System.out.print</a:t>
            </a:r>
            <a:r>
              <a:rPr lang="en-US" sz="1400" b="1" dirty="0" smtClean="0"/>
              <a:t>(".eq.");</a:t>
            </a:r>
          </a:p>
          <a:p>
            <a:pPr>
              <a:buNone/>
            </a:pPr>
            <a:r>
              <a:rPr lang="en-US" sz="1400" b="1" dirty="0" smtClean="0"/>
              <a:t>else {</a:t>
            </a:r>
          </a:p>
          <a:p>
            <a:pPr>
              <a:buNone/>
            </a:pPr>
            <a:r>
              <a:rPr lang="en-US" sz="1400" b="1" dirty="0" err="1" smtClean="0"/>
              <a:t>System.out.print</a:t>
            </a:r>
            <a:r>
              <a:rPr lang="en-US" sz="1400" b="1" dirty="0" smtClean="0"/>
              <a:t>("&lt;-");</a:t>
            </a:r>
          </a:p>
          <a:p>
            <a:pPr>
              <a:buNone/>
            </a:pPr>
            <a:r>
              <a:rPr lang="en-US" sz="1400" b="1" dirty="0" err="1" smtClean="0"/>
              <a:t>f.unread</a:t>
            </a:r>
            <a:r>
              <a:rPr lang="en-US" sz="1400" b="1" dirty="0" smtClean="0"/>
              <a:t>(c);	}</a:t>
            </a:r>
          </a:p>
          <a:p>
            <a:pPr>
              <a:buNone/>
            </a:pPr>
            <a:r>
              <a:rPr lang="en-US" sz="1400" b="1" dirty="0" smtClean="0"/>
              <a:t>break;</a:t>
            </a:r>
          </a:p>
          <a:p>
            <a:pPr>
              <a:buNone/>
            </a:pPr>
            <a:r>
              <a:rPr lang="en-US" sz="1400" b="1" dirty="0" smtClean="0"/>
              <a:t>default:</a:t>
            </a:r>
          </a:p>
          <a:p>
            <a:pPr>
              <a:buNone/>
            </a:pPr>
            <a:r>
              <a:rPr lang="en-US" sz="1400" b="1" dirty="0" err="1" smtClean="0"/>
              <a:t>System.out.print</a:t>
            </a:r>
            <a:r>
              <a:rPr lang="en-US" sz="1400" b="1" dirty="0" smtClean="0"/>
              <a:t>((char) c);</a:t>
            </a:r>
          </a:p>
          <a:p>
            <a:pPr>
              <a:buNone/>
            </a:pPr>
            <a:r>
              <a:rPr lang="en-US" sz="1400" b="1" dirty="0" smtClean="0"/>
              <a:t>break;</a:t>
            </a:r>
          </a:p>
          <a:p>
            <a:pPr>
              <a:buNone/>
            </a:pPr>
            <a:r>
              <a:rPr lang="en-US" sz="1400" b="1" dirty="0" smtClean="0"/>
              <a:t>}	}	}	}</a:t>
            </a:r>
            <a:endParaRPr lang="en-US" sz="1400"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PrintWriter</a:t>
            </a:r>
            <a:endParaRPr lang="en-US" dirty="0"/>
          </a:p>
        </p:txBody>
      </p:sp>
      <p:sp>
        <p:nvSpPr>
          <p:cNvPr id="3" name="Content Placeholder 2"/>
          <p:cNvSpPr>
            <a:spLocks noGrp="1"/>
          </p:cNvSpPr>
          <p:nvPr>
            <p:ph idx="1"/>
          </p:nvPr>
        </p:nvSpPr>
        <p:spPr/>
        <p:txBody>
          <a:bodyPr>
            <a:normAutofit fontScale="55000" lnSpcReduction="20000"/>
          </a:bodyPr>
          <a:lstStyle/>
          <a:p>
            <a:r>
              <a:rPr lang="en-US" b="1" dirty="0" err="1" smtClean="0"/>
              <a:t>PrintWriter</a:t>
            </a:r>
            <a:r>
              <a:rPr lang="en-US" b="1" dirty="0" smtClean="0"/>
              <a:t> is essentially a character-oriented version of </a:t>
            </a:r>
            <a:r>
              <a:rPr lang="en-US" b="1" dirty="0" err="1" smtClean="0"/>
              <a:t>PrintStream</a:t>
            </a:r>
            <a:r>
              <a:rPr lang="en-US" b="1" dirty="0" smtClean="0"/>
              <a:t>. It provides the </a:t>
            </a:r>
            <a:r>
              <a:rPr lang="en-US" dirty="0" smtClean="0"/>
              <a:t>formatted output methods </a:t>
            </a:r>
            <a:r>
              <a:rPr lang="en-US" b="1" dirty="0" smtClean="0"/>
              <a:t>print( ) and </a:t>
            </a:r>
            <a:r>
              <a:rPr lang="en-US" b="1" dirty="0" err="1" smtClean="0"/>
              <a:t>println</a:t>
            </a:r>
            <a:r>
              <a:rPr lang="en-US" b="1" dirty="0" smtClean="0"/>
              <a:t>( ). </a:t>
            </a:r>
          </a:p>
          <a:p>
            <a:r>
              <a:rPr lang="en-US" b="1" dirty="0" err="1" smtClean="0"/>
              <a:t>PrintWriter</a:t>
            </a:r>
            <a:r>
              <a:rPr lang="en-US" b="1" dirty="0" smtClean="0"/>
              <a:t> has four constructors:</a:t>
            </a:r>
          </a:p>
          <a:p>
            <a:r>
              <a:rPr lang="en-US" dirty="0" err="1" smtClean="0"/>
              <a:t>PrintWriter</a:t>
            </a:r>
            <a:r>
              <a:rPr lang="en-US" dirty="0" smtClean="0"/>
              <a:t>(</a:t>
            </a:r>
            <a:r>
              <a:rPr lang="en-US" dirty="0" err="1" smtClean="0"/>
              <a:t>OutputStream</a:t>
            </a:r>
            <a:r>
              <a:rPr lang="en-US" dirty="0" smtClean="0"/>
              <a:t> </a:t>
            </a:r>
            <a:r>
              <a:rPr lang="en-US" i="1" dirty="0" err="1" smtClean="0"/>
              <a:t>outputStream</a:t>
            </a:r>
            <a:r>
              <a:rPr lang="en-US" i="1" dirty="0" smtClean="0"/>
              <a:t>)</a:t>
            </a:r>
          </a:p>
          <a:p>
            <a:r>
              <a:rPr lang="en-US" dirty="0" err="1" smtClean="0"/>
              <a:t>PrintWriter</a:t>
            </a:r>
            <a:r>
              <a:rPr lang="en-US" dirty="0" smtClean="0"/>
              <a:t>(</a:t>
            </a:r>
            <a:r>
              <a:rPr lang="en-US" dirty="0" err="1" smtClean="0"/>
              <a:t>OutputStream</a:t>
            </a:r>
            <a:r>
              <a:rPr lang="en-US" dirty="0" smtClean="0"/>
              <a:t> </a:t>
            </a:r>
            <a:r>
              <a:rPr lang="en-US" i="1" dirty="0" err="1" smtClean="0"/>
              <a:t>outputStream</a:t>
            </a:r>
            <a:r>
              <a:rPr lang="en-US" i="1" dirty="0" smtClean="0"/>
              <a:t>, </a:t>
            </a:r>
            <a:r>
              <a:rPr lang="en-US" i="1" dirty="0" err="1" smtClean="0"/>
              <a:t>boolean</a:t>
            </a:r>
            <a:r>
              <a:rPr lang="en-US" i="1" dirty="0" smtClean="0"/>
              <a:t> </a:t>
            </a:r>
            <a:r>
              <a:rPr lang="en-US" i="1" dirty="0" err="1" smtClean="0"/>
              <a:t>flushOnNewline</a:t>
            </a:r>
            <a:r>
              <a:rPr lang="en-US" i="1" dirty="0" smtClean="0"/>
              <a:t>)</a:t>
            </a:r>
          </a:p>
          <a:p>
            <a:r>
              <a:rPr lang="en-US" dirty="0" err="1" smtClean="0"/>
              <a:t>PrintWriter</a:t>
            </a:r>
            <a:r>
              <a:rPr lang="en-US" dirty="0" smtClean="0"/>
              <a:t>(Writer </a:t>
            </a:r>
            <a:r>
              <a:rPr lang="en-US" i="1" dirty="0" err="1" smtClean="0"/>
              <a:t>outputStream</a:t>
            </a:r>
            <a:r>
              <a:rPr lang="en-US" i="1" dirty="0" smtClean="0"/>
              <a:t>)</a:t>
            </a:r>
          </a:p>
          <a:p>
            <a:r>
              <a:rPr lang="en-US" dirty="0" err="1" smtClean="0"/>
              <a:t>PrintWriter</a:t>
            </a:r>
            <a:r>
              <a:rPr lang="en-US" dirty="0" smtClean="0"/>
              <a:t>(Writer </a:t>
            </a:r>
            <a:r>
              <a:rPr lang="en-US" i="1" dirty="0" err="1" smtClean="0"/>
              <a:t>outputStream</a:t>
            </a:r>
            <a:r>
              <a:rPr lang="en-US" i="1" dirty="0" smtClean="0"/>
              <a:t>, </a:t>
            </a:r>
            <a:r>
              <a:rPr lang="en-US" i="1" dirty="0" err="1" smtClean="0"/>
              <a:t>boolean</a:t>
            </a:r>
            <a:r>
              <a:rPr lang="en-US" i="1" dirty="0" smtClean="0"/>
              <a:t> </a:t>
            </a:r>
            <a:r>
              <a:rPr lang="en-US" i="1" dirty="0" err="1" smtClean="0"/>
              <a:t>flushOnNewline</a:t>
            </a:r>
            <a:r>
              <a:rPr lang="en-US" i="1" dirty="0" smtClean="0"/>
              <a:t>)</a:t>
            </a:r>
          </a:p>
          <a:p>
            <a:r>
              <a:rPr lang="en-US" dirty="0" smtClean="0"/>
              <a:t>where </a:t>
            </a:r>
            <a:r>
              <a:rPr lang="en-US" i="1" dirty="0" err="1" smtClean="0"/>
              <a:t>flushOnNewline</a:t>
            </a:r>
            <a:r>
              <a:rPr lang="en-US" i="1" dirty="0" smtClean="0"/>
              <a:t> controls whether Java flushes the output stream every time </a:t>
            </a:r>
            <a:r>
              <a:rPr lang="en-US" b="1" dirty="0" err="1" smtClean="0"/>
              <a:t>println</a:t>
            </a:r>
            <a:r>
              <a:rPr lang="en-US" b="1" dirty="0" smtClean="0"/>
              <a:t>( ) is called.</a:t>
            </a:r>
          </a:p>
          <a:p>
            <a:r>
              <a:rPr lang="en-US" b="1" dirty="0" smtClean="0"/>
              <a:t> If </a:t>
            </a:r>
            <a:r>
              <a:rPr lang="en-US" b="1" i="1" dirty="0" err="1" smtClean="0"/>
              <a:t>flushOnNewline</a:t>
            </a:r>
            <a:r>
              <a:rPr lang="en-US" b="1" i="1" dirty="0" smtClean="0"/>
              <a:t> is true, flushing automatically takes place. </a:t>
            </a:r>
          </a:p>
          <a:p>
            <a:r>
              <a:rPr lang="en-US" b="1" i="1" dirty="0" smtClean="0"/>
              <a:t>If false, </a:t>
            </a:r>
            <a:r>
              <a:rPr lang="en-US" dirty="0" smtClean="0"/>
              <a:t>flushing is not automatic. The first and third constructors do not automatically flush.</a:t>
            </a:r>
          </a:p>
          <a:p>
            <a:r>
              <a:rPr lang="en-US" dirty="0" smtClean="0"/>
              <a:t>Java’s </a:t>
            </a:r>
            <a:r>
              <a:rPr lang="en-US" b="1" dirty="0" err="1" smtClean="0"/>
              <a:t>PrintWriter</a:t>
            </a:r>
            <a:r>
              <a:rPr lang="en-US" b="1" dirty="0" smtClean="0"/>
              <a:t> objects support the print( ) and </a:t>
            </a:r>
            <a:r>
              <a:rPr lang="en-US" b="1" dirty="0" err="1" smtClean="0"/>
              <a:t>println</a:t>
            </a:r>
            <a:r>
              <a:rPr lang="en-US" b="1" dirty="0" smtClean="0"/>
              <a:t>( ) methods for all types, </a:t>
            </a:r>
            <a:r>
              <a:rPr lang="en-US" dirty="0" smtClean="0"/>
              <a:t>including </a:t>
            </a:r>
            <a:r>
              <a:rPr lang="en-US" b="1" dirty="0" smtClean="0"/>
              <a:t>Object. </a:t>
            </a:r>
          </a:p>
          <a:p>
            <a:r>
              <a:rPr lang="en-US" b="1" dirty="0" smtClean="0"/>
              <a:t>If an argument is not a simple type, the </a:t>
            </a:r>
            <a:r>
              <a:rPr lang="en-US" b="1" dirty="0" err="1" smtClean="0"/>
              <a:t>PrintWriter</a:t>
            </a:r>
            <a:r>
              <a:rPr lang="en-US" b="1" dirty="0" smtClean="0"/>
              <a:t> methods will call </a:t>
            </a:r>
            <a:r>
              <a:rPr lang="en-US" dirty="0" smtClean="0"/>
              <a:t>the object’s </a:t>
            </a:r>
            <a:r>
              <a:rPr lang="en-US" b="1" dirty="0" err="1" smtClean="0"/>
              <a:t>toString</a:t>
            </a:r>
            <a:r>
              <a:rPr lang="en-US" b="1" dirty="0" smtClean="0"/>
              <a:t>( ) method and then print out the result</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a:buNone/>
            </a:pPr>
            <a:r>
              <a:rPr lang="en-US" dirty="0" smtClean="0"/>
              <a:t>import java.io.*;</a:t>
            </a:r>
          </a:p>
          <a:p>
            <a:pPr>
              <a:buNone/>
            </a:pPr>
            <a:r>
              <a:rPr lang="en-US" dirty="0" smtClean="0"/>
              <a:t>public class </a:t>
            </a:r>
            <a:r>
              <a:rPr lang="en-US" dirty="0" err="1" smtClean="0"/>
              <a:t>PrintWriterDemo</a:t>
            </a:r>
            <a:r>
              <a:rPr lang="en-US" dirty="0" smtClean="0"/>
              <a:t> {</a:t>
            </a:r>
          </a:p>
          <a:p>
            <a:pPr>
              <a:buNone/>
            </a:pPr>
            <a:r>
              <a:rPr lang="en-US" dirty="0" smtClean="0"/>
              <a:t>    public static void main(String </a:t>
            </a:r>
            <a:r>
              <a:rPr lang="en-US" dirty="0" err="1" smtClean="0"/>
              <a:t>args</a:t>
            </a:r>
            <a:r>
              <a:rPr lang="en-US" dirty="0" smtClean="0"/>
              <a:t>[]) throws </a:t>
            </a:r>
            <a:r>
              <a:rPr lang="en-US" dirty="0" err="1" smtClean="0"/>
              <a:t>IOException</a:t>
            </a:r>
            <a:endParaRPr lang="en-US" dirty="0" smtClean="0"/>
          </a:p>
          <a:p>
            <a:pPr>
              <a:buNone/>
            </a:pPr>
            <a:r>
              <a:rPr lang="en-US" dirty="0" smtClean="0"/>
              <a:t>    {</a:t>
            </a:r>
          </a:p>
          <a:p>
            <a:pPr>
              <a:buNone/>
            </a:pPr>
            <a:r>
              <a:rPr lang="en-US" dirty="0" smtClean="0"/>
              <a:t>        </a:t>
            </a:r>
            <a:r>
              <a:rPr lang="en-US" dirty="0" err="1" smtClean="0"/>
              <a:t>PrintWriter</a:t>
            </a:r>
            <a:r>
              <a:rPr lang="en-US" dirty="0" smtClean="0"/>
              <a:t> writer=new </a:t>
            </a:r>
            <a:r>
              <a:rPr lang="en-US" dirty="0" err="1" smtClean="0"/>
              <a:t>PrintWriter</a:t>
            </a:r>
            <a:r>
              <a:rPr lang="en-US" dirty="0" smtClean="0"/>
              <a:t>(</a:t>
            </a:r>
            <a:r>
              <a:rPr lang="en-US" dirty="0" err="1" smtClean="0"/>
              <a:t>System.out</a:t>
            </a:r>
            <a:r>
              <a:rPr lang="en-US" dirty="0" smtClean="0"/>
              <a:t>);</a:t>
            </a:r>
          </a:p>
          <a:p>
            <a:pPr>
              <a:buNone/>
            </a:pPr>
            <a:r>
              <a:rPr lang="en-US" dirty="0" smtClean="0"/>
              <a:t>        </a:t>
            </a:r>
            <a:r>
              <a:rPr lang="en-US" dirty="0" err="1" smtClean="0"/>
              <a:t>writer.write</a:t>
            </a:r>
            <a:r>
              <a:rPr lang="en-US" dirty="0" smtClean="0"/>
              <a:t>("Java provides object oriented features");</a:t>
            </a:r>
          </a:p>
          <a:p>
            <a:pPr>
              <a:buNone/>
            </a:pPr>
            <a:r>
              <a:rPr lang="en-US" dirty="0" smtClean="0"/>
              <a:t>        </a:t>
            </a:r>
            <a:r>
              <a:rPr lang="en-US" dirty="0" err="1" smtClean="0"/>
              <a:t>writer.flush</a:t>
            </a:r>
            <a:r>
              <a:rPr lang="en-US" dirty="0" smtClean="0"/>
              <a:t>();</a:t>
            </a:r>
          </a:p>
          <a:p>
            <a:pPr>
              <a:buNone/>
            </a:pPr>
            <a:r>
              <a:rPr lang="en-US" dirty="0" smtClean="0"/>
              <a:t>        </a:t>
            </a:r>
            <a:r>
              <a:rPr lang="en-US" dirty="0" err="1" smtClean="0"/>
              <a:t>writer.close</a:t>
            </a:r>
            <a:r>
              <a:rPr lang="en-US" dirty="0" smtClean="0"/>
              <a:t>();</a:t>
            </a:r>
          </a:p>
          <a:p>
            <a:pPr>
              <a:buNone/>
            </a:pPr>
            <a:r>
              <a:rPr lang="en-US" dirty="0" smtClean="0"/>
              <a:t>        </a:t>
            </a:r>
            <a:r>
              <a:rPr lang="en-US" dirty="0" err="1" smtClean="0"/>
              <a:t>PrintWriter</a:t>
            </a:r>
            <a:r>
              <a:rPr lang="en-US" dirty="0" smtClean="0"/>
              <a:t> writer1=new </a:t>
            </a:r>
            <a:r>
              <a:rPr lang="en-US" dirty="0" err="1" smtClean="0"/>
              <a:t>PrintWriter</a:t>
            </a:r>
            <a:r>
              <a:rPr lang="en-US" dirty="0" smtClean="0"/>
              <a:t>(new File("B.txt"));</a:t>
            </a:r>
          </a:p>
          <a:p>
            <a:pPr>
              <a:buNone/>
            </a:pPr>
            <a:r>
              <a:rPr lang="en-US" dirty="0" smtClean="0"/>
              <a:t>        writer1.write("welcome to </a:t>
            </a:r>
            <a:r>
              <a:rPr lang="en-US" dirty="0" err="1" smtClean="0"/>
              <a:t>nitw</a:t>
            </a:r>
            <a:r>
              <a:rPr lang="en-US" dirty="0" smtClean="0"/>
              <a:t>");</a:t>
            </a:r>
          </a:p>
          <a:p>
            <a:pPr>
              <a:buNone/>
            </a:pPr>
            <a:r>
              <a:rPr lang="en-US" dirty="0" smtClean="0"/>
              <a:t>        writer1.flush();</a:t>
            </a:r>
          </a:p>
          <a:p>
            <a:pPr>
              <a:buNone/>
            </a:pPr>
            <a:r>
              <a:rPr lang="en-US" dirty="0" smtClean="0"/>
              <a:t>        writer1.close();</a:t>
            </a:r>
          </a:p>
          <a:p>
            <a:pPr>
              <a:buNone/>
            </a:pPr>
            <a:r>
              <a:rPr lang="en-US" dirty="0" smtClean="0"/>
              <a:t>    }</a:t>
            </a:r>
          </a:p>
          <a:p>
            <a:pPr>
              <a:buNone/>
            </a:pPr>
            <a:r>
              <a:rPr lang="en-US" dirty="0" smtClean="0"/>
              <a:t>}</a:t>
            </a:r>
          </a:p>
          <a:p>
            <a:pPr>
              <a:buNone/>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Stream I/O</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t>import java.io.*;</a:t>
            </a:r>
          </a:p>
          <a:p>
            <a:pPr>
              <a:buNone/>
            </a:pPr>
            <a:r>
              <a:rPr lang="en-US" b="1" dirty="0" smtClean="0"/>
              <a:t>class </a:t>
            </a:r>
            <a:r>
              <a:rPr lang="en-US" b="1" dirty="0" err="1" smtClean="0"/>
              <a:t>WordCount</a:t>
            </a:r>
            <a:r>
              <a:rPr lang="en-US" b="1" dirty="0" smtClean="0"/>
              <a:t> {</a:t>
            </a:r>
          </a:p>
          <a:p>
            <a:pPr>
              <a:buNone/>
            </a:pPr>
            <a:r>
              <a:rPr lang="en-US" b="1" dirty="0" smtClean="0"/>
              <a:t>public static </a:t>
            </a:r>
            <a:r>
              <a:rPr lang="en-US" b="1" dirty="0" err="1" smtClean="0"/>
              <a:t>int</a:t>
            </a:r>
            <a:r>
              <a:rPr lang="en-US" b="1" dirty="0" smtClean="0"/>
              <a:t> words = 0;</a:t>
            </a:r>
          </a:p>
          <a:p>
            <a:pPr>
              <a:buNone/>
            </a:pPr>
            <a:r>
              <a:rPr lang="en-US" b="1" dirty="0" smtClean="0"/>
              <a:t>public static </a:t>
            </a:r>
            <a:r>
              <a:rPr lang="en-US" b="1" dirty="0" err="1" smtClean="0"/>
              <a:t>int</a:t>
            </a:r>
            <a:r>
              <a:rPr lang="en-US" b="1" dirty="0" smtClean="0"/>
              <a:t> lines = 0;</a:t>
            </a:r>
          </a:p>
          <a:p>
            <a:pPr>
              <a:buNone/>
            </a:pPr>
            <a:r>
              <a:rPr lang="en-US" b="1" dirty="0" smtClean="0"/>
              <a:t>public static </a:t>
            </a:r>
            <a:r>
              <a:rPr lang="en-US" b="1" dirty="0" err="1" smtClean="0"/>
              <a:t>int</a:t>
            </a:r>
            <a:r>
              <a:rPr lang="en-US" b="1" dirty="0" smtClean="0"/>
              <a:t> chars = 0;</a:t>
            </a:r>
          </a:p>
          <a:p>
            <a:pPr>
              <a:buNone/>
            </a:pPr>
            <a:r>
              <a:rPr lang="en-US" b="1" dirty="0" smtClean="0"/>
              <a:t>public static void </a:t>
            </a:r>
            <a:r>
              <a:rPr lang="en-US" b="1" dirty="0" err="1" smtClean="0"/>
              <a:t>wc</a:t>
            </a:r>
            <a:r>
              <a:rPr lang="en-US" b="1" dirty="0" smtClean="0"/>
              <a:t>(</a:t>
            </a:r>
            <a:r>
              <a:rPr lang="en-US" b="1" dirty="0" err="1" smtClean="0"/>
              <a:t>FileReader</a:t>
            </a:r>
            <a:r>
              <a:rPr lang="en-US" b="1" dirty="0" smtClean="0"/>
              <a:t> </a:t>
            </a:r>
            <a:r>
              <a:rPr lang="en-US" b="1" dirty="0" err="1" smtClean="0"/>
              <a:t>isr</a:t>
            </a:r>
            <a:r>
              <a:rPr lang="en-US" b="1" dirty="0" smtClean="0"/>
              <a:t>)</a:t>
            </a:r>
          </a:p>
          <a:p>
            <a:pPr>
              <a:buNone/>
            </a:pPr>
            <a:r>
              <a:rPr lang="en-US" b="1" dirty="0" smtClean="0"/>
              <a:t>throws </a:t>
            </a:r>
            <a:r>
              <a:rPr lang="en-US" b="1" dirty="0" err="1" smtClean="0"/>
              <a:t>IOException</a:t>
            </a:r>
            <a:r>
              <a:rPr lang="en-US" b="1" dirty="0" smtClean="0"/>
              <a:t> {</a:t>
            </a:r>
          </a:p>
          <a:p>
            <a:pPr>
              <a:buNone/>
            </a:pPr>
            <a:r>
              <a:rPr lang="en-US" b="1" dirty="0" err="1" smtClean="0"/>
              <a:t>int</a:t>
            </a:r>
            <a:r>
              <a:rPr lang="en-US" b="1" dirty="0" smtClean="0"/>
              <a:t> c = 0;</a:t>
            </a:r>
          </a:p>
          <a:p>
            <a:pPr>
              <a:buNone/>
            </a:pPr>
            <a:r>
              <a:rPr lang="en-US" b="1" dirty="0" err="1" smtClean="0"/>
              <a:t>boolean</a:t>
            </a:r>
            <a:r>
              <a:rPr lang="en-US" b="1" dirty="0" smtClean="0"/>
              <a:t> </a:t>
            </a:r>
            <a:r>
              <a:rPr lang="en-US" b="1" dirty="0" err="1" smtClean="0"/>
              <a:t>lastWhite</a:t>
            </a:r>
            <a:r>
              <a:rPr lang="en-US" b="1" dirty="0" smtClean="0"/>
              <a:t> = true;</a:t>
            </a:r>
          </a:p>
          <a:p>
            <a:pPr>
              <a:buNone/>
            </a:pPr>
            <a:r>
              <a:rPr lang="en-US" b="1" dirty="0" smtClean="0"/>
              <a:t>String </a:t>
            </a:r>
            <a:r>
              <a:rPr lang="en-US" b="1" dirty="0" err="1" smtClean="0"/>
              <a:t>whiteSpace</a:t>
            </a:r>
            <a:r>
              <a:rPr lang="en-US" b="1" dirty="0" smtClean="0"/>
              <a:t> = " \t\n\r";</a:t>
            </a:r>
          </a:p>
          <a:p>
            <a:pPr>
              <a:buNone/>
            </a:pPr>
            <a:r>
              <a:rPr lang="en-US" b="1" dirty="0" smtClean="0"/>
              <a:t>while ((c = </a:t>
            </a:r>
            <a:r>
              <a:rPr lang="en-US" b="1" dirty="0" err="1" smtClean="0"/>
              <a:t>isr.read</a:t>
            </a:r>
            <a:r>
              <a:rPr lang="en-US" b="1" dirty="0" smtClean="0"/>
              <a:t>()) != -1) {</a:t>
            </a:r>
          </a:p>
          <a:p>
            <a:pPr>
              <a:buNone/>
            </a:pPr>
            <a:r>
              <a:rPr lang="en-US" b="1" dirty="0" smtClean="0"/>
              <a:t>// Count characters</a:t>
            </a:r>
          </a:p>
          <a:p>
            <a:pPr>
              <a:buNone/>
            </a:pPr>
            <a:r>
              <a:rPr lang="en-US" b="1" dirty="0" smtClean="0"/>
              <a:t>chars++;</a:t>
            </a:r>
          </a:p>
          <a:p>
            <a:pPr>
              <a:buNone/>
            </a:pPr>
            <a:r>
              <a:rPr lang="en-US" b="1" dirty="0" smtClean="0"/>
              <a:t>// Count lines</a:t>
            </a:r>
          </a:p>
          <a:p>
            <a:pPr>
              <a:buNone/>
            </a:pPr>
            <a:r>
              <a:rPr lang="en-US" b="1" dirty="0" smtClean="0"/>
              <a:t>if (c == '\n') {</a:t>
            </a:r>
          </a:p>
          <a:p>
            <a:pPr>
              <a:buNone/>
            </a:pPr>
            <a:r>
              <a:rPr lang="en-US" b="1" dirty="0" smtClean="0"/>
              <a:t>lines++;</a:t>
            </a:r>
          </a:p>
          <a:p>
            <a:pPr>
              <a:buNone/>
            </a:pPr>
            <a:r>
              <a:rPr lang="en-US" b="1" dirty="0" smtClean="0"/>
              <a:t>}</a:t>
            </a:r>
          </a:p>
          <a:p>
            <a:pPr>
              <a:buNone/>
            </a:pPr>
            <a:r>
              <a:rPr lang="en-US" b="1" dirty="0" smtClean="0"/>
              <a:t>// Count words by detecting the start of a word</a:t>
            </a:r>
          </a:p>
          <a:p>
            <a:pPr>
              <a:buNone/>
            </a:pPr>
            <a:r>
              <a:rPr lang="en-US" b="1" dirty="0" err="1" smtClean="0"/>
              <a:t>int</a:t>
            </a:r>
            <a:r>
              <a:rPr lang="en-US" b="1" dirty="0" smtClean="0"/>
              <a:t> index = </a:t>
            </a:r>
            <a:r>
              <a:rPr lang="en-US" b="1" dirty="0" err="1" smtClean="0"/>
              <a:t>whiteSpace.indexOf</a:t>
            </a:r>
            <a:r>
              <a:rPr lang="en-US" b="1" dirty="0" smtClean="0"/>
              <a:t>(c);</a:t>
            </a:r>
          </a:p>
          <a:p>
            <a:pPr>
              <a:buNone/>
            </a:pPr>
            <a:endParaRPr lang="en-US"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a:buNone/>
            </a:pPr>
            <a:r>
              <a:rPr lang="en-US" b="1" dirty="0" smtClean="0"/>
              <a:t>if(index == -1) {</a:t>
            </a:r>
          </a:p>
          <a:p>
            <a:pPr>
              <a:buNone/>
            </a:pPr>
            <a:r>
              <a:rPr lang="en-US" b="1" dirty="0" smtClean="0"/>
              <a:t>if(</a:t>
            </a:r>
            <a:r>
              <a:rPr lang="en-US" b="1" dirty="0" err="1" smtClean="0"/>
              <a:t>lastWhite</a:t>
            </a:r>
            <a:r>
              <a:rPr lang="en-US" b="1" dirty="0" smtClean="0"/>
              <a:t> == true) {</a:t>
            </a:r>
          </a:p>
          <a:p>
            <a:pPr>
              <a:buNone/>
            </a:pPr>
            <a:r>
              <a:rPr lang="en-US" b="1" dirty="0" smtClean="0"/>
              <a:t>++words;   }</a:t>
            </a:r>
          </a:p>
          <a:p>
            <a:pPr>
              <a:buNone/>
            </a:pPr>
            <a:r>
              <a:rPr lang="en-US" b="1" dirty="0" err="1" smtClean="0"/>
              <a:t>lastWhite</a:t>
            </a:r>
            <a:r>
              <a:rPr lang="en-US" b="1" dirty="0" smtClean="0"/>
              <a:t> = false;</a:t>
            </a:r>
          </a:p>
          <a:p>
            <a:pPr>
              <a:buNone/>
            </a:pPr>
            <a:r>
              <a:rPr lang="en-US" b="1" dirty="0" smtClean="0"/>
              <a:t>}</a:t>
            </a:r>
          </a:p>
          <a:p>
            <a:pPr>
              <a:buNone/>
            </a:pPr>
            <a:r>
              <a:rPr lang="en-US" b="1" dirty="0" smtClean="0"/>
              <a:t>else {</a:t>
            </a:r>
          </a:p>
          <a:p>
            <a:pPr>
              <a:buNone/>
            </a:pPr>
            <a:r>
              <a:rPr lang="en-US" b="1" dirty="0" err="1" smtClean="0"/>
              <a:t>lastWhite</a:t>
            </a:r>
            <a:r>
              <a:rPr lang="en-US" b="1" dirty="0" smtClean="0"/>
              <a:t> = true; }</a:t>
            </a:r>
          </a:p>
          <a:p>
            <a:pPr>
              <a:buNone/>
            </a:pPr>
            <a:r>
              <a:rPr lang="en-US" b="1" dirty="0" smtClean="0"/>
              <a:t>}</a:t>
            </a:r>
          </a:p>
          <a:p>
            <a:pPr>
              <a:buNone/>
            </a:pPr>
            <a:r>
              <a:rPr lang="en-US" b="1" dirty="0" smtClean="0"/>
              <a:t>if(chars != 0) {</a:t>
            </a:r>
          </a:p>
          <a:p>
            <a:pPr>
              <a:buNone/>
            </a:pPr>
            <a:r>
              <a:rPr lang="en-US" b="1" dirty="0" smtClean="0"/>
              <a:t>++lines;</a:t>
            </a:r>
          </a:p>
          <a:p>
            <a:pPr>
              <a:buNone/>
            </a:pPr>
            <a:r>
              <a:rPr lang="en-US" b="1" dirty="0" smtClean="0"/>
              <a:t>}	}</a:t>
            </a:r>
          </a:p>
          <a:p>
            <a:pPr>
              <a:buNone/>
            </a:pPr>
            <a:r>
              <a:rPr lang="en-US" b="1" dirty="0" smtClean="0"/>
              <a:t>public static void main(String </a:t>
            </a:r>
            <a:r>
              <a:rPr lang="en-US" b="1" dirty="0" err="1" smtClean="0"/>
              <a:t>args</a:t>
            </a:r>
            <a:r>
              <a:rPr lang="en-US" b="1" dirty="0" smtClean="0"/>
              <a:t>[]) {</a:t>
            </a:r>
          </a:p>
          <a:p>
            <a:pPr>
              <a:buNone/>
            </a:pPr>
            <a:r>
              <a:rPr lang="en-US" b="1" dirty="0" smtClean="0"/>
              <a:t>try {</a:t>
            </a:r>
          </a:p>
          <a:p>
            <a:pPr>
              <a:buNone/>
            </a:pPr>
            <a:r>
              <a:rPr lang="en-US" b="1" dirty="0" err="1" smtClean="0"/>
              <a:t>FileReader</a:t>
            </a:r>
            <a:r>
              <a:rPr lang="en-US" b="1" dirty="0" smtClean="0"/>
              <a:t> f1=new </a:t>
            </a:r>
            <a:r>
              <a:rPr lang="en-US" b="1" dirty="0" err="1" smtClean="0"/>
              <a:t>FileReader</a:t>
            </a:r>
            <a:r>
              <a:rPr lang="en-US" b="1" dirty="0" smtClean="0"/>
              <a:t>("filename.txt");</a:t>
            </a:r>
          </a:p>
          <a:p>
            <a:pPr>
              <a:buNone/>
            </a:pPr>
            <a:r>
              <a:rPr lang="en-US" b="1" dirty="0" err="1" smtClean="0"/>
              <a:t>wc</a:t>
            </a:r>
            <a:r>
              <a:rPr lang="en-US" b="1" dirty="0" smtClean="0"/>
              <a:t>(f1);</a:t>
            </a:r>
          </a:p>
          <a:p>
            <a:pPr>
              <a:buNone/>
            </a:pPr>
            <a:r>
              <a:rPr lang="en-US" b="1" dirty="0" smtClean="0"/>
              <a:t>}</a:t>
            </a:r>
          </a:p>
          <a:p>
            <a:pPr>
              <a:buNone/>
            </a:pPr>
            <a:r>
              <a:rPr lang="en-US" b="1" dirty="0" smtClean="0"/>
              <a:t>catch (</a:t>
            </a:r>
            <a:r>
              <a:rPr lang="en-US" b="1" dirty="0" err="1" smtClean="0"/>
              <a:t>IOException</a:t>
            </a:r>
            <a:r>
              <a:rPr lang="en-US" b="1" dirty="0" smtClean="0"/>
              <a:t> e) {</a:t>
            </a:r>
          </a:p>
          <a:p>
            <a:pPr>
              <a:buNone/>
            </a:pPr>
            <a:r>
              <a:rPr lang="en-US" b="1" dirty="0" smtClean="0"/>
              <a:t>return;</a:t>
            </a:r>
          </a:p>
          <a:p>
            <a:pPr>
              <a:buNone/>
            </a:pPr>
            <a:r>
              <a:rPr lang="en-US" b="1" dirty="0" smtClean="0"/>
              <a:t>}</a:t>
            </a:r>
          </a:p>
          <a:p>
            <a:pPr>
              <a:buNone/>
            </a:pPr>
            <a:r>
              <a:rPr lang="en-US" b="1" dirty="0" err="1" smtClean="0"/>
              <a:t>System.out.println</a:t>
            </a:r>
            <a:r>
              <a:rPr lang="en-US" b="1" dirty="0" smtClean="0"/>
              <a:t>(lines + " " + words + " " + chars);</a:t>
            </a:r>
          </a:p>
          <a:p>
            <a:pPr>
              <a:buNone/>
            </a:pPr>
            <a:r>
              <a:rPr lang="en-US" b="1" dirty="0" smtClean="0"/>
              <a:t>}	}</a:t>
            </a:r>
          </a:p>
          <a:p>
            <a:pPr>
              <a:buNone/>
            </a:pPr>
            <a:endParaRPr lang="en-US"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Improving </a:t>
            </a:r>
            <a:r>
              <a:rPr lang="en-US" dirty="0" err="1" smtClean="0"/>
              <a:t>wc</a:t>
            </a:r>
            <a:r>
              <a:rPr lang="en-US" dirty="0" smtClean="0"/>
              <a:t>( ) Using a </a:t>
            </a:r>
            <a:r>
              <a:rPr lang="en-US" dirty="0" err="1" smtClean="0"/>
              <a:t>StreamTokenizer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 even better way to look for patterns in an input stream is to use another of Java’s I/O classes: </a:t>
            </a:r>
            <a:r>
              <a:rPr lang="en-US" b="1" dirty="0" err="1" smtClean="0"/>
              <a:t>StreamTokenizer</a:t>
            </a:r>
            <a:r>
              <a:rPr lang="en-US" b="1" dirty="0" smtClean="0"/>
              <a:t>. </a:t>
            </a:r>
          </a:p>
          <a:p>
            <a:r>
              <a:rPr lang="en-US" b="1" dirty="0" err="1" smtClean="0"/>
              <a:t>StreamTokenizer</a:t>
            </a:r>
            <a:r>
              <a:rPr lang="en-US" b="1" dirty="0" smtClean="0"/>
              <a:t> breaks up the </a:t>
            </a:r>
            <a:r>
              <a:rPr lang="en-US" b="1" dirty="0" err="1" smtClean="0"/>
              <a:t>InputStream</a:t>
            </a:r>
            <a:r>
              <a:rPr lang="en-US" b="1" dirty="0" smtClean="0"/>
              <a:t> into </a:t>
            </a:r>
            <a:r>
              <a:rPr lang="en-US" b="1" i="1" dirty="0" smtClean="0"/>
              <a:t>tokens that are delimited by sets of </a:t>
            </a:r>
            <a:r>
              <a:rPr lang="en-US" dirty="0" smtClean="0"/>
              <a:t>characters. </a:t>
            </a:r>
          </a:p>
          <a:p>
            <a:r>
              <a:rPr lang="en-US" dirty="0" smtClean="0"/>
              <a:t>It has this constructor:</a:t>
            </a:r>
          </a:p>
          <a:p>
            <a:r>
              <a:rPr lang="en-US" dirty="0" err="1" smtClean="0"/>
              <a:t>StreamTokenizer</a:t>
            </a:r>
            <a:r>
              <a:rPr lang="en-US" dirty="0" smtClean="0"/>
              <a:t>(Reader </a:t>
            </a:r>
            <a:r>
              <a:rPr lang="en-US" i="1" dirty="0" err="1" smtClean="0"/>
              <a:t>inStream</a:t>
            </a:r>
            <a:r>
              <a:rPr lang="en-US" i="1" dirty="0" smtClean="0"/>
              <a:t>)</a:t>
            </a:r>
          </a:p>
          <a:p>
            <a:r>
              <a:rPr lang="en-US" dirty="0" smtClean="0"/>
              <a:t>Here </a:t>
            </a:r>
            <a:r>
              <a:rPr lang="en-US" i="1" dirty="0" err="1" smtClean="0"/>
              <a:t>inStream</a:t>
            </a:r>
            <a:r>
              <a:rPr lang="en-US" i="1" dirty="0" smtClean="0"/>
              <a:t> must be some form of </a:t>
            </a:r>
            <a:r>
              <a:rPr lang="en-US" b="1" i="1" dirty="0" smtClean="0"/>
              <a:t>Reader.</a:t>
            </a:r>
          </a:p>
          <a:p>
            <a:r>
              <a:rPr lang="en-US" b="1" dirty="0" err="1" smtClean="0"/>
              <a:t>StreamTokenizer</a:t>
            </a:r>
            <a:r>
              <a:rPr lang="en-US" b="1" dirty="0" smtClean="0"/>
              <a:t> defines several methods. In this example, we will use only a few.</a:t>
            </a:r>
          </a:p>
          <a:p>
            <a:r>
              <a:rPr lang="en-US" dirty="0" smtClean="0"/>
              <a:t>To reset the default set of delimiters, we will employ the </a:t>
            </a:r>
            <a:r>
              <a:rPr lang="en-US" b="1" dirty="0" err="1" smtClean="0"/>
              <a:t>resetSyntax</a:t>
            </a:r>
            <a:r>
              <a:rPr lang="en-US" b="1" dirty="0" smtClean="0"/>
              <a:t>( ) method. </a:t>
            </a:r>
          </a:p>
          <a:p>
            <a:r>
              <a:rPr lang="en-US" b="1" dirty="0" smtClean="0"/>
              <a:t>The </a:t>
            </a:r>
            <a:r>
              <a:rPr lang="en-US" dirty="0" smtClean="0"/>
              <a:t>default set of delimiters is finely tuned for tokenizing Java programs and is thus too specialized for this example.</a:t>
            </a:r>
          </a:p>
          <a:p>
            <a:r>
              <a:rPr lang="en-US" dirty="0" smtClean="0"/>
              <a:t>We declare that our tokens, or “words,” are any consecutive string of visible characters delimited on both sides by whitespace.</a:t>
            </a:r>
          </a:p>
          <a:p>
            <a:endParaRPr lang="en-US" dirty="0" smtClean="0"/>
          </a:p>
          <a:p>
            <a:pPr>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smtClean="0"/>
              <a:t>We use the </a:t>
            </a:r>
            <a:r>
              <a:rPr lang="en-US" b="1" dirty="0" err="1" smtClean="0"/>
              <a:t>eolIsSignificant</a:t>
            </a:r>
            <a:r>
              <a:rPr lang="en-US" b="1" dirty="0" smtClean="0"/>
              <a:t>( ) method to ensure that newline characters will be </a:t>
            </a:r>
            <a:r>
              <a:rPr lang="en-US" dirty="0" smtClean="0"/>
              <a:t>delivered as tokens, so we can count the number of lines as well as words.</a:t>
            </a:r>
          </a:p>
          <a:p>
            <a:r>
              <a:rPr lang="en-US" dirty="0" smtClean="0"/>
              <a:t> It has this general form:</a:t>
            </a:r>
          </a:p>
          <a:p>
            <a:r>
              <a:rPr lang="en-US" dirty="0" smtClean="0"/>
              <a:t>void </a:t>
            </a:r>
            <a:r>
              <a:rPr lang="en-US" dirty="0" err="1" smtClean="0"/>
              <a:t>eolIsSignificant</a:t>
            </a:r>
            <a:r>
              <a:rPr lang="en-US" dirty="0" smtClean="0"/>
              <a:t>(</a:t>
            </a:r>
            <a:r>
              <a:rPr lang="en-US" dirty="0" err="1" smtClean="0"/>
              <a:t>boolean</a:t>
            </a:r>
            <a:r>
              <a:rPr lang="en-US" dirty="0" smtClean="0"/>
              <a:t> </a:t>
            </a:r>
            <a:r>
              <a:rPr lang="en-US" i="1" dirty="0" err="1" smtClean="0"/>
              <a:t>eolFlag</a:t>
            </a:r>
            <a:r>
              <a:rPr lang="en-US" i="1" dirty="0" smtClean="0"/>
              <a:t>)</a:t>
            </a:r>
          </a:p>
          <a:p>
            <a:r>
              <a:rPr lang="en-US" dirty="0" smtClean="0"/>
              <a:t>If </a:t>
            </a:r>
            <a:r>
              <a:rPr lang="en-US" i="1" dirty="0" err="1" smtClean="0"/>
              <a:t>eolFlag</a:t>
            </a:r>
            <a:r>
              <a:rPr lang="en-US" i="1" dirty="0" smtClean="0"/>
              <a:t> is </a:t>
            </a:r>
            <a:r>
              <a:rPr lang="en-US" b="1" i="1" dirty="0" smtClean="0"/>
              <a:t>true, the end-of-line characters are returned as tokens. </a:t>
            </a:r>
          </a:p>
          <a:p>
            <a:r>
              <a:rPr lang="en-US" b="1" i="1" dirty="0" smtClean="0"/>
              <a:t>If </a:t>
            </a:r>
            <a:r>
              <a:rPr lang="en-US" b="1" i="1" dirty="0" err="1" smtClean="0"/>
              <a:t>eolFlag</a:t>
            </a:r>
            <a:r>
              <a:rPr lang="en-US" b="1" i="1" dirty="0" smtClean="0"/>
              <a:t> is false, the </a:t>
            </a:r>
            <a:r>
              <a:rPr lang="en-US" dirty="0" smtClean="0"/>
              <a:t>end-of-line characters are ignored.</a:t>
            </a:r>
          </a:p>
          <a:p>
            <a:r>
              <a:rPr lang="en-US" dirty="0" smtClean="0"/>
              <a:t>The </a:t>
            </a:r>
            <a:r>
              <a:rPr lang="en-US" b="1" dirty="0" err="1" smtClean="0"/>
              <a:t>wordChars</a:t>
            </a:r>
            <a:r>
              <a:rPr lang="en-US" b="1" dirty="0" smtClean="0"/>
              <a:t>( ) method is used to specify the range of characters that can be used </a:t>
            </a:r>
            <a:r>
              <a:rPr lang="en-US" dirty="0" smtClean="0"/>
              <a:t>in words. </a:t>
            </a:r>
          </a:p>
          <a:p>
            <a:r>
              <a:rPr lang="en-US" dirty="0" smtClean="0"/>
              <a:t>Its general form is shown here:</a:t>
            </a:r>
          </a:p>
          <a:p>
            <a:r>
              <a:rPr lang="en-US" dirty="0" smtClean="0"/>
              <a:t>void </a:t>
            </a:r>
            <a:r>
              <a:rPr lang="en-US" dirty="0" err="1" smtClean="0"/>
              <a:t>wordChars</a:t>
            </a:r>
            <a:r>
              <a:rPr lang="en-US" dirty="0" smtClean="0"/>
              <a:t>(</a:t>
            </a:r>
            <a:r>
              <a:rPr lang="en-US" dirty="0" err="1" smtClean="0"/>
              <a:t>int</a:t>
            </a:r>
            <a:r>
              <a:rPr lang="en-US" dirty="0" smtClean="0"/>
              <a:t> </a:t>
            </a:r>
            <a:r>
              <a:rPr lang="en-US" i="1" dirty="0" smtClean="0"/>
              <a:t>start, </a:t>
            </a:r>
            <a:r>
              <a:rPr lang="en-US" i="1" dirty="0" err="1" smtClean="0"/>
              <a:t>int</a:t>
            </a:r>
            <a:r>
              <a:rPr lang="en-US" i="1" dirty="0" smtClean="0"/>
              <a:t> end)</a:t>
            </a:r>
          </a:p>
          <a:p>
            <a:r>
              <a:rPr lang="en-US" dirty="0" smtClean="0"/>
              <a:t>Here, </a:t>
            </a:r>
            <a:r>
              <a:rPr lang="en-US" i="1" dirty="0" smtClean="0"/>
              <a:t>start and end specify the range of valid characters.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Write to File</a:t>
            </a:r>
            <a:endParaRPr lang="en-US" dirty="0"/>
          </a:p>
        </p:txBody>
      </p:sp>
      <p:sp>
        <p:nvSpPr>
          <p:cNvPr id="3" name="Content Placeholder 2"/>
          <p:cNvSpPr>
            <a:spLocks noGrp="1"/>
          </p:cNvSpPr>
          <p:nvPr>
            <p:ph idx="1"/>
          </p:nvPr>
        </p:nvSpPr>
        <p:spPr/>
        <p:txBody>
          <a:bodyPr/>
          <a:lstStyle/>
          <a:p>
            <a:r>
              <a:rPr lang="en-US" dirty="0" smtClean="0"/>
              <a:t>We use the </a:t>
            </a:r>
            <a:r>
              <a:rPr lang="en-US" dirty="0" err="1" smtClean="0"/>
              <a:t>FileWriter</a:t>
            </a:r>
            <a:r>
              <a:rPr lang="en-US" dirty="0" smtClean="0"/>
              <a:t> class together with its write() method to write some text to the file we created in the example above.</a:t>
            </a:r>
          </a:p>
          <a:p>
            <a:r>
              <a:rPr lang="en-US" dirty="0" smtClean="0"/>
              <a:t> Note that when you are done writing to the file, you should close it with the close() method:</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sz="1700" i="1" dirty="0" smtClean="0"/>
              <a:t>In the program, characters in </a:t>
            </a:r>
            <a:r>
              <a:rPr lang="en-US" sz="1700" dirty="0" smtClean="0"/>
              <a:t>the range 33 to 255 are valid word characters.</a:t>
            </a:r>
          </a:p>
          <a:p>
            <a:r>
              <a:rPr lang="en-US" sz="1700" dirty="0" smtClean="0"/>
              <a:t>The whitespace characters are specified using </a:t>
            </a:r>
            <a:r>
              <a:rPr lang="en-US" sz="1700" b="1" dirty="0" err="1" smtClean="0"/>
              <a:t>whitespaceChars</a:t>
            </a:r>
            <a:r>
              <a:rPr lang="en-US" sz="1700" b="1" dirty="0" smtClean="0"/>
              <a:t>( ). </a:t>
            </a:r>
          </a:p>
          <a:p>
            <a:r>
              <a:rPr lang="en-US" sz="1700" b="1" dirty="0" smtClean="0"/>
              <a:t>It has this </a:t>
            </a:r>
            <a:r>
              <a:rPr lang="en-US" sz="1700" dirty="0" smtClean="0"/>
              <a:t>general form:</a:t>
            </a:r>
          </a:p>
          <a:p>
            <a:r>
              <a:rPr lang="en-US" sz="1700" dirty="0" smtClean="0"/>
              <a:t>void </a:t>
            </a:r>
            <a:r>
              <a:rPr lang="en-US" sz="1700" dirty="0" err="1" smtClean="0"/>
              <a:t>whitespaceChars</a:t>
            </a:r>
            <a:r>
              <a:rPr lang="en-US" sz="1700" dirty="0" smtClean="0"/>
              <a:t>(</a:t>
            </a:r>
            <a:r>
              <a:rPr lang="en-US" sz="1700" dirty="0" err="1" smtClean="0"/>
              <a:t>int</a:t>
            </a:r>
            <a:r>
              <a:rPr lang="en-US" sz="1700" dirty="0" smtClean="0"/>
              <a:t> </a:t>
            </a:r>
            <a:r>
              <a:rPr lang="en-US" sz="1700" i="1" dirty="0" smtClean="0"/>
              <a:t>start, </a:t>
            </a:r>
            <a:r>
              <a:rPr lang="en-US" sz="1700" i="1" dirty="0" err="1" smtClean="0"/>
              <a:t>int</a:t>
            </a:r>
            <a:r>
              <a:rPr lang="en-US" sz="1700" i="1" dirty="0" smtClean="0"/>
              <a:t> end)</a:t>
            </a:r>
          </a:p>
          <a:p>
            <a:r>
              <a:rPr lang="en-US" sz="1700" dirty="0" smtClean="0"/>
              <a:t>Here, </a:t>
            </a:r>
            <a:r>
              <a:rPr lang="en-US" sz="1700" i="1" dirty="0" smtClean="0"/>
              <a:t>start and end specify the range of valid whitespace characters.</a:t>
            </a:r>
          </a:p>
          <a:p>
            <a:r>
              <a:rPr lang="en-US" sz="1700" dirty="0" smtClean="0"/>
              <a:t>The next token is obtained from the input stream by calling </a:t>
            </a:r>
            <a:r>
              <a:rPr lang="en-US" sz="1700" b="1" dirty="0" err="1" smtClean="0"/>
              <a:t>nextToken</a:t>
            </a:r>
            <a:r>
              <a:rPr lang="en-US" sz="1700" b="1" dirty="0" smtClean="0"/>
              <a:t>( ). </a:t>
            </a:r>
          </a:p>
          <a:p>
            <a:r>
              <a:rPr lang="en-US" sz="1700" b="1" dirty="0" smtClean="0"/>
              <a:t>It returns </a:t>
            </a:r>
            <a:r>
              <a:rPr lang="en-US" sz="1700" dirty="0" smtClean="0"/>
              <a:t>the type of the token.</a:t>
            </a:r>
          </a:p>
          <a:p>
            <a:r>
              <a:rPr lang="en-US" sz="1700" b="1" dirty="0" err="1" smtClean="0"/>
              <a:t>StreamTokenizer</a:t>
            </a:r>
            <a:r>
              <a:rPr lang="en-US" sz="1700" b="1" dirty="0" smtClean="0"/>
              <a:t> defines four </a:t>
            </a:r>
            <a:r>
              <a:rPr lang="en-US" sz="1700" b="1" dirty="0" err="1" smtClean="0"/>
              <a:t>int</a:t>
            </a:r>
            <a:r>
              <a:rPr lang="en-US" sz="1700" b="1" dirty="0" smtClean="0"/>
              <a:t> constants: TT_EOF, TT_EOL, TT_NUMBER, </a:t>
            </a:r>
            <a:r>
              <a:rPr lang="en-US" sz="1700" dirty="0" smtClean="0"/>
              <a:t>and </a:t>
            </a:r>
            <a:r>
              <a:rPr lang="en-US" sz="1700" b="1" dirty="0" smtClean="0"/>
              <a:t>TT_WORD. </a:t>
            </a:r>
          </a:p>
          <a:p>
            <a:r>
              <a:rPr lang="en-US" sz="1700" b="1" dirty="0" smtClean="0"/>
              <a:t>There are three instance variables. </a:t>
            </a:r>
          </a:p>
          <a:p>
            <a:r>
              <a:rPr lang="en-US" sz="1700" b="1" dirty="0" err="1" smtClean="0"/>
              <a:t>nval</a:t>
            </a:r>
            <a:r>
              <a:rPr lang="en-US" sz="1700" b="1" dirty="0" smtClean="0"/>
              <a:t> is a public double used to </a:t>
            </a:r>
            <a:r>
              <a:rPr lang="en-US" sz="1700" dirty="0" smtClean="0"/>
              <a:t>hold the values of numbers as they are recognized. </a:t>
            </a:r>
          </a:p>
          <a:p>
            <a:r>
              <a:rPr lang="en-US" sz="1700" b="1" dirty="0" err="1" smtClean="0"/>
              <a:t>sval</a:t>
            </a:r>
            <a:r>
              <a:rPr lang="en-US" sz="1700" b="1" dirty="0" smtClean="0"/>
              <a:t> is a public String used to hold </a:t>
            </a:r>
            <a:r>
              <a:rPr lang="en-US" sz="1700" dirty="0" smtClean="0"/>
              <a:t>the value of any words as they are recognized. </a:t>
            </a:r>
          </a:p>
          <a:p>
            <a:r>
              <a:rPr lang="en-US" sz="1700" b="1" dirty="0" err="1" smtClean="0"/>
              <a:t>ttype</a:t>
            </a:r>
            <a:r>
              <a:rPr lang="en-US" sz="1700" b="1" dirty="0" smtClean="0"/>
              <a:t> is a public </a:t>
            </a:r>
            <a:r>
              <a:rPr lang="en-US" sz="1700" b="1" dirty="0" err="1" smtClean="0"/>
              <a:t>int</a:t>
            </a:r>
            <a:r>
              <a:rPr lang="en-US" sz="1700" b="1" dirty="0" smtClean="0"/>
              <a:t> indicating the type </a:t>
            </a:r>
            <a:r>
              <a:rPr lang="en-US" sz="1700" dirty="0" smtClean="0"/>
              <a:t>of token that has just been read by the </a:t>
            </a:r>
            <a:r>
              <a:rPr lang="en-US" sz="1700" b="1" dirty="0" err="1" smtClean="0"/>
              <a:t>nextToken</a:t>
            </a:r>
            <a:r>
              <a:rPr lang="en-US" sz="1700" b="1" dirty="0" smtClean="0"/>
              <a:t>( ) method. </a:t>
            </a:r>
          </a:p>
          <a:p>
            <a:r>
              <a:rPr lang="en-US" sz="1700" b="1" dirty="0" smtClean="0"/>
              <a:t>If the token is a word, </a:t>
            </a:r>
            <a:r>
              <a:rPr lang="en-US" sz="1700" b="1" dirty="0" err="1" smtClean="0"/>
              <a:t>ttype</a:t>
            </a:r>
            <a:r>
              <a:rPr lang="en-US" sz="1700" b="1" dirty="0" smtClean="0"/>
              <a:t> equals TT_WORD. </a:t>
            </a:r>
          </a:p>
          <a:p>
            <a:r>
              <a:rPr lang="en-US" sz="1700" b="1" dirty="0" smtClean="0"/>
              <a:t>If the token is a number, </a:t>
            </a:r>
            <a:r>
              <a:rPr lang="en-US" sz="1700" b="1" dirty="0" err="1" smtClean="0"/>
              <a:t>ttype</a:t>
            </a:r>
            <a:r>
              <a:rPr lang="en-US" sz="1700" b="1" dirty="0" smtClean="0"/>
              <a:t> equals TT_NUMBER. </a:t>
            </a:r>
          </a:p>
          <a:p>
            <a:r>
              <a:rPr lang="en-US" sz="1700" b="1" dirty="0" smtClean="0"/>
              <a:t>If </a:t>
            </a:r>
            <a:r>
              <a:rPr lang="en-US" sz="1700" b="1" dirty="0" err="1" smtClean="0"/>
              <a:t>the</a:t>
            </a:r>
            <a:r>
              <a:rPr lang="en-US" sz="1700" dirty="0" err="1" smtClean="0"/>
              <a:t>token</a:t>
            </a:r>
            <a:r>
              <a:rPr lang="en-US" sz="1700" dirty="0" smtClean="0"/>
              <a:t> is a single character, </a:t>
            </a:r>
            <a:r>
              <a:rPr lang="en-US" sz="1700" b="1" dirty="0" err="1" smtClean="0"/>
              <a:t>ttype</a:t>
            </a:r>
            <a:r>
              <a:rPr lang="en-US" sz="1700" b="1" dirty="0" smtClean="0"/>
              <a:t> contains its value. </a:t>
            </a:r>
          </a:p>
          <a:p>
            <a:r>
              <a:rPr lang="en-US" sz="1700" b="1" dirty="0" smtClean="0"/>
              <a:t>If an end-of-line condition has been </a:t>
            </a:r>
            <a:r>
              <a:rPr lang="en-US" sz="1700" dirty="0" smtClean="0"/>
              <a:t>encountered, </a:t>
            </a:r>
            <a:r>
              <a:rPr lang="en-US" sz="1700" b="1" dirty="0" err="1" smtClean="0"/>
              <a:t>ttype</a:t>
            </a:r>
            <a:r>
              <a:rPr lang="en-US" sz="1700" b="1" dirty="0" smtClean="0"/>
              <a:t> equals TT_EOL. (This assumes that </a:t>
            </a:r>
            <a:r>
              <a:rPr lang="en-US" sz="1700" b="1" dirty="0" err="1" smtClean="0"/>
              <a:t>eolIsSignificant</a:t>
            </a:r>
            <a:r>
              <a:rPr lang="en-US" sz="1700" b="1" dirty="0" smtClean="0"/>
              <a:t>( ) was invoked </a:t>
            </a:r>
            <a:r>
              <a:rPr lang="en-US" sz="1700" dirty="0" smtClean="0"/>
              <a:t>with a </a:t>
            </a:r>
            <a:r>
              <a:rPr lang="en-US" sz="1700" b="1" dirty="0" smtClean="0"/>
              <a:t>true argument.)</a:t>
            </a:r>
          </a:p>
          <a:p>
            <a:r>
              <a:rPr lang="en-US" sz="1700" b="1" dirty="0" smtClean="0"/>
              <a:t> If the end of the stream has been encountered, </a:t>
            </a:r>
            <a:r>
              <a:rPr lang="en-US" sz="1700" b="1" dirty="0" err="1" smtClean="0"/>
              <a:t>ttype</a:t>
            </a:r>
            <a:r>
              <a:rPr lang="en-US" sz="1700" b="1" dirty="0" smtClean="0"/>
              <a:t> equals TT_EOF.</a:t>
            </a:r>
            <a:endParaRPr lang="en-US" sz="17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55000" lnSpcReduction="20000"/>
          </a:bodyPr>
          <a:lstStyle/>
          <a:p>
            <a:pPr>
              <a:buNone/>
            </a:pPr>
            <a:r>
              <a:rPr lang="en-US" b="1" dirty="0" smtClean="0"/>
              <a:t>import java.io.*;</a:t>
            </a:r>
          </a:p>
          <a:p>
            <a:pPr>
              <a:buNone/>
            </a:pPr>
            <a:r>
              <a:rPr lang="en-US" b="1" dirty="0" smtClean="0"/>
              <a:t>public class </a:t>
            </a:r>
            <a:r>
              <a:rPr lang="en-US" b="1" dirty="0" err="1" smtClean="0"/>
              <a:t>WordCount_StreamTokenizer</a:t>
            </a:r>
            <a:r>
              <a:rPr lang="en-US" b="1" dirty="0" smtClean="0"/>
              <a:t> {</a:t>
            </a:r>
          </a:p>
          <a:p>
            <a:pPr>
              <a:buNone/>
            </a:pPr>
            <a:r>
              <a:rPr lang="en-US" b="1" dirty="0" smtClean="0"/>
              <a:t>public static </a:t>
            </a:r>
            <a:r>
              <a:rPr lang="en-US" b="1" dirty="0" err="1" smtClean="0"/>
              <a:t>int</a:t>
            </a:r>
            <a:r>
              <a:rPr lang="en-US" b="1" dirty="0" smtClean="0"/>
              <a:t> words=0;</a:t>
            </a:r>
          </a:p>
          <a:p>
            <a:pPr>
              <a:buNone/>
            </a:pPr>
            <a:r>
              <a:rPr lang="en-US" b="1" dirty="0" smtClean="0"/>
              <a:t>public static </a:t>
            </a:r>
            <a:r>
              <a:rPr lang="en-US" b="1" dirty="0" err="1" smtClean="0"/>
              <a:t>int</a:t>
            </a:r>
            <a:r>
              <a:rPr lang="en-US" b="1" dirty="0" smtClean="0"/>
              <a:t> lines=0;</a:t>
            </a:r>
          </a:p>
          <a:p>
            <a:pPr>
              <a:buNone/>
            </a:pPr>
            <a:r>
              <a:rPr lang="en-US" b="1" dirty="0" smtClean="0"/>
              <a:t>public static </a:t>
            </a:r>
            <a:r>
              <a:rPr lang="en-US" b="1" dirty="0" err="1" smtClean="0"/>
              <a:t>int</a:t>
            </a:r>
            <a:r>
              <a:rPr lang="en-US" b="1" dirty="0" smtClean="0"/>
              <a:t> chars=0;</a:t>
            </a:r>
          </a:p>
          <a:p>
            <a:pPr>
              <a:buNone/>
            </a:pPr>
            <a:r>
              <a:rPr lang="en-US" b="1" dirty="0" smtClean="0"/>
              <a:t>public static void </a:t>
            </a:r>
            <a:r>
              <a:rPr lang="en-US" b="1" dirty="0" err="1" smtClean="0"/>
              <a:t>wc</a:t>
            </a:r>
            <a:r>
              <a:rPr lang="en-US" b="1" dirty="0" smtClean="0"/>
              <a:t>(Reader r) throws </a:t>
            </a:r>
            <a:r>
              <a:rPr lang="en-US" b="1" dirty="0" err="1" smtClean="0"/>
              <a:t>IOException</a:t>
            </a:r>
            <a:r>
              <a:rPr lang="en-US" b="1" dirty="0" smtClean="0"/>
              <a:t> {</a:t>
            </a:r>
          </a:p>
          <a:p>
            <a:pPr>
              <a:buNone/>
            </a:pPr>
            <a:r>
              <a:rPr lang="en-US" b="1" dirty="0" err="1" smtClean="0"/>
              <a:t>StreamTokenizer</a:t>
            </a:r>
            <a:r>
              <a:rPr lang="en-US" b="1" dirty="0" smtClean="0"/>
              <a:t> </a:t>
            </a:r>
            <a:r>
              <a:rPr lang="en-US" b="1" dirty="0" err="1" smtClean="0"/>
              <a:t>tok</a:t>
            </a:r>
            <a:r>
              <a:rPr lang="en-US" b="1" dirty="0" smtClean="0"/>
              <a:t> = new </a:t>
            </a:r>
            <a:r>
              <a:rPr lang="en-US" b="1" dirty="0" err="1" smtClean="0"/>
              <a:t>StreamTokenizer</a:t>
            </a:r>
            <a:r>
              <a:rPr lang="en-US" b="1" dirty="0" smtClean="0"/>
              <a:t>(r);</a:t>
            </a:r>
          </a:p>
          <a:p>
            <a:pPr>
              <a:buNone/>
            </a:pPr>
            <a:r>
              <a:rPr lang="en-US" b="1" dirty="0" err="1" smtClean="0"/>
              <a:t>tok.resetSyntax</a:t>
            </a:r>
            <a:r>
              <a:rPr lang="en-US" b="1" dirty="0" smtClean="0"/>
              <a:t>();</a:t>
            </a:r>
          </a:p>
          <a:p>
            <a:pPr>
              <a:buNone/>
            </a:pPr>
            <a:r>
              <a:rPr lang="en-US" b="1" dirty="0" err="1" smtClean="0"/>
              <a:t>tok.wordChars</a:t>
            </a:r>
            <a:r>
              <a:rPr lang="en-US" b="1" dirty="0" smtClean="0"/>
              <a:t>(33, 255);</a:t>
            </a:r>
          </a:p>
          <a:p>
            <a:pPr>
              <a:buNone/>
            </a:pPr>
            <a:r>
              <a:rPr lang="en-US" b="1" dirty="0" err="1" smtClean="0"/>
              <a:t>tok.whitespaceChars</a:t>
            </a:r>
            <a:r>
              <a:rPr lang="en-US" b="1" dirty="0" smtClean="0"/>
              <a:t>(0, ' ');</a:t>
            </a:r>
          </a:p>
          <a:p>
            <a:pPr>
              <a:buNone/>
            </a:pPr>
            <a:r>
              <a:rPr lang="en-US" b="1" dirty="0" err="1" smtClean="0"/>
              <a:t>tok.eolIsSignificant</a:t>
            </a:r>
            <a:r>
              <a:rPr lang="en-US" b="1" dirty="0" smtClean="0"/>
              <a:t>(true);</a:t>
            </a:r>
          </a:p>
          <a:p>
            <a:pPr>
              <a:buNone/>
            </a:pPr>
            <a:r>
              <a:rPr lang="en-US" b="1" dirty="0" smtClean="0"/>
              <a:t>while (</a:t>
            </a:r>
            <a:r>
              <a:rPr lang="en-US" b="1" dirty="0" err="1" smtClean="0"/>
              <a:t>tok.nextToken</a:t>
            </a:r>
            <a:r>
              <a:rPr lang="en-US" b="1" dirty="0" smtClean="0"/>
              <a:t>() != </a:t>
            </a:r>
            <a:r>
              <a:rPr lang="en-US" b="1" dirty="0" err="1" smtClean="0"/>
              <a:t>tok.TT_EOF</a:t>
            </a:r>
            <a:r>
              <a:rPr lang="en-US" b="1" dirty="0" smtClean="0"/>
              <a:t>) {</a:t>
            </a:r>
          </a:p>
          <a:p>
            <a:pPr>
              <a:buNone/>
            </a:pPr>
            <a:r>
              <a:rPr lang="en-US" b="1" dirty="0" smtClean="0"/>
              <a:t>switch (</a:t>
            </a:r>
            <a:r>
              <a:rPr lang="en-US" b="1" dirty="0" err="1" smtClean="0"/>
              <a:t>tok.ttype</a:t>
            </a:r>
            <a:r>
              <a:rPr lang="en-US" b="1" dirty="0" smtClean="0"/>
              <a:t>) {</a:t>
            </a:r>
          </a:p>
          <a:p>
            <a:pPr>
              <a:buNone/>
            </a:pPr>
            <a:r>
              <a:rPr lang="en-US" b="1" dirty="0" smtClean="0"/>
              <a:t>case </a:t>
            </a:r>
            <a:r>
              <a:rPr lang="en-US" b="1" dirty="0" err="1" smtClean="0"/>
              <a:t>StreamTokenizer.TT_EOL</a:t>
            </a:r>
            <a:r>
              <a:rPr lang="en-US" b="1" dirty="0" smtClean="0"/>
              <a:t>:</a:t>
            </a:r>
          </a:p>
          <a:p>
            <a:pPr>
              <a:buNone/>
            </a:pPr>
            <a:r>
              <a:rPr lang="en-US" b="1" dirty="0" smtClean="0"/>
              <a:t>lines++;</a:t>
            </a:r>
          </a:p>
          <a:p>
            <a:pPr>
              <a:buNone/>
            </a:pPr>
            <a:r>
              <a:rPr lang="en-US" b="1" dirty="0" smtClean="0"/>
              <a:t>chars++;</a:t>
            </a:r>
          </a:p>
          <a:p>
            <a:pPr>
              <a:buNone/>
            </a:pPr>
            <a:r>
              <a:rPr lang="en-US" b="1" dirty="0" smtClean="0"/>
              <a:t>break;</a:t>
            </a:r>
          </a:p>
          <a:p>
            <a:pPr>
              <a:buNone/>
            </a:pPr>
            <a:r>
              <a:rPr lang="en-US" b="1" dirty="0" smtClean="0"/>
              <a:t>case </a:t>
            </a:r>
            <a:r>
              <a:rPr lang="en-US" b="1" dirty="0" err="1" smtClean="0"/>
              <a:t>StreamTokenizer.TT_WORD</a:t>
            </a:r>
            <a:r>
              <a:rPr lang="en-US" b="1" dirty="0" smtClean="0"/>
              <a:t>:</a:t>
            </a:r>
          </a:p>
          <a:p>
            <a:pPr>
              <a:buNone/>
            </a:pPr>
            <a:r>
              <a:rPr lang="en-US" b="1" dirty="0" smtClean="0"/>
              <a:t>words++;</a:t>
            </a:r>
          </a:p>
          <a:p>
            <a:pPr>
              <a:buNone/>
            </a:pPr>
            <a:endParaRPr lang="en-US"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a:buNone/>
            </a:pPr>
            <a:r>
              <a:rPr lang="en-US" b="1" dirty="0" smtClean="0"/>
              <a:t>default: // FALLSTHROUGH</a:t>
            </a:r>
          </a:p>
          <a:p>
            <a:pPr>
              <a:buNone/>
            </a:pPr>
            <a:r>
              <a:rPr lang="en-US" b="1" dirty="0" smtClean="0"/>
              <a:t>chars += </a:t>
            </a:r>
            <a:r>
              <a:rPr lang="en-US" b="1" dirty="0" err="1" smtClean="0"/>
              <a:t>tok.sval.length</a:t>
            </a:r>
            <a:r>
              <a:rPr lang="en-US" b="1" dirty="0" smtClean="0"/>
              <a:t>();</a:t>
            </a:r>
          </a:p>
          <a:p>
            <a:pPr>
              <a:buNone/>
            </a:pPr>
            <a:r>
              <a:rPr lang="en-US" b="1" dirty="0" smtClean="0"/>
              <a:t>break;</a:t>
            </a:r>
          </a:p>
          <a:p>
            <a:pPr>
              <a:buNone/>
            </a:pPr>
            <a:r>
              <a:rPr lang="en-US" b="1" dirty="0" smtClean="0"/>
              <a:t>}	}</a:t>
            </a:r>
          </a:p>
          <a:p>
            <a:pPr>
              <a:buNone/>
            </a:pPr>
            <a:r>
              <a:rPr lang="en-US" b="1" dirty="0" smtClean="0"/>
              <a:t>if(chars!=0)</a:t>
            </a:r>
          </a:p>
          <a:p>
            <a:pPr>
              <a:buNone/>
            </a:pPr>
            <a:r>
              <a:rPr lang="en-US" b="1" dirty="0" smtClean="0"/>
              <a:t>{</a:t>
            </a:r>
          </a:p>
          <a:p>
            <a:pPr>
              <a:buNone/>
            </a:pPr>
            <a:r>
              <a:rPr lang="en-US" b="1" dirty="0" smtClean="0"/>
              <a:t>    lines++;</a:t>
            </a:r>
          </a:p>
          <a:p>
            <a:pPr>
              <a:buNone/>
            </a:pPr>
            <a:r>
              <a:rPr lang="en-US" b="1" dirty="0" smtClean="0"/>
              <a:t>}	}</a:t>
            </a:r>
          </a:p>
          <a:p>
            <a:pPr>
              <a:buNone/>
            </a:pPr>
            <a:r>
              <a:rPr lang="en-US" b="1" dirty="0" smtClean="0"/>
              <a:t>public static void main(String </a:t>
            </a:r>
            <a:r>
              <a:rPr lang="en-US" b="1" dirty="0" err="1" smtClean="0"/>
              <a:t>args</a:t>
            </a:r>
            <a:r>
              <a:rPr lang="en-US" b="1" dirty="0" smtClean="0"/>
              <a:t>[]) {</a:t>
            </a:r>
          </a:p>
          <a:p>
            <a:pPr>
              <a:buNone/>
            </a:pPr>
            <a:r>
              <a:rPr lang="en-US" b="1" dirty="0" smtClean="0"/>
              <a:t>try {</a:t>
            </a:r>
          </a:p>
          <a:p>
            <a:pPr>
              <a:buNone/>
            </a:pPr>
            <a:r>
              <a:rPr lang="en-US" b="1" dirty="0" smtClean="0"/>
              <a:t>    </a:t>
            </a:r>
            <a:r>
              <a:rPr lang="en-US" b="1" dirty="0" err="1" smtClean="0"/>
              <a:t>FileReader</a:t>
            </a:r>
            <a:r>
              <a:rPr lang="en-US" b="1" dirty="0" smtClean="0"/>
              <a:t> f1=new </a:t>
            </a:r>
            <a:r>
              <a:rPr lang="en-US" b="1" dirty="0" err="1" smtClean="0"/>
              <a:t>FileReader</a:t>
            </a:r>
            <a:r>
              <a:rPr lang="en-US" b="1" dirty="0" smtClean="0"/>
              <a:t>("test.txt");</a:t>
            </a:r>
          </a:p>
          <a:p>
            <a:pPr>
              <a:buNone/>
            </a:pPr>
            <a:r>
              <a:rPr lang="en-US" b="1" dirty="0" smtClean="0"/>
              <a:t>    </a:t>
            </a:r>
            <a:r>
              <a:rPr lang="en-US" b="1" dirty="0" err="1" smtClean="0"/>
              <a:t>wc</a:t>
            </a:r>
            <a:r>
              <a:rPr lang="en-US" b="1" dirty="0" smtClean="0"/>
              <a:t>(f1);</a:t>
            </a:r>
          </a:p>
          <a:p>
            <a:pPr>
              <a:buNone/>
            </a:pPr>
            <a:r>
              <a:rPr lang="en-US" b="1" dirty="0" smtClean="0"/>
              <a:t>    </a:t>
            </a:r>
            <a:r>
              <a:rPr lang="en-US" b="1" dirty="0" err="1" smtClean="0"/>
              <a:t>System.out.println</a:t>
            </a:r>
            <a:r>
              <a:rPr lang="en-US" b="1" dirty="0" smtClean="0"/>
              <a:t>(lines + " " + words + " " + chars);</a:t>
            </a:r>
          </a:p>
          <a:p>
            <a:pPr>
              <a:buNone/>
            </a:pPr>
            <a:r>
              <a:rPr lang="en-US" b="1" dirty="0" smtClean="0"/>
              <a:t>    }</a:t>
            </a:r>
          </a:p>
          <a:p>
            <a:pPr>
              <a:buNone/>
            </a:pPr>
            <a:r>
              <a:rPr lang="en-US" b="1" dirty="0" smtClean="0"/>
              <a:t>   catch (</a:t>
            </a:r>
            <a:r>
              <a:rPr lang="en-US" b="1" dirty="0" err="1" smtClean="0"/>
              <a:t>IOException</a:t>
            </a:r>
            <a:r>
              <a:rPr lang="en-US" b="1" dirty="0" smtClean="0"/>
              <a:t> e) {};</a:t>
            </a:r>
          </a:p>
          <a:p>
            <a:pPr>
              <a:buNone/>
            </a:pPr>
            <a:r>
              <a:rPr lang="en-US" b="1" dirty="0" smtClean="0"/>
              <a:t>} 	}</a:t>
            </a:r>
          </a:p>
          <a:p>
            <a:pPr>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Serialization is the process of writing the state of an object to a byte stream.</a:t>
            </a:r>
          </a:p>
          <a:p>
            <a:r>
              <a:rPr lang="en-US" dirty="0" smtClean="0"/>
              <a:t> This is useful when you want to save the state of your program to a persistent storage area, such as a file.</a:t>
            </a:r>
          </a:p>
          <a:p>
            <a:r>
              <a:rPr lang="en-US" dirty="0" smtClean="0"/>
              <a:t> At a later time, you may restore these objects by using the process of </a:t>
            </a:r>
            <a:r>
              <a:rPr lang="en-US" dirty="0" err="1" smtClean="0"/>
              <a:t>deserialization</a:t>
            </a:r>
            <a:r>
              <a:rPr lang="en-US" dirty="0" smtClean="0"/>
              <a:t>.</a:t>
            </a:r>
          </a:p>
          <a:p>
            <a:r>
              <a:rPr lang="en-US" dirty="0" smtClean="0"/>
              <a:t>Serialization is also needed to implement Remote Method Invocation (RMI). </a:t>
            </a:r>
          </a:p>
          <a:p>
            <a:r>
              <a:rPr lang="en-US" dirty="0" smtClean="0"/>
              <a:t>RMI allows a Java object on one machine to invoke a method of a Java object on a different machine.</a:t>
            </a:r>
          </a:p>
          <a:p>
            <a:r>
              <a:rPr lang="en-US" dirty="0" smtClean="0"/>
              <a:t> An object may be supplied as an argument to that remote method. </a:t>
            </a:r>
          </a:p>
          <a:p>
            <a:r>
              <a:rPr lang="en-US" dirty="0" smtClean="0"/>
              <a:t>The sending machine serializes the object and transmits it.</a:t>
            </a:r>
          </a:p>
          <a:p>
            <a:r>
              <a:rPr lang="en-US" dirty="0" smtClean="0"/>
              <a:t> The receiving machine </a:t>
            </a:r>
            <a:r>
              <a:rPr lang="en-US" dirty="0" err="1" smtClean="0"/>
              <a:t>deserializes</a:t>
            </a:r>
            <a:r>
              <a:rPr lang="en-US" dirty="0" smtClean="0"/>
              <a:t> it.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200" dirty="0" smtClean="0"/>
              <a:t> Assume that an object to be serialized has references to other objects, which, in turn, have references to still more objects.</a:t>
            </a:r>
          </a:p>
          <a:p>
            <a:r>
              <a:rPr lang="en-US" sz="2200" dirty="0" smtClean="0"/>
              <a:t> This set of objects and the relationships among them form a directed graph. </a:t>
            </a:r>
          </a:p>
          <a:p>
            <a:r>
              <a:rPr lang="en-US" sz="2200" dirty="0" smtClean="0"/>
              <a:t>There may also be circular references within this object graph. </a:t>
            </a:r>
          </a:p>
          <a:p>
            <a:r>
              <a:rPr lang="en-US" sz="2200" dirty="0" smtClean="0"/>
              <a:t>That is, object X may contain a reference to object Y, and object Y may contain a reference back to object X.</a:t>
            </a:r>
          </a:p>
          <a:p>
            <a:r>
              <a:rPr lang="en-US" sz="2200" dirty="0" smtClean="0"/>
              <a:t>Objects may also contain references to themselves.</a:t>
            </a:r>
          </a:p>
          <a:p>
            <a:r>
              <a:rPr lang="en-US" sz="2200" dirty="0" smtClean="0"/>
              <a:t>The object serialization and </a:t>
            </a:r>
            <a:r>
              <a:rPr lang="en-US" sz="2200" dirty="0" err="1" smtClean="0"/>
              <a:t>deserialization</a:t>
            </a:r>
            <a:r>
              <a:rPr lang="en-US" sz="2200" dirty="0" smtClean="0"/>
              <a:t> facilities have been designed to work correctly in these scenarios. </a:t>
            </a:r>
          </a:p>
          <a:p>
            <a:r>
              <a:rPr lang="en-US" sz="2200" dirty="0" smtClean="0"/>
              <a:t>If you attempt to serialize an object at the top of an object graph, all of the other referenced objects are recursively located and serialized.</a:t>
            </a:r>
          </a:p>
          <a:p>
            <a:r>
              <a:rPr lang="en-US" sz="2200" dirty="0" smtClean="0"/>
              <a:t>Similarly, during the process of </a:t>
            </a:r>
            <a:r>
              <a:rPr lang="en-US" sz="2200" dirty="0" err="1" smtClean="0"/>
              <a:t>deserialization</a:t>
            </a:r>
            <a:r>
              <a:rPr lang="en-US" sz="2200" dirty="0" smtClean="0"/>
              <a:t>, all of these objects and their references are correctly restored.</a:t>
            </a:r>
          </a:p>
          <a:p>
            <a:endParaRPr lang="en-US" sz="22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Serializable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Only an object that implements the </a:t>
            </a:r>
            <a:r>
              <a:rPr lang="en-US" b="1" dirty="0" err="1" smtClean="0"/>
              <a:t>Serializable</a:t>
            </a:r>
            <a:r>
              <a:rPr lang="en-US" b="1" dirty="0" smtClean="0"/>
              <a:t> interface can be saved and restored by </a:t>
            </a:r>
            <a:r>
              <a:rPr lang="en-US" dirty="0" smtClean="0"/>
              <a:t>the serialization facilities. </a:t>
            </a:r>
          </a:p>
          <a:p>
            <a:r>
              <a:rPr lang="en-US" dirty="0" smtClean="0"/>
              <a:t>The </a:t>
            </a:r>
            <a:r>
              <a:rPr lang="en-US" b="1" dirty="0" err="1" smtClean="0"/>
              <a:t>Serializable</a:t>
            </a:r>
            <a:r>
              <a:rPr lang="en-US" b="1" dirty="0" smtClean="0"/>
              <a:t> interface defines no members.</a:t>
            </a:r>
          </a:p>
          <a:p>
            <a:r>
              <a:rPr lang="en-US" b="1" dirty="0" smtClean="0"/>
              <a:t> It is simply </a:t>
            </a:r>
            <a:r>
              <a:rPr lang="en-US" dirty="0" smtClean="0"/>
              <a:t>used to indicate that a class may be serialized. </a:t>
            </a:r>
          </a:p>
          <a:p>
            <a:r>
              <a:rPr lang="en-US" dirty="0" smtClean="0"/>
              <a:t>If a class is </a:t>
            </a:r>
            <a:r>
              <a:rPr lang="en-US" dirty="0" err="1" smtClean="0"/>
              <a:t>serializable</a:t>
            </a:r>
            <a:r>
              <a:rPr lang="en-US" dirty="0" smtClean="0"/>
              <a:t>, all of its subclasses are also </a:t>
            </a:r>
            <a:r>
              <a:rPr lang="en-US" dirty="0" err="1" smtClean="0"/>
              <a:t>serializable</a:t>
            </a:r>
            <a:r>
              <a:rPr lang="en-US" dirty="0" smtClean="0"/>
              <a:t>.</a:t>
            </a:r>
          </a:p>
          <a:p>
            <a:r>
              <a:rPr lang="en-US" dirty="0" smtClean="0"/>
              <a:t>Variables that are declared as </a:t>
            </a:r>
            <a:r>
              <a:rPr lang="en-US" b="1" dirty="0" smtClean="0"/>
              <a:t>transient are not saved by the serialization facilities.</a:t>
            </a:r>
          </a:p>
          <a:p>
            <a:r>
              <a:rPr lang="en-US" dirty="0" smtClean="0"/>
              <a:t>Also, </a:t>
            </a:r>
            <a:r>
              <a:rPr lang="en-US" b="1" dirty="0" smtClean="0"/>
              <a:t>static variables are not saved.</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Externalizable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Java facilities for serialization and </a:t>
            </a:r>
            <a:r>
              <a:rPr lang="en-US" dirty="0" err="1" smtClean="0"/>
              <a:t>deserialization</a:t>
            </a:r>
            <a:r>
              <a:rPr lang="en-US" dirty="0" smtClean="0"/>
              <a:t> have been designed so that much of the work to save and restore the state of an object occurs automatically.</a:t>
            </a:r>
          </a:p>
          <a:p>
            <a:r>
              <a:rPr lang="en-US" dirty="0" smtClean="0"/>
              <a:t>However, there are cases in which the programmer may need to have control over these processes.</a:t>
            </a:r>
          </a:p>
          <a:p>
            <a:r>
              <a:rPr lang="en-US" dirty="0" smtClean="0"/>
              <a:t> For example, it may be desirable to use compression or encryption techniques. </a:t>
            </a:r>
          </a:p>
          <a:p>
            <a:r>
              <a:rPr lang="en-US" dirty="0" smtClean="0"/>
              <a:t>The </a:t>
            </a:r>
            <a:r>
              <a:rPr lang="en-US" b="1" dirty="0" err="1" smtClean="0"/>
              <a:t>Externalizable</a:t>
            </a:r>
            <a:r>
              <a:rPr lang="en-US" b="1" dirty="0" smtClean="0"/>
              <a:t> interface is designed for these situations.</a:t>
            </a:r>
          </a:p>
          <a:p>
            <a:r>
              <a:rPr lang="en-US" dirty="0" smtClean="0"/>
              <a:t>The </a:t>
            </a:r>
            <a:r>
              <a:rPr lang="en-US" b="1" dirty="0" err="1" smtClean="0"/>
              <a:t>Externalizable</a:t>
            </a:r>
            <a:r>
              <a:rPr lang="en-US" b="1" dirty="0" smtClean="0"/>
              <a:t> interface defines these two methods:</a:t>
            </a:r>
          </a:p>
          <a:p>
            <a:r>
              <a:rPr lang="en-US" dirty="0" smtClean="0"/>
              <a:t>void </a:t>
            </a:r>
            <a:r>
              <a:rPr lang="en-US" dirty="0" err="1" smtClean="0"/>
              <a:t>readExternal</a:t>
            </a:r>
            <a:r>
              <a:rPr lang="en-US" dirty="0" smtClean="0"/>
              <a:t>(</a:t>
            </a:r>
            <a:r>
              <a:rPr lang="en-US" dirty="0" err="1" smtClean="0"/>
              <a:t>ObjectInput</a:t>
            </a:r>
            <a:r>
              <a:rPr lang="en-US" dirty="0" smtClean="0"/>
              <a:t> </a:t>
            </a:r>
            <a:r>
              <a:rPr lang="en-US" i="1" dirty="0" err="1" smtClean="0"/>
              <a:t>inStream</a:t>
            </a:r>
            <a:r>
              <a:rPr lang="en-US" i="1" dirty="0" smtClean="0"/>
              <a:t>) </a:t>
            </a:r>
            <a:r>
              <a:rPr lang="en-US" dirty="0" smtClean="0"/>
              <a:t>throws </a:t>
            </a:r>
            <a:r>
              <a:rPr lang="en-US" dirty="0" err="1" smtClean="0"/>
              <a:t>IOException</a:t>
            </a:r>
            <a:r>
              <a:rPr lang="en-US" dirty="0" smtClean="0"/>
              <a:t>, </a:t>
            </a:r>
            <a:r>
              <a:rPr lang="en-US" dirty="0" err="1" smtClean="0"/>
              <a:t>ClassNotFoundException</a:t>
            </a:r>
            <a:endParaRPr lang="en-US" dirty="0" smtClean="0"/>
          </a:p>
          <a:p>
            <a:r>
              <a:rPr lang="en-US" dirty="0" smtClean="0"/>
              <a:t>void </a:t>
            </a:r>
            <a:r>
              <a:rPr lang="en-US" dirty="0" err="1" smtClean="0"/>
              <a:t>writeExternal</a:t>
            </a:r>
            <a:r>
              <a:rPr lang="en-US" dirty="0" smtClean="0"/>
              <a:t>(</a:t>
            </a:r>
            <a:r>
              <a:rPr lang="en-US" dirty="0" err="1" smtClean="0"/>
              <a:t>ObjectOutput</a:t>
            </a:r>
            <a:r>
              <a:rPr lang="en-US" dirty="0" smtClean="0"/>
              <a:t> </a:t>
            </a:r>
            <a:r>
              <a:rPr lang="en-US" i="1" dirty="0" err="1" smtClean="0"/>
              <a:t>outStream</a:t>
            </a:r>
            <a:r>
              <a:rPr lang="en-US" i="1" dirty="0" smtClean="0"/>
              <a:t>) </a:t>
            </a:r>
            <a:r>
              <a:rPr lang="en-US" dirty="0" smtClean="0"/>
              <a:t>throws </a:t>
            </a:r>
            <a:r>
              <a:rPr lang="en-US" dirty="0" err="1" smtClean="0"/>
              <a:t>IOException</a:t>
            </a:r>
            <a:endParaRPr lang="en-US" dirty="0" smtClean="0"/>
          </a:p>
          <a:p>
            <a:r>
              <a:rPr lang="en-US" dirty="0" smtClean="0"/>
              <a:t>In these methods, </a:t>
            </a:r>
            <a:r>
              <a:rPr lang="en-US" i="1" dirty="0" err="1" smtClean="0"/>
              <a:t>inStream</a:t>
            </a:r>
            <a:r>
              <a:rPr lang="en-US" i="1" dirty="0" smtClean="0"/>
              <a:t> is the byte stream from which the object is to be read, and </a:t>
            </a:r>
            <a:r>
              <a:rPr lang="en-US" i="1" dirty="0" err="1" smtClean="0"/>
              <a:t>outStream</a:t>
            </a:r>
            <a:r>
              <a:rPr lang="en-US" i="1" dirty="0" smtClean="0"/>
              <a:t> is the byte stream to which the object is to be written.</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ObjectOutput</a:t>
            </a:r>
            <a:endParaRPr lang="en-US" dirty="0"/>
          </a:p>
        </p:txBody>
      </p:sp>
      <p:sp>
        <p:nvSpPr>
          <p:cNvPr id="3" name="Content Placeholder 2"/>
          <p:cNvSpPr>
            <a:spLocks noGrp="1"/>
          </p:cNvSpPr>
          <p:nvPr>
            <p:ph idx="1"/>
          </p:nvPr>
        </p:nvSpPr>
        <p:spPr/>
        <p:txBody>
          <a:bodyPr/>
          <a:lstStyle/>
          <a:p>
            <a:r>
              <a:rPr lang="en-US" dirty="0" smtClean="0"/>
              <a:t>The </a:t>
            </a:r>
            <a:r>
              <a:rPr lang="en-US" b="1" dirty="0" err="1" smtClean="0"/>
              <a:t>ObjectOutput</a:t>
            </a:r>
            <a:r>
              <a:rPr lang="en-US" b="1" dirty="0" smtClean="0"/>
              <a:t> interface extends the </a:t>
            </a:r>
            <a:r>
              <a:rPr lang="en-US" b="1" dirty="0" err="1" smtClean="0"/>
              <a:t>DataOutput</a:t>
            </a:r>
            <a:r>
              <a:rPr lang="en-US" b="1" dirty="0" smtClean="0"/>
              <a:t> interface and supports object </a:t>
            </a:r>
            <a:r>
              <a:rPr lang="en-US" dirty="0" smtClean="0"/>
              <a:t>serialization. </a:t>
            </a:r>
          </a:p>
          <a:p>
            <a:r>
              <a:rPr lang="en-US" dirty="0" smtClean="0"/>
              <a:t>Note especially the </a:t>
            </a:r>
            <a:r>
              <a:rPr lang="en-US" b="1" dirty="0" err="1" smtClean="0"/>
              <a:t>writeObject</a:t>
            </a:r>
            <a:r>
              <a:rPr lang="en-US" b="1" dirty="0" smtClean="0"/>
              <a:t>( ) method.</a:t>
            </a:r>
          </a:p>
          <a:p>
            <a:r>
              <a:rPr lang="en-US" b="1" dirty="0" smtClean="0"/>
              <a:t>This is called to serialize an object.</a:t>
            </a:r>
          </a:p>
          <a:p>
            <a:r>
              <a:rPr lang="en-US" b="1" dirty="0" smtClean="0"/>
              <a:t> All of the methods of </a:t>
            </a:r>
            <a:r>
              <a:rPr lang="en-US" b="1" dirty="0" err="1" smtClean="0"/>
              <a:t>ObjectOutput</a:t>
            </a:r>
            <a:r>
              <a:rPr lang="en-US" b="1" dirty="0" smtClean="0"/>
              <a:t> will</a:t>
            </a:r>
          </a:p>
          <a:p>
            <a:pPr>
              <a:buNone/>
            </a:pPr>
            <a:r>
              <a:rPr lang="en-US" dirty="0" smtClean="0"/>
              <a:t>  throw an </a:t>
            </a:r>
            <a:r>
              <a:rPr lang="en-US" b="1" dirty="0" err="1" smtClean="0"/>
              <a:t>IOException</a:t>
            </a:r>
            <a:r>
              <a:rPr lang="en-US" b="1" dirty="0" smtClean="0"/>
              <a:t> on error conditions.</a:t>
            </a:r>
          </a:p>
          <a:p>
            <a:pPr>
              <a:buNone/>
            </a:pP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t>void close( ): Closes the invoking stream. Further write attempts will generate an </a:t>
            </a:r>
            <a:r>
              <a:rPr lang="en-US" b="1" dirty="0" err="1" smtClean="0"/>
              <a:t>IOException</a:t>
            </a:r>
            <a:r>
              <a:rPr lang="en-US" b="1" dirty="0" smtClean="0"/>
              <a:t>.</a:t>
            </a:r>
          </a:p>
          <a:p>
            <a:r>
              <a:rPr lang="en-US" dirty="0" smtClean="0"/>
              <a:t>void flush( ): Finalizes the output state so that any buffers are cleared. That is, it flushes the output buffers.</a:t>
            </a:r>
          </a:p>
          <a:p>
            <a:r>
              <a:rPr lang="en-US" dirty="0" smtClean="0"/>
              <a:t>void write(byte </a:t>
            </a:r>
            <a:r>
              <a:rPr lang="en-US" i="1" dirty="0" smtClean="0"/>
              <a:t>buffer[ ]): Writes an array of bytes to the invoking </a:t>
            </a:r>
            <a:r>
              <a:rPr lang="en-US" dirty="0" smtClean="0"/>
              <a:t>stream.</a:t>
            </a:r>
          </a:p>
          <a:p>
            <a:r>
              <a:rPr lang="en-US" dirty="0" smtClean="0"/>
              <a:t>void write(byte </a:t>
            </a:r>
            <a:r>
              <a:rPr lang="en-US" i="1" dirty="0" smtClean="0"/>
              <a:t>buffer[ ], </a:t>
            </a:r>
            <a:r>
              <a:rPr lang="en-US" i="1" dirty="0" err="1" smtClean="0"/>
              <a:t>int</a:t>
            </a:r>
            <a:r>
              <a:rPr lang="en-US" i="1" dirty="0" smtClean="0"/>
              <a:t> offset, </a:t>
            </a:r>
            <a:r>
              <a:rPr lang="en-US" dirty="0" err="1" smtClean="0"/>
              <a:t>int</a:t>
            </a:r>
            <a:r>
              <a:rPr lang="en-US" dirty="0" smtClean="0"/>
              <a:t> </a:t>
            </a:r>
            <a:r>
              <a:rPr lang="en-US" i="1" dirty="0" err="1" smtClean="0"/>
              <a:t>numBytes</a:t>
            </a:r>
            <a:r>
              <a:rPr lang="en-US" i="1" dirty="0" smtClean="0"/>
              <a:t>): </a:t>
            </a:r>
            <a:r>
              <a:rPr lang="en-US" dirty="0" smtClean="0"/>
              <a:t>Writes a </a:t>
            </a:r>
            <a:r>
              <a:rPr lang="en-US" dirty="0" err="1" smtClean="0"/>
              <a:t>subrange</a:t>
            </a:r>
            <a:r>
              <a:rPr lang="en-US" dirty="0" smtClean="0"/>
              <a:t> of </a:t>
            </a:r>
            <a:r>
              <a:rPr lang="en-US" i="1" dirty="0" err="1" smtClean="0"/>
              <a:t>numBytes</a:t>
            </a:r>
            <a:r>
              <a:rPr lang="en-US" i="1" dirty="0" smtClean="0"/>
              <a:t> bytes from </a:t>
            </a:r>
            <a:r>
              <a:rPr lang="en-US" dirty="0" smtClean="0"/>
              <a:t>the array </a:t>
            </a:r>
            <a:r>
              <a:rPr lang="en-US" i="1" dirty="0" smtClean="0"/>
              <a:t>buffer, beginning at buffer[offset].</a:t>
            </a:r>
          </a:p>
          <a:p>
            <a:r>
              <a:rPr lang="en-US" dirty="0" smtClean="0"/>
              <a:t>void write(</a:t>
            </a:r>
            <a:r>
              <a:rPr lang="en-US" dirty="0" err="1" smtClean="0"/>
              <a:t>int</a:t>
            </a:r>
            <a:r>
              <a:rPr lang="en-US" dirty="0" smtClean="0"/>
              <a:t> </a:t>
            </a:r>
            <a:r>
              <a:rPr lang="en-US" i="1" dirty="0" smtClean="0"/>
              <a:t>b): Writes a single byte to the invoking stream.</a:t>
            </a:r>
          </a:p>
          <a:p>
            <a:r>
              <a:rPr lang="en-US" dirty="0" smtClean="0"/>
              <a:t>The byte written is the low-order byte of </a:t>
            </a:r>
            <a:r>
              <a:rPr lang="en-US" i="1" dirty="0" smtClean="0"/>
              <a:t>b.</a:t>
            </a:r>
          </a:p>
          <a:p>
            <a:r>
              <a:rPr lang="en-US" dirty="0" smtClean="0"/>
              <a:t>void </a:t>
            </a:r>
            <a:r>
              <a:rPr lang="en-US" dirty="0" err="1" smtClean="0"/>
              <a:t>writeObject</a:t>
            </a:r>
            <a:r>
              <a:rPr lang="en-US" dirty="0" smtClean="0"/>
              <a:t>(Object </a:t>
            </a:r>
            <a:r>
              <a:rPr lang="en-US" i="1" dirty="0" err="1" smtClean="0"/>
              <a:t>obj</a:t>
            </a:r>
            <a:r>
              <a:rPr lang="en-US" i="1" dirty="0" smtClean="0"/>
              <a:t>): Writes object </a:t>
            </a:r>
            <a:r>
              <a:rPr lang="en-US" i="1" dirty="0" err="1" smtClean="0"/>
              <a:t>obj</a:t>
            </a:r>
            <a:r>
              <a:rPr lang="en-US" i="1" dirty="0" smtClean="0"/>
              <a:t> to the invoking stream.</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ObjectOutputStream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t>ObjectOutputStream</a:t>
            </a:r>
            <a:r>
              <a:rPr lang="en-US" dirty="0" smtClean="0"/>
              <a:t> class extends the </a:t>
            </a:r>
            <a:r>
              <a:rPr lang="en-US" dirty="0" err="1" smtClean="0"/>
              <a:t>OutputStream</a:t>
            </a:r>
            <a:r>
              <a:rPr lang="en-US" dirty="0" smtClean="0"/>
              <a:t> class and implements the </a:t>
            </a:r>
            <a:r>
              <a:rPr lang="en-US" dirty="0" err="1" smtClean="0"/>
              <a:t>ObjectOutput</a:t>
            </a:r>
            <a:r>
              <a:rPr lang="en-US" dirty="0" smtClean="0"/>
              <a:t> interface. </a:t>
            </a:r>
          </a:p>
          <a:p>
            <a:r>
              <a:rPr lang="en-US" dirty="0" smtClean="0"/>
              <a:t>It is responsible for writing objects to a stream. </a:t>
            </a:r>
          </a:p>
          <a:p>
            <a:r>
              <a:rPr lang="en-US" dirty="0" smtClean="0"/>
              <a:t>A constructor of this class is</a:t>
            </a:r>
          </a:p>
          <a:p>
            <a:r>
              <a:rPr lang="en-US" dirty="0" err="1" smtClean="0"/>
              <a:t>ObjectOutputStream</a:t>
            </a:r>
            <a:r>
              <a:rPr lang="en-US" dirty="0" smtClean="0"/>
              <a:t>(</a:t>
            </a:r>
            <a:r>
              <a:rPr lang="en-US" dirty="0" err="1" smtClean="0"/>
              <a:t>OutputStream</a:t>
            </a:r>
            <a:r>
              <a:rPr lang="en-US" dirty="0" smtClean="0"/>
              <a:t> </a:t>
            </a:r>
            <a:r>
              <a:rPr lang="en-US" i="1" dirty="0" err="1" smtClean="0"/>
              <a:t>outStream</a:t>
            </a:r>
            <a:r>
              <a:rPr lang="en-US" i="1" dirty="0" smtClean="0"/>
              <a:t>) throws </a:t>
            </a:r>
            <a:r>
              <a:rPr lang="en-US" i="1" dirty="0" err="1" smtClean="0"/>
              <a:t>IOException</a:t>
            </a:r>
            <a:endParaRPr lang="en-US" i="1" dirty="0" smtClean="0"/>
          </a:p>
          <a:p>
            <a:r>
              <a:rPr lang="en-US" dirty="0" smtClean="0"/>
              <a:t>The argument </a:t>
            </a:r>
            <a:r>
              <a:rPr lang="en-US" i="1" dirty="0" err="1" smtClean="0"/>
              <a:t>outStream</a:t>
            </a:r>
            <a:r>
              <a:rPr lang="en-US" i="1" dirty="0" smtClean="0"/>
              <a:t> is the output stream to which serialized objects will be written. </a:t>
            </a:r>
          </a:p>
          <a:p>
            <a:r>
              <a:rPr lang="en-SG" i="1" dirty="0" smtClean="0"/>
              <a:t>All of the method of this class throws </a:t>
            </a:r>
            <a:r>
              <a:rPr lang="en-SG" i="1" dirty="0" err="1" smtClean="0"/>
              <a:t>IOException</a:t>
            </a:r>
            <a:r>
              <a:rPr lang="en-SG" i="1"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3348</TotalTime>
  <Words>7286</Words>
  <Application>Microsoft Office PowerPoint</Application>
  <PresentationFormat>On-screen Show (4:3)</PresentationFormat>
  <Paragraphs>1040</Paragraphs>
  <Slides>105</Slides>
  <Notes>1</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Office Theme</vt:lpstr>
      <vt:lpstr>Files</vt:lpstr>
      <vt:lpstr>Slide 2</vt:lpstr>
      <vt:lpstr>Slide 3</vt:lpstr>
      <vt:lpstr>Slide 4</vt:lpstr>
      <vt:lpstr>Slide 5</vt:lpstr>
      <vt:lpstr>Slide 6</vt:lpstr>
      <vt:lpstr>Create a file</vt:lpstr>
      <vt:lpstr>Slide 8</vt:lpstr>
      <vt:lpstr>Write to File</vt:lpstr>
      <vt:lpstr>Slide 10</vt:lpstr>
      <vt:lpstr>Slide 11</vt:lpstr>
      <vt:lpstr>Directories</vt:lpstr>
      <vt:lpstr>Slide 13</vt:lpstr>
      <vt:lpstr>Using FileNameFilter</vt:lpstr>
      <vt:lpstr>Slide 15</vt:lpstr>
      <vt:lpstr>Slide 16</vt:lpstr>
      <vt:lpstr>The listFiles() Alternative</vt:lpstr>
      <vt:lpstr>Creating Directories</vt:lpstr>
      <vt:lpstr>The stream classes</vt:lpstr>
      <vt:lpstr>Byte streams</vt:lpstr>
      <vt:lpstr>Slide 21</vt:lpstr>
      <vt:lpstr>Some important Byte stream classes.</vt:lpstr>
      <vt:lpstr>Character Streams</vt:lpstr>
      <vt:lpstr>Some important Charcter stream classes. </vt:lpstr>
      <vt:lpstr>Slide 25</vt:lpstr>
      <vt:lpstr>Standard Streams </vt:lpstr>
      <vt:lpstr>InputStream</vt:lpstr>
      <vt:lpstr>Slide 28</vt:lpstr>
      <vt:lpstr>OutputStream </vt:lpstr>
      <vt:lpstr>FileInputStream</vt:lpstr>
      <vt:lpstr>FileOutputStream</vt:lpstr>
      <vt:lpstr>ByteArrayInputStream</vt:lpstr>
      <vt:lpstr>ByteArrayOutputstream</vt:lpstr>
      <vt:lpstr>FilteredByteStream</vt:lpstr>
      <vt:lpstr>Buffered Byte Streams</vt:lpstr>
      <vt:lpstr>BufferedInputStream</vt:lpstr>
      <vt:lpstr>BufferedOutputStream</vt:lpstr>
      <vt:lpstr>Slide 38</vt:lpstr>
      <vt:lpstr>PushbackInputStream </vt:lpstr>
      <vt:lpstr>Slide 40</vt:lpstr>
      <vt:lpstr>SequenceInputStream</vt:lpstr>
      <vt:lpstr>Slide 42</vt:lpstr>
      <vt:lpstr>Slide 43</vt:lpstr>
      <vt:lpstr>DataInputStream</vt:lpstr>
      <vt:lpstr>Slide 45</vt:lpstr>
      <vt:lpstr>Slide 46</vt:lpstr>
      <vt:lpstr>DataOutPutStream</vt:lpstr>
      <vt:lpstr>Slide 48</vt:lpstr>
      <vt:lpstr>Slide 49</vt:lpstr>
      <vt:lpstr>Slide 50</vt:lpstr>
      <vt:lpstr>PipedStreams</vt:lpstr>
      <vt:lpstr>Slide 52</vt:lpstr>
      <vt:lpstr>PipedInputStreams</vt:lpstr>
      <vt:lpstr>Slide 54</vt:lpstr>
      <vt:lpstr>Slide 55</vt:lpstr>
      <vt:lpstr>PipedOutputStream</vt:lpstr>
      <vt:lpstr>Slide 57</vt:lpstr>
      <vt:lpstr>Slide 58</vt:lpstr>
      <vt:lpstr>PrintStream</vt:lpstr>
      <vt:lpstr>Slide 60</vt:lpstr>
      <vt:lpstr>RandomAccessFile</vt:lpstr>
      <vt:lpstr>Slide 62</vt:lpstr>
      <vt:lpstr>Slide 63</vt:lpstr>
      <vt:lpstr> </vt:lpstr>
      <vt:lpstr>The Character Streams</vt:lpstr>
      <vt:lpstr>Slide 66</vt:lpstr>
      <vt:lpstr>Slide 67</vt:lpstr>
      <vt:lpstr>Slide 68</vt:lpstr>
      <vt:lpstr>FileReader</vt:lpstr>
      <vt:lpstr>Slide 70</vt:lpstr>
      <vt:lpstr>FileWriter</vt:lpstr>
      <vt:lpstr>Slide 72</vt:lpstr>
      <vt:lpstr>CharArrayReader</vt:lpstr>
      <vt:lpstr>Slide 74</vt:lpstr>
      <vt:lpstr>CharArrayWriter</vt:lpstr>
      <vt:lpstr>Slide 76</vt:lpstr>
      <vt:lpstr>Slide 77</vt:lpstr>
      <vt:lpstr>BufferedReader</vt:lpstr>
      <vt:lpstr>Slide 79</vt:lpstr>
      <vt:lpstr>BufferedWriter</vt:lpstr>
      <vt:lpstr>Slide 81</vt:lpstr>
      <vt:lpstr>PushbackReader</vt:lpstr>
      <vt:lpstr>Slide 83</vt:lpstr>
      <vt:lpstr>PrintWriter</vt:lpstr>
      <vt:lpstr>Slide 85</vt:lpstr>
      <vt:lpstr>Using Stream I/O</vt:lpstr>
      <vt:lpstr>Slide 87</vt:lpstr>
      <vt:lpstr>Improving wc( ) Using a StreamTokenizer</vt:lpstr>
      <vt:lpstr>Slide 89</vt:lpstr>
      <vt:lpstr>Slide 90</vt:lpstr>
      <vt:lpstr>Slide 91</vt:lpstr>
      <vt:lpstr>Slide 92</vt:lpstr>
      <vt:lpstr>Serialization</vt:lpstr>
      <vt:lpstr>Slide 94</vt:lpstr>
      <vt:lpstr>Serializable</vt:lpstr>
      <vt:lpstr>Externalizable </vt:lpstr>
      <vt:lpstr>ObjectOutput</vt:lpstr>
      <vt:lpstr>Slide 98</vt:lpstr>
      <vt:lpstr>ObjectOutputStream</vt:lpstr>
      <vt:lpstr>Slide 100</vt:lpstr>
      <vt:lpstr>Slide 101</vt:lpstr>
      <vt:lpstr>ObjectInput</vt:lpstr>
      <vt:lpstr>Slide 103</vt:lpstr>
      <vt:lpstr>ObjectInputStream</vt:lpstr>
      <vt:lpstr>Slide 105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Rajesh Reddy</cp:lastModifiedBy>
  <cp:revision>255</cp:revision>
  <dcterms:created xsi:type="dcterms:W3CDTF">2006-08-16T00:00:00Z</dcterms:created>
  <dcterms:modified xsi:type="dcterms:W3CDTF">2019-04-09T08:23:11Z</dcterms:modified>
</cp:coreProperties>
</file>