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67" r:id="rId16"/>
    <p:sldId id="269"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49241E-B0FE-405D-B15E-851FA2E6C1DC}"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9241E-B0FE-405D-B15E-851FA2E6C1DC}"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9241E-B0FE-405D-B15E-851FA2E6C1DC}"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49241E-B0FE-405D-B15E-851FA2E6C1DC}"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49241E-B0FE-405D-B15E-851FA2E6C1DC}"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49241E-B0FE-405D-B15E-851FA2E6C1DC}"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49241E-B0FE-405D-B15E-851FA2E6C1DC}" type="datetimeFigureOut">
              <a:rPr lang="en-US" smtClean="0"/>
              <a:pPr/>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49241E-B0FE-405D-B15E-851FA2E6C1DC}" type="datetimeFigureOut">
              <a:rPr lang="en-US" smtClean="0"/>
              <a:pPr/>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9241E-B0FE-405D-B15E-851FA2E6C1DC}" type="datetimeFigureOut">
              <a:rPr lang="en-US" smtClean="0"/>
              <a:pPr/>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9241E-B0FE-405D-B15E-851FA2E6C1DC}"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9241E-B0FE-405D-B15E-851FA2E6C1DC}"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4864F-9AF3-4A4D-A9DC-71152AAF49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9241E-B0FE-405D-B15E-851FA2E6C1DC}" type="datetimeFigureOut">
              <a:rPr lang="en-US" smtClean="0"/>
              <a:pPr/>
              <a:t>4/10/2019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4864F-9AF3-4A4D-A9DC-71152AAF49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Graphics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US" dirty="0">
                <a:solidFill>
                  <a:srgbClr val="FF0000"/>
                </a:solidFill>
              </a:rPr>
              <a:t>void </a:t>
            </a:r>
            <a:r>
              <a:rPr lang="en-US" dirty="0" err="1">
                <a:solidFill>
                  <a:srgbClr val="FF0000"/>
                </a:solidFill>
              </a:rPr>
              <a:t>drawLine</a:t>
            </a:r>
            <a:r>
              <a:rPr lang="en-US" dirty="0">
                <a:solidFill>
                  <a:srgbClr val="FF0000"/>
                </a:solidFill>
              </a:rPr>
              <a:t>(</a:t>
            </a:r>
            <a:r>
              <a:rPr lang="en-US" b="1" dirty="0" err="1">
                <a:solidFill>
                  <a:srgbClr val="FF0000"/>
                </a:solidFill>
              </a:rPr>
              <a:t>int</a:t>
            </a:r>
            <a:r>
              <a:rPr lang="en-US" dirty="0">
                <a:solidFill>
                  <a:srgbClr val="FF0000"/>
                </a:solidFill>
              </a:rPr>
              <a:t> </a:t>
            </a:r>
            <a:r>
              <a:rPr lang="en-US" dirty="0" err="1">
                <a:solidFill>
                  <a:srgbClr val="FF0000"/>
                </a:solidFill>
              </a:rPr>
              <a:t>xBegin</a:t>
            </a:r>
            <a:r>
              <a:rPr lang="en-US" dirty="0">
                <a:solidFill>
                  <a:srgbClr val="FF0000"/>
                </a:solidFill>
              </a:rPr>
              <a:t>, </a:t>
            </a:r>
            <a:r>
              <a:rPr lang="en-US" b="1" dirty="0" err="1">
                <a:solidFill>
                  <a:srgbClr val="FF0000"/>
                </a:solidFill>
              </a:rPr>
              <a:t>int</a:t>
            </a:r>
            <a:r>
              <a:rPr lang="en-US" dirty="0">
                <a:solidFill>
                  <a:srgbClr val="FF0000"/>
                </a:solidFill>
              </a:rPr>
              <a:t> </a:t>
            </a:r>
            <a:r>
              <a:rPr lang="en-US" dirty="0" err="1">
                <a:solidFill>
                  <a:srgbClr val="FF0000"/>
                </a:solidFill>
              </a:rPr>
              <a:t>yBegin</a:t>
            </a:r>
            <a:r>
              <a:rPr lang="en-US" dirty="0">
                <a:solidFill>
                  <a:srgbClr val="FF0000"/>
                </a:solidFill>
              </a:rPr>
              <a:t>, </a:t>
            </a:r>
            <a:r>
              <a:rPr lang="en-US" b="1" dirty="0" err="1">
                <a:solidFill>
                  <a:srgbClr val="FF0000"/>
                </a:solidFill>
              </a:rPr>
              <a:t>int</a:t>
            </a:r>
            <a:r>
              <a:rPr lang="en-US" dirty="0">
                <a:solidFill>
                  <a:srgbClr val="FF0000"/>
                </a:solidFill>
              </a:rPr>
              <a:t> </a:t>
            </a:r>
            <a:r>
              <a:rPr lang="en-US" dirty="0" err="1">
                <a:solidFill>
                  <a:srgbClr val="FF0000"/>
                </a:solidFill>
              </a:rPr>
              <a:t>xEnd</a:t>
            </a:r>
            <a:r>
              <a:rPr lang="en-US" dirty="0">
                <a:solidFill>
                  <a:srgbClr val="FF0000"/>
                </a:solidFill>
              </a:rPr>
              <a:t>, </a:t>
            </a:r>
            <a:r>
              <a:rPr lang="en-US" b="1" dirty="0" err="1">
                <a:solidFill>
                  <a:srgbClr val="FF0000"/>
                </a:solidFill>
              </a:rPr>
              <a:t>int</a:t>
            </a:r>
            <a:r>
              <a:rPr lang="en-US" dirty="0">
                <a:solidFill>
                  <a:srgbClr val="FF0000"/>
                </a:solidFill>
              </a:rPr>
              <a:t> </a:t>
            </a:r>
            <a:r>
              <a:rPr lang="en-US" dirty="0" err="1">
                <a:solidFill>
                  <a:srgbClr val="FF0000"/>
                </a:solidFill>
              </a:rPr>
              <a:t>yEnd</a:t>
            </a:r>
            <a:r>
              <a:rPr lang="en-US" dirty="0" smtClean="0">
                <a:solidFill>
                  <a:srgbClr val="FF0000"/>
                </a:solidFill>
              </a:rPr>
              <a:t>)</a:t>
            </a:r>
          </a:p>
          <a:p>
            <a:r>
              <a:rPr lang="en-US" b="1" dirty="0" smtClean="0"/>
              <a:t>This</a:t>
            </a:r>
            <a:r>
              <a:rPr lang="en-US" dirty="0" smtClean="0"/>
              <a:t> </a:t>
            </a:r>
            <a:r>
              <a:rPr lang="en-US" b="1" dirty="0"/>
              <a:t>is</a:t>
            </a:r>
            <a:r>
              <a:rPr lang="en-US" dirty="0"/>
              <a:t> the simplest of all graphics methods. </a:t>
            </a:r>
            <a:endParaRPr lang="en-US" dirty="0" smtClean="0"/>
          </a:p>
          <a:p>
            <a:r>
              <a:rPr lang="en-US" b="1" dirty="0" smtClean="0"/>
              <a:t>It</a:t>
            </a:r>
            <a:r>
              <a:rPr lang="en-US" dirty="0" smtClean="0"/>
              <a:t> </a:t>
            </a:r>
            <a:r>
              <a:rPr lang="en-US" dirty="0"/>
              <a:t>draws a straight line, a single pixel wide, between the specified beginning </a:t>
            </a:r>
            <a:r>
              <a:rPr lang="en-US" b="1" dirty="0"/>
              <a:t>and</a:t>
            </a:r>
            <a:r>
              <a:rPr lang="en-US" dirty="0"/>
              <a:t> ending points. </a:t>
            </a:r>
            <a:endParaRPr lang="en-US" dirty="0" smtClean="0"/>
          </a:p>
          <a:p>
            <a:r>
              <a:rPr lang="en-US" b="1" dirty="0" smtClean="0"/>
              <a:t>The</a:t>
            </a:r>
            <a:r>
              <a:rPr lang="en-US" dirty="0" smtClean="0"/>
              <a:t> </a:t>
            </a:r>
            <a:r>
              <a:rPr lang="en-US" dirty="0"/>
              <a:t>resulting line will be clipped to fit within the boundaries of the current clipping region</a:t>
            </a:r>
            <a:r>
              <a:rPr lang="en-US" dirty="0" smtClean="0"/>
              <a:t>.</a:t>
            </a:r>
          </a:p>
          <a:p>
            <a:r>
              <a:rPr lang="en-US" dirty="0" smtClean="0"/>
              <a:t> </a:t>
            </a:r>
            <a:r>
              <a:rPr lang="en-US" b="1" dirty="0"/>
              <a:t>The</a:t>
            </a:r>
            <a:r>
              <a:rPr lang="en-US" dirty="0"/>
              <a:t> line will be drawn </a:t>
            </a:r>
            <a:r>
              <a:rPr lang="en-US" b="1" dirty="0"/>
              <a:t>in</a:t>
            </a:r>
            <a:r>
              <a:rPr lang="en-US" dirty="0"/>
              <a:t> the current foreground color.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62500" lnSpcReduction="20000"/>
          </a:bodyPr>
          <a:lstStyle/>
          <a:p>
            <a:r>
              <a:rPr lang="en-SG" sz="4500" dirty="0" smtClean="0">
                <a:solidFill>
                  <a:srgbClr val="FF0000"/>
                </a:solidFill>
              </a:rPr>
              <a:t>Rectangles:</a:t>
            </a:r>
            <a:endParaRPr lang="en-US" sz="4500" dirty="0" smtClean="0">
              <a:solidFill>
                <a:srgbClr val="FF0000"/>
              </a:solidFill>
            </a:endParaRPr>
          </a:p>
          <a:p>
            <a:r>
              <a:rPr lang="en-US" dirty="0" smtClean="0"/>
              <a:t>void </a:t>
            </a:r>
            <a:r>
              <a:rPr lang="en-US" dirty="0" err="1"/>
              <a:t>drawRect</a:t>
            </a:r>
            <a:r>
              <a:rPr lang="en-US" dirty="0"/>
              <a: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 </a:t>
            </a:r>
            <a:endParaRPr lang="en-US" dirty="0" smtClean="0"/>
          </a:p>
          <a:p>
            <a:r>
              <a:rPr lang="en-US" b="1" dirty="0" smtClean="0"/>
              <a:t>void</a:t>
            </a:r>
            <a:r>
              <a:rPr lang="en-US" dirty="0" smtClean="0"/>
              <a:t> </a:t>
            </a:r>
            <a:r>
              <a:rPr lang="en-US" dirty="0" err="1"/>
              <a:t>fillRect</a:t>
            </a:r>
            <a:r>
              <a:rPr lang="en-US" dirty="0"/>
              <a: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a:t>
            </a:r>
            <a:r>
              <a:rPr lang="en-US" dirty="0" smtClean="0"/>
              <a:t>)</a:t>
            </a:r>
          </a:p>
          <a:p>
            <a:r>
              <a:rPr lang="en-US" dirty="0" smtClean="0"/>
              <a:t> </a:t>
            </a:r>
            <a:r>
              <a:rPr lang="en-US" b="1" dirty="0"/>
              <a:t>void</a:t>
            </a:r>
            <a:r>
              <a:rPr lang="en-US" dirty="0"/>
              <a:t> </a:t>
            </a:r>
            <a:r>
              <a:rPr lang="en-US" dirty="0" err="1"/>
              <a:t>drawRoundRect</a:t>
            </a:r>
            <a:r>
              <a:rPr lang="en-US" dirty="0"/>
              <a: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 </a:t>
            </a:r>
            <a:r>
              <a:rPr lang="en-US" b="1" dirty="0" err="1"/>
              <a:t>int</a:t>
            </a:r>
            <a:r>
              <a:rPr lang="en-US" dirty="0"/>
              <a:t> </a:t>
            </a:r>
            <a:r>
              <a:rPr lang="en-US" dirty="0" err="1"/>
              <a:t>arcWidth</a:t>
            </a:r>
            <a:r>
              <a:rPr lang="en-US" dirty="0"/>
              <a:t>, </a:t>
            </a:r>
            <a:r>
              <a:rPr lang="en-US" b="1" dirty="0" err="1"/>
              <a:t>int</a:t>
            </a:r>
            <a:r>
              <a:rPr lang="en-US" dirty="0"/>
              <a:t> </a:t>
            </a:r>
            <a:r>
              <a:rPr lang="en-US" dirty="0" err="1"/>
              <a:t>arcHeight</a:t>
            </a:r>
            <a:r>
              <a:rPr lang="en-US" dirty="0"/>
              <a:t>) </a:t>
            </a:r>
            <a:r>
              <a:rPr lang="en-US" b="1" dirty="0"/>
              <a:t>void</a:t>
            </a:r>
            <a:r>
              <a:rPr lang="en-US" dirty="0"/>
              <a:t> </a:t>
            </a:r>
            <a:r>
              <a:rPr lang="en-US" dirty="0" err="1"/>
              <a:t>fillRoundRect</a:t>
            </a:r>
            <a:r>
              <a:rPr lang="en-US" dirty="0"/>
              <a: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 </a:t>
            </a:r>
            <a:r>
              <a:rPr lang="en-US" b="1" dirty="0" err="1"/>
              <a:t>int</a:t>
            </a:r>
            <a:r>
              <a:rPr lang="en-US" dirty="0"/>
              <a:t> </a:t>
            </a:r>
            <a:r>
              <a:rPr lang="en-US" dirty="0" err="1"/>
              <a:t>arcWidth</a:t>
            </a:r>
            <a:r>
              <a:rPr lang="en-US" dirty="0"/>
              <a:t>, </a:t>
            </a:r>
            <a:r>
              <a:rPr lang="en-US" b="1" dirty="0" err="1"/>
              <a:t>int</a:t>
            </a:r>
            <a:r>
              <a:rPr lang="en-US" dirty="0"/>
              <a:t> </a:t>
            </a:r>
            <a:r>
              <a:rPr lang="en-US" dirty="0" err="1"/>
              <a:t>arcHeight</a:t>
            </a:r>
            <a:r>
              <a:rPr lang="en-US" dirty="0"/>
              <a:t>) </a:t>
            </a:r>
            <a:endParaRPr lang="en-US" dirty="0" smtClean="0"/>
          </a:p>
          <a:p>
            <a:r>
              <a:rPr lang="en-US" b="1" dirty="0" smtClean="0"/>
              <a:t>void</a:t>
            </a:r>
            <a:r>
              <a:rPr lang="en-US" dirty="0" smtClean="0"/>
              <a:t> </a:t>
            </a:r>
            <a:r>
              <a:rPr lang="en-US" dirty="0"/>
              <a:t>draw3DRect(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 </a:t>
            </a:r>
            <a:r>
              <a:rPr lang="en-US" b="1" dirty="0" err="1"/>
              <a:t>boolean</a:t>
            </a:r>
            <a:r>
              <a:rPr lang="en-US" dirty="0"/>
              <a:t> raised</a:t>
            </a:r>
            <a:r>
              <a:rPr lang="en-US" dirty="0" smtClean="0"/>
              <a:t>)</a:t>
            </a:r>
          </a:p>
          <a:p>
            <a:r>
              <a:rPr lang="en-US" dirty="0" smtClean="0"/>
              <a:t> </a:t>
            </a:r>
            <a:r>
              <a:rPr lang="en-US" b="1" dirty="0"/>
              <a:t>void</a:t>
            </a:r>
            <a:r>
              <a:rPr lang="en-US" dirty="0"/>
              <a:t> fill3DRect(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 </a:t>
            </a:r>
            <a:r>
              <a:rPr lang="en-US" b="1" dirty="0" err="1"/>
              <a:t>boolean</a:t>
            </a:r>
            <a:r>
              <a:rPr lang="en-US" dirty="0"/>
              <a:t> raised</a:t>
            </a:r>
            <a:r>
              <a:rPr lang="en-US" dirty="0" smtClean="0"/>
              <a:t>)</a:t>
            </a:r>
          </a:p>
          <a:p>
            <a:r>
              <a:rPr lang="en-US" b="1" dirty="0" smtClean="0"/>
              <a:t>Each</a:t>
            </a:r>
            <a:r>
              <a:rPr lang="en-US" dirty="0" smtClean="0"/>
              <a:t> </a:t>
            </a:r>
            <a:r>
              <a:rPr lang="en-US" dirty="0"/>
              <a:t>of these graphics methods </a:t>
            </a:r>
            <a:r>
              <a:rPr lang="en-US" b="1" dirty="0"/>
              <a:t>require</a:t>
            </a:r>
            <a:r>
              <a:rPr lang="en-US" dirty="0"/>
              <a:t>, </a:t>
            </a:r>
            <a:r>
              <a:rPr lang="en-US" b="1" dirty="0"/>
              <a:t>as</a:t>
            </a:r>
            <a:r>
              <a:rPr lang="en-US" dirty="0"/>
              <a:t> parameters, the x </a:t>
            </a:r>
            <a:r>
              <a:rPr lang="en-US" b="1" dirty="0"/>
              <a:t>and</a:t>
            </a:r>
            <a:r>
              <a:rPr lang="en-US" dirty="0"/>
              <a:t> y coordinates at which to </a:t>
            </a:r>
            <a:r>
              <a:rPr lang="en-US" b="1" dirty="0"/>
              <a:t>begin</a:t>
            </a:r>
            <a:r>
              <a:rPr lang="en-US" dirty="0"/>
              <a:t> the rectangle, </a:t>
            </a:r>
            <a:r>
              <a:rPr lang="en-US" b="1" dirty="0"/>
              <a:t>and</a:t>
            </a:r>
            <a:r>
              <a:rPr lang="en-US" dirty="0"/>
              <a:t> the width </a:t>
            </a:r>
            <a:r>
              <a:rPr lang="en-US" b="1" dirty="0"/>
              <a:t>and</a:t>
            </a:r>
            <a:r>
              <a:rPr lang="en-US" dirty="0"/>
              <a:t> the height of the rectangle</a:t>
            </a:r>
            <a:r>
              <a:rPr lang="en-US" dirty="0" smtClean="0"/>
              <a:t>.</a:t>
            </a:r>
          </a:p>
          <a:p>
            <a:r>
              <a:rPr lang="en-US" dirty="0" smtClean="0"/>
              <a:t> </a:t>
            </a:r>
            <a:r>
              <a:rPr lang="en-US" b="1" dirty="0"/>
              <a:t>Both</a:t>
            </a:r>
            <a:r>
              <a:rPr lang="en-US" dirty="0"/>
              <a:t> the width </a:t>
            </a:r>
            <a:r>
              <a:rPr lang="en-US" b="1" dirty="0"/>
              <a:t>and</a:t>
            </a:r>
            <a:r>
              <a:rPr lang="en-US" dirty="0"/>
              <a:t> the height must be positive integers. </a:t>
            </a:r>
            <a:endParaRPr lang="en-US" dirty="0" smtClean="0"/>
          </a:p>
          <a:p>
            <a:r>
              <a:rPr lang="en-US" b="1" dirty="0" smtClean="0"/>
              <a:t>The</a:t>
            </a:r>
            <a:r>
              <a:rPr lang="en-US" dirty="0" smtClean="0"/>
              <a:t> </a:t>
            </a:r>
            <a:r>
              <a:rPr lang="en-US" dirty="0"/>
              <a:t>rectangle will be drawn </a:t>
            </a:r>
            <a:r>
              <a:rPr lang="en-US" b="1" dirty="0"/>
              <a:t>in</a:t>
            </a:r>
            <a:r>
              <a:rPr lang="en-US" dirty="0"/>
              <a:t> the current foreground color</a:t>
            </a:r>
            <a:r>
              <a:rPr lang="en-US" dirty="0" smtClean="0"/>
              <a:t>.</a:t>
            </a:r>
          </a:p>
          <a:p>
            <a:r>
              <a:rPr lang="en-US" dirty="0" smtClean="0"/>
              <a:t> </a:t>
            </a:r>
            <a:r>
              <a:rPr lang="en-US" b="1" dirty="0"/>
              <a:t>Rectangles</a:t>
            </a:r>
            <a:r>
              <a:rPr lang="en-US" dirty="0"/>
              <a:t> come </a:t>
            </a:r>
            <a:r>
              <a:rPr lang="en-US" b="1" dirty="0"/>
              <a:t>in</a:t>
            </a:r>
            <a:r>
              <a:rPr lang="en-US" dirty="0"/>
              <a:t> three different styles: plain, </a:t>
            </a:r>
            <a:r>
              <a:rPr lang="en-US" b="1" dirty="0"/>
              <a:t>with</a:t>
            </a:r>
            <a:r>
              <a:rPr lang="en-US" dirty="0"/>
              <a:t> rounded corners, </a:t>
            </a:r>
            <a:r>
              <a:rPr lang="en-US" b="1" dirty="0"/>
              <a:t>and</a:t>
            </a:r>
            <a:r>
              <a:rPr lang="en-US" dirty="0"/>
              <a:t> </a:t>
            </a:r>
            <a:r>
              <a:rPr lang="en-US" b="1" dirty="0"/>
              <a:t>with</a:t>
            </a:r>
            <a:r>
              <a:rPr lang="en-US" dirty="0"/>
              <a:t> a slight (but often hard-to-see) three-dimensional effect. </a:t>
            </a:r>
          </a:p>
          <a:p>
            <a:r>
              <a:rPr lang="en-US" b="1" dirty="0"/>
              <a:t>The</a:t>
            </a:r>
            <a:r>
              <a:rPr lang="en-US" dirty="0"/>
              <a:t> rounded-rectangle graphics methods </a:t>
            </a:r>
            <a:r>
              <a:rPr lang="en-US" b="1" dirty="0"/>
              <a:t>require</a:t>
            </a:r>
            <a:r>
              <a:rPr lang="en-US" dirty="0"/>
              <a:t> two additional parameters, an arc width </a:t>
            </a:r>
            <a:r>
              <a:rPr lang="en-US" b="1" dirty="0"/>
              <a:t>and</a:t>
            </a:r>
            <a:r>
              <a:rPr lang="en-US" dirty="0"/>
              <a:t> an arc height, both of which control the rounding of the corners</a:t>
            </a:r>
            <a:r>
              <a:rPr lang="en-US" dirty="0" smtClean="0"/>
              <a:t>.</a:t>
            </a:r>
          </a:p>
          <a:p>
            <a:r>
              <a:rPr lang="en-US" dirty="0" smtClean="0"/>
              <a:t> </a:t>
            </a:r>
            <a:r>
              <a:rPr lang="en-US" b="1" dirty="0"/>
              <a:t>The</a:t>
            </a:r>
            <a:r>
              <a:rPr lang="en-US" dirty="0"/>
              <a:t> three-dimensional rectangle methods </a:t>
            </a:r>
            <a:r>
              <a:rPr lang="en-US" b="1" dirty="0"/>
              <a:t>require</a:t>
            </a:r>
            <a:r>
              <a:rPr lang="en-US" dirty="0"/>
              <a:t> an additional parameter that indicates whether </a:t>
            </a:r>
            <a:r>
              <a:rPr lang="en-US" b="1" dirty="0"/>
              <a:t>or</a:t>
            </a:r>
            <a:r>
              <a:rPr lang="en-US" dirty="0"/>
              <a:t> </a:t>
            </a:r>
            <a:r>
              <a:rPr lang="en-US" b="1" dirty="0"/>
              <a:t>not</a:t>
            </a:r>
            <a:r>
              <a:rPr lang="en-US" dirty="0"/>
              <a:t> the rectangle should be sunken </a:t>
            </a:r>
            <a:r>
              <a:rPr lang="en-US" b="1" dirty="0"/>
              <a:t>or</a:t>
            </a:r>
            <a:r>
              <a:rPr lang="en-US" dirty="0"/>
              <a:t> raised.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Color</a:t>
            </a:r>
            <a:r>
              <a:rPr lang="en-SG" dirty="0" smtClean="0"/>
              <a:t> class</a:t>
            </a:r>
            <a:endParaRPr lang="en-US" dirty="0"/>
          </a:p>
        </p:txBody>
      </p:sp>
      <p:sp>
        <p:nvSpPr>
          <p:cNvPr id="3" name="Content Placeholder 2"/>
          <p:cNvSpPr>
            <a:spLocks noGrp="1"/>
          </p:cNvSpPr>
          <p:nvPr>
            <p:ph idx="1"/>
          </p:nvPr>
        </p:nvSpPr>
        <p:spPr/>
        <p:txBody>
          <a:bodyPr>
            <a:normAutofit fontScale="92500" lnSpcReduction="20000"/>
          </a:bodyPr>
          <a:lstStyle/>
          <a:p>
            <a:r>
              <a:rPr lang="en-SG" dirty="0" smtClean="0"/>
              <a:t>The </a:t>
            </a:r>
            <a:r>
              <a:rPr lang="en-SG" dirty="0" err="1" smtClean="0"/>
              <a:t>color</a:t>
            </a:r>
            <a:r>
              <a:rPr lang="en-SG" dirty="0" smtClean="0"/>
              <a:t> class is used to represent a </a:t>
            </a:r>
            <a:r>
              <a:rPr lang="en-SG" dirty="0" err="1" smtClean="0"/>
              <a:t>color</a:t>
            </a:r>
            <a:r>
              <a:rPr lang="en-SG" dirty="0" smtClean="0"/>
              <a:t> value.</a:t>
            </a:r>
          </a:p>
          <a:p>
            <a:r>
              <a:rPr lang="en-SG" dirty="0" smtClean="0"/>
              <a:t>All </a:t>
            </a:r>
            <a:r>
              <a:rPr lang="en-SG" dirty="0" err="1" smtClean="0"/>
              <a:t>colors</a:t>
            </a:r>
            <a:r>
              <a:rPr lang="en-SG" dirty="0" smtClean="0"/>
              <a:t> can be formed by combinations of </a:t>
            </a:r>
            <a:r>
              <a:rPr lang="en-SG" dirty="0" err="1" smtClean="0"/>
              <a:t>red,green,and</a:t>
            </a:r>
            <a:r>
              <a:rPr lang="en-SG" dirty="0" smtClean="0"/>
              <a:t> blue.</a:t>
            </a:r>
          </a:p>
          <a:p>
            <a:r>
              <a:rPr lang="en-SG" dirty="0" smtClean="0"/>
              <a:t>In order to represent </a:t>
            </a:r>
            <a:r>
              <a:rPr lang="en-SG" dirty="0" err="1" smtClean="0"/>
              <a:t>colors</a:t>
            </a:r>
            <a:r>
              <a:rPr lang="en-SG" dirty="0" smtClean="0"/>
              <a:t> in a computer more easily, each of three amounts of red, green ,blue is represented by an </a:t>
            </a:r>
            <a:r>
              <a:rPr lang="en-SG" dirty="0" err="1" smtClean="0"/>
              <a:t>intger</a:t>
            </a:r>
            <a:r>
              <a:rPr lang="en-SG" dirty="0" smtClean="0"/>
              <a:t> value between 0 and 255.</a:t>
            </a:r>
          </a:p>
          <a:p>
            <a:r>
              <a:rPr lang="en-SG" dirty="0" smtClean="0"/>
              <a:t>For each quantity the larger the value the brighter the component.</a:t>
            </a:r>
          </a:p>
          <a:p>
            <a:r>
              <a:rPr lang="en-SG" dirty="0" smtClean="0"/>
              <a:t>A value of(0,0,0) is black, while a value of (255,255,255) is white.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SG" dirty="0" smtClean="0">
                <a:solidFill>
                  <a:srgbClr val="FF0000"/>
                </a:solidFill>
              </a:rPr>
              <a:t>Predefined </a:t>
            </a:r>
            <a:r>
              <a:rPr lang="en-SG" dirty="0" err="1" smtClean="0">
                <a:solidFill>
                  <a:srgbClr val="FF0000"/>
                </a:solidFill>
              </a:rPr>
              <a:t>colors</a:t>
            </a:r>
            <a:r>
              <a:rPr lang="en-SG" dirty="0" smtClean="0">
                <a:solidFill>
                  <a:srgbClr val="FF0000"/>
                </a:solidFill>
              </a:rPr>
              <a:t>:</a:t>
            </a:r>
          </a:p>
          <a:p>
            <a:r>
              <a:rPr lang="en-SG" dirty="0" err="1" smtClean="0"/>
              <a:t>Color.black</a:t>
            </a:r>
            <a:r>
              <a:rPr lang="en-SG" dirty="0" smtClean="0"/>
              <a:t>		</a:t>
            </a:r>
            <a:r>
              <a:rPr lang="en-SG" dirty="0" err="1" smtClean="0"/>
              <a:t>Colr.blue</a:t>
            </a:r>
            <a:r>
              <a:rPr lang="en-SG" dirty="0" smtClean="0"/>
              <a:t>	</a:t>
            </a:r>
          </a:p>
          <a:p>
            <a:r>
              <a:rPr lang="en-SG" dirty="0" err="1" smtClean="0"/>
              <a:t>Color.cyan</a:t>
            </a:r>
            <a:r>
              <a:rPr lang="en-SG" dirty="0" smtClean="0"/>
              <a:t>		</a:t>
            </a:r>
            <a:r>
              <a:rPr lang="en-SG" dirty="0" err="1" smtClean="0"/>
              <a:t>Color.darkGray</a:t>
            </a:r>
            <a:r>
              <a:rPr lang="en-SG" dirty="0"/>
              <a:t>	</a:t>
            </a:r>
            <a:endParaRPr lang="en-SG" dirty="0" smtClean="0"/>
          </a:p>
          <a:p>
            <a:r>
              <a:rPr lang="en-SG" dirty="0" err="1" smtClean="0"/>
              <a:t>Color.gray</a:t>
            </a:r>
            <a:r>
              <a:rPr lang="en-SG" dirty="0" smtClean="0"/>
              <a:t>		</a:t>
            </a:r>
            <a:r>
              <a:rPr lang="en-SG" dirty="0" err="1" smtClean="0"/>
              <a:t>Color.green</a:t>
            </a:r>
            <a:endParaRPr lang="en-SG" dirty="0" smtClean="0"/>
          </a:p>
          <a:p>
            <a:r>
              <a:rPr lang="en-SG" dirty="0" err="1" smtClean="0"/>
              <a:t>Color.lightGray</a:t>
            </a:r>
            <a:r>
              <a:rPr lang="en-SG" dirty="0" smtClean="0"/>
              <a:t>	</a:t>
            </a:r>
            <a:r>
              <a:rPr lang="en-SG" dirty="0" err="1" smtClean="0"/>
              <a:t>Color.magenta</a:t>
            </a:r>
            <a:endParaRPr lang="en-SG" dirty="0" smtClean="0"/>
          </a:p>
          <a:p>
            <a:r>
              <a:rPr lang="en-SG" dirty="0" err="1" smtClean="0"/>
              <a:t>Color.orange</a:t>
            </a:r>
            <a:r>
              <a:rPr lang="en-SG" dirty="0" smtClean="0"/>
              <a:t>		</a:t>
            </a:r>
            <a:r>
              <a:rPr lang="en-SG" dirty="0" err="1" smtClean="0"/>
              <a:t>Color.pink</a:t>
            </a:r>
            <a:r>
              <a:rPr lang="en-SG" dirty="0" smtClean="0"/>
              <a:t>		</a:t>
            </a:r>
            <a:r>
              <a:rPr lang="en-SG" dirty="0" err="1" smtClean="0"/>
              <a:t>Color.red</a:t>
            </a:r>
            <a:endParaRPr lang="en-SG" dirty="0"/>
          </a:p>
          <a:p>
            <a:r>
              <a:rPr lang="en-SG" dirty="0" err="1" smtClean="0"/>
              <a:t>Color.white</a:t>
            </a:r>
            <a:r>
              <a:rPr lang="en-SG" dirty="0"/>
              <a:t>	</a:t>
            </a:r>
            <a:r>
              <a:rPr lang="en-SG" dirty="0" smtClean="0"/>
              <a:t>	</a:t>
            </a:r>
            <a:r>
              <a:rPr lang="en-SG" dirty="0" err="1" smtClean="0"/>
              <a:t>Color.yellow</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SG" dirty="0" smtClean="0">
                <a:solidFill>
                  <a:srgbClr val="FF0000"/>
                </a:solidFill>
              </a:rPr>
              <a:t>Description of methods in Class </a:t>
            </a:r>
            <a:r>
              <a:rPr lang="en-SG" dirty="0" err="1" smtClean="0">
                <a:solidFill>
                  <a:srgbClr val="FF0000"/>
                </a:solidFill>
              </a:rPr>
              <a:t>Color</a:t>
            </a:r>
            <a:endParaRPr lang="en-SG" dirty="0">
              <a:solidFill>
                <a:srgbClr val="FF0000"/>
              </a:solidFill>
            </a:endParaRPr>
          </a:p>
          <a:p>
            <a:r>
              <a:rPr lang="en-SG" dirty="0"/>
              <a:t>n</a:t>
            </a:r>
            <a:r>
              <a:rPr lang="en-SG" dirty="0" smtClean="0"/>
              <a:t>ew </a:t>
            </a:r>
            <a:r>
              <a:rPr lang="en-SG" dirty="0" err="1" smtClean="0"/>
              <a:t>Color</a:t>
            </a:r>
            <a:r>
              <a:rPr lang="en-SG" dirty="0" smtClean="0"/>
              <a:t>(</a:t>
            </a:r>
            <a:r>
              <a:rPr lang="en-SG" dirty="0" err="1" smtClean="0"/>
              <a:t>int,int,int</a:t>
            </a:r>
            <a:r>
              <a:rPr lang="en-SG" dirty="0" smtClean="0"/>
              <a:t>)- constructor</a:t>
            </a:r>
          </a:p>
          <a:p>
            <a:r>
              <a:rPr lang="en-SG" dirty="0"/>
              <a:t>b</a:t>
            </a:r>
            <a:r>
              <a:rPr lang="en-SG" dirty="0" smtClean="0"/>
              <a:t>righter-	</a:t>
            </a:r>
            <a:r>
              <a:rPr lang="en-SG" dirty="0" err="1" smtClean="0"/>
              <a:t>cretaes</a:t>
            </a:r>
            <a:r>
              <a:rPr lang="en-SG" dirty="0" smtClean="0"/>
              <a:t> brighter version.</a:t>
            </a:r>
          </a:p>
          <a:p>
            <a:r>
              <a:rPr lang="en-SG" dirty="0"/>
              <a:t>d</a:t>
            </a:r>
            <a:r>
              <a:rPr lang="en-SG" dirty="0" smtClean="0"/>
              <a:t>arker- creates darker version.</a:t>
            </a:r>
          </a:p>
          <a:p>
            <a:r>
              <a:rPr lang="en-SG" dirty="0" err="1" smtClean="0"/>
              <a:t>getBlue</a:t>
            </a:r>
            <a:r>
              <a:rPr lang="en-SG" dirty="0" smtClean="0"/>
              <a:t>()- return blue component </a:t>
            </a:r>
            <a:r>
              <a:rPr lang="en-SG" dirty="0" err="1" smtClean="0"/>
              <a:t>color</a:t>
            </a:r>
            <a:endParaRPr lang="en-SG" dirty="0" smtClean="0"/>
          </a:p>
          <a:p>
            <a:r>
              <a:rPr lang="en-SG" dirty="0" err="1" smtClean="0"/>
              <a:t>getGreen</a:t>
            </a:r>
            <a:r>
              <a:rPr lang="en-SG" dirty="0" smtClean="0"/>
              <a:t>()-  return green component </a:t>
            </a:r>
            <a:r>
              <a:rPr lang="en-SG" dirty="0" err="1" smtClean="0"/>
              <a:t>color</a:t>
            </a:r>
            <a:endParaRPr lang="en-SG" dirty="0" smtClean="0"/>
          </a:p>
          <a:p>
            <a:r>
              <a:rPr lang="en-SG" dirty="0" err="1" smtClean="0"/>
              <a:t>getRed</a:t>
            </a:r>
            <a:r>
              <a:rPr lang="en-SG" dirty="0" smtClean="0"/>
              <a:t>()-  return red component </a:t>
            </a:r>
            <a:r>
              <a:rPr lang="en-SG" dirty="0" err="1" smtClean="0"/>
              <a:t>color</a:t>
            </a:r>
            <a:endParaRPr lang="en-SG" dirty="0" smtClean="0"/>
          </a:p>
          <a:p>
            <a:r>
              <a:rPr lang="en-SG" dirty="0" err="1" smtClean="0"/>
              <a:t>toString</a:t>
            </a:r>
            <a:r>
              <a:rPr lang="en-SG" dirty="0" smtClean="0"/>
              <a:t>()- return string representation of </a:t>
            </a:r>
            <a:r>
              <a:rPr lang="en-SG" dirty="0" err="1" smtClean="0"/>
              <a:t>color</a:t>
            </a:r>
            <a:endParaRPr lang="en-SG" dirty="0" smtClean="0"/>
          </a:p>
          <a:p>
            <a:endParaRPr lang="en-SG" dirty="0" smtClean="0"/>
          </a:p>
          <a:p>
            <a:endParaRPr lang="en-SG"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r>
              <a:rPr lang="en-US" sz="4100" b="1" dirty="0">
                <a:solidFill>
                  <a:srgbClr val="FF0000"/>
                </a:solidFill>
              </a:rPr>
              <a:t>ovals and arcs</a:t>
            </a:r>
            <a:endParaRPr lang="en-US" sz="4100" dirty="0">
              <a:solidFill>
                <a:srgbClr val="FF0000"/>
              </a:solidFill>
            </a:endParaRPr>
          </a:p>
          <a:p>
            <a:r>
              <a:rPr lang="en-US" dirty="0"/>
              <a:t>void </a:t>
            </a:r>
            <a:r>
              <a:rPr lang="en-US" dirty="0" err="1"/>
              <a:t>drawOval</a:t>
            </a:r>
            <a:r>
              <a:rPr lang="en-US" dirty="0"/>
              <a: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a:t>
            </a:r>
            <a:r>
              <a:rPr lang="en-US" dirty="0" smtClean="0"/>
              <a:t>)</a:t>
            </a:r>
          </a:p>
          <a:p>
            <a:r>
              <a:rPr lang="en-US" dirty="0" smtClean="0"/>
              <a:t> </a:t>
            </a:r>
            <a:r>
              <a:rPr lang="en-US" b="1" dirty="0"/>
              <a:t>void</a:t>
            </a:r>
            <a:r>
              <a:rPr lang="en-US" dirty="0"/>
              <a:t> </a:t>
            </a:r>
            <a:r>
              <a:rPr lang="en-US" dirty="0" err="1"/>
              <a:t>fillOval</a:t>
            </a:r>
            <a:r>
              <a:rPr lang="en-US" dirty="0"/>
              <a: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 </a:t>
            </a:r>
            <a:endParaRPr lang="en-US" dirty="0" smtClean="0"/>
          </a:p>
          <a:p>
            <a:r>
              <a:rPr lang="en-US" b="1" dirty="0" smtClean="0"/>
              <a:t>void</a:t>
            </a:r>
            <a:r>
              <a:rPr lang="en-US" dirty="0" smtClean="0"/>
              <a:t> </a:t>
            </a:r>
            <a:r>
              <a:rPr lang="en-US" dirty="0" err="1"/>
              <a:t>drawArc</a:t>
            </a:r>
            <a:r>
              <a:rPr lang="en-US" dirty="0"/>
              <a: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 </a:t>
            </a:r>
            <a:r>
              <a:rPr lang="en-US" b="1" dirty="0" err="1"/>
              <a:t>int</a:t>
            </a:r>
            <a:r>
              <a:rPr lang="en-US" dirty="0"/>
              <a:t> </a:t>
            </a:r>
            <a:r>
              <a:rPr lang="en-US" dirty="0" err="1"/>
              <a:t>startAngle</a:t>
            </a:r>
            <a:r>
              <a:rPr lang="en-US" dirty="0"/>
              <a:t>, </a:t>
            </a:r>
            <a:r>
              <a:rPr lang="en-US" b="1" dirty="0" err="1"/>
              <a:t>int</a:t>
            </a:r>
            <a:r>
              <a:rPr lang="en-US" dirty="0"/>
              <a:t> </a:t>
            </a:r>
            <a:r>
              <a:rPr lang="en-US" dirty="0" err="1"/>
              <a:t>arcAngle</a:t>
            </a:r>
            <a:r>
              <a:rPr lang="en-US" dirty="0"/>
              <a:t>) </a:t>
            </a:r>
            <a:endParaRPr lang="en-US" dirty="0" smtClean="0"/>
          </a:p>
          <a:p>
            <a:r>
              <a:rPr lang="en-US" b="1" dirty="0" smtClean="0"/>
              <a:t>void</a:t>
            </a:r>
            <a:r>
              <a:rPr lang="en-US" dirty="0" smtClean="0"/>
              <a:t> </a:t>
            </a:r>
            <a:r>
              <a:rPr lang="en-US" dirty="0" err="1"/>
              <a:t>fillArc</a:t>
            </a:r>
            <a:r>
              <a:rPr lang="en-US" dirty="0"/>
              <a:t>(</a:t>
            </a:r>
            <a:r>
              <a:rPr lang="en-US" b="1" dirty="0" err="1"/>
              <a:t>int</a:t>
            </a:r>
            <a:r>
              <a:rPr lang="en-US" dirty="0"/>
              <a:t> x, </a:t>
            </a:r>
            <a:r>
              <a:rPr lang="en-US" b="1" dirty="0" err="1"/>
              <a:t>int</a:t>
            </a:r>
            <a:r>
              <a:rPr lang="en-US" dirty="0"/>
              <a:t> y, </a:t>
            </a:r>
            <a:r>
              <a:rPr lang="en-US" b="1" dirty="0" err="1"/>
              <a:t>int</a:t>
            </a:r>
            <a:r>
              <a:rPr lang="en-US" dirty="0"/>
              <a:t> w, </a:t>
            </a:r>
            <a:r>
              <a:rPr lang="en-US" b="1" dirty="0" err="1"/>
              <a:t>int</a:t>
            </a:r>
            <a:r>
              <a:rPr lang="en-US" dirty="0"/>
              <a:t> h, </a:t>
            </a:r>
            <a:r>
              <a:rPr lang="en-US" b="1" dirty="0" err="1"/>
              <a:t>int</a:t>
            </a:r>
            <a:r>
              <a:rPr lang="en-US" dirty="0"/>
              <a:t> </a:t>
            </a:r>
            <a:r>
              <a:rPr lang="en-US" dirty="0" err="1"/>
              <a:t>startAngle</a:t>
            </a:r>
            <a:r>
              <a:rPr lang="en-US" dirty="0"/>
              <a:t>, </a:t>
            </a:r>
            <a:r>
              <a:rPr lang="en-US" b="1" dirty="0" err="1"/>
              <a:t>int</a:t>
            </a:r>
            <a:r>
              <a:rPr lang="en-US" dirty="0"/>
              <a:t> </a:t>
            </a:r>
            <a:r>
              <a:rPr lang="en-US" dirty="0" err="1"/>
              <a:t>arcAngle</a:t>
            </a:r>
            <a:r>
              <a:rPr lang="en-US" dirty="0" smtClean="0"/>
              <a:t>)</a:t>
            </a:r>
          </a:p>
          <a:p>
            <a:r>
              <a:rPr lang="en-US" b="1" dirty="0" smtClean="0"/>
              <a:t>Each</a:t>
            </a:r>
            <a:r>
              <a:rPr lang="en-US" dirty="0" smtClean="0"/>
              <a:t> </a:t>
            </a:r>
            <a:r>
              <a:rPr lang="en-US" dirty="0"/>
              <a:t>of these graphics methods </a:t>
            </a:r>
            <a:r>
              <a:rPr lang="en-US" b="1" dirty="0"/>
              <a:t>require</a:t>
            </a:r>
            <a:r>
              <a:rPr lang="en-US" dirty="0"/>
              <a:t>, </a:t>
            </a:r>
            <a:r>
              <a:rPr lang="en-US" b="1" dirty="0"/>
              <a:t>as</a:t>
            </a:r>
            <a:r>
              <a:rPr lang="en-US" dirty="0"/>
              <a:t> parameters, the x </a:t>
            </a:r>
            <a:r>
              <a:rPr lang="en-US" b="1" dirty="0"/>
              <a:t>and</a:t>
            </a:r>
            <a:r>
              <a:rPr lang="en-US" dirty="0"/>
              <a:t> y coordinates of the center of the oval </a:t>
            </a:r>
            <a:r>
              <a:rPr lang="en-US" b="1" dirty="0"/>
              <a:t>or</a:t>
            </a:r>
            <a:r>
              <a:rPr lang="en-US" dirty="0"/>
              <a:t> arc, </a:t>
            </a:r>
            <a:r>
              <a:rPr lang="en-US" b="1" dirty="0"/>
              <a:t>and</a:t>
            </a:r>
            <a:r>
              <a:rPr lang="en-US" dirty="0"/>
              <a:t> the width </a:t>
            </a:r>
            <a:r>
              <a:rPr lang="en-US" b="1" dirty="0"/>
              <a:t>and</a:t>
            </a:r>
            <a:r>
              <a:rPr lang="en-US" dirty="0"/>
              <a:t> height of the oval </a:t>
            </a:r>
            <a:r>
              <a:rPr lang="en-US" b="1" dirty="0"/>
              <a:t>or</a:t>
            </a:r>
            <a:r>
              <a:rPr lang="en-US" dirty="0"/>
              <a:t> arc. </a:t>
            </a:r>
            <a:endParaRPr lang="en-US" dirty="0" smtClean="0"/>
          </a:p>
          <a:p>
            <a:r>
              <a:rPr lang="en-US" b="1" dirty="0" smtClean="0"/>
              <a:t>Both</a:t>
            </a:r>
            <a:r>
              <a:rPr lang="en-US" dirty="0" smtClean="0"/>
              <a:t> </a:t>
            </a:r>
            <a:r>
              <a:rPr lang="en-US" dirty="0"/>
              <a:t>the width </a:t>
            </a:r>
            <a:r>
              <a:rPr lang="en-US" b="1" dirty="0"/>
              <a:t>and</a:t>
            </a:r>
            <a:r>
              <a:rPr lang="en-US" dirty="0"/>
              <a:t> the height must be positive integers. </a:t>
            </a:r>
            <a:r>
              <a:rPr lang="en-US" b="1" dirty="0" smtClean="0"/>
              <a:t>The</a:t>
            </a:r>
            <a:r>
              <a:rPr lang="en-US" dirty="0" smtClean="0"/>
              <a:t> </a:t>
            </a:r>
            <a:r>
              <a:rPr lang="en-US" dirty="0"/>
              <a:t>shape will be drawn </a:t>
            </a:r>
            <a:r>
              <a:rPr lang="en-US" b="1" dirty="0"/>
              <a:t>in</a:t>
            </a:r>
            <a:r>
              <a:rPr lang="en-US" dirty="0"/>
              <a:t> the current foreground color. </a:t>
            </a:r>
          </a:p>
          <a:p>
            <a:r>
              <a:rPr lang="en-US" b="1" dirty="0"/>
              <a:t>The</a:t>
            </a:r>
            <a:r>
              <a:rPr lang="en-US" dirty="0"/>
              <a:t> arc graphics methods </a:t>
            </a:r>
            <a:r>
              <a:rPr lang="en-US" b="1" dirty="0"/>
              <a:t>require</a:t>
            </a:r>
            <a:r>
              <a:rPr lang="en-US" dirty="0"/>
              <a:t> two additional parameters, a start angle </a:t>
            </a:r>
            <a:r>
              <a:rPr lang="en-US" b="1" dirty="0"/>
              <a:t>and</a:t>
            </a:r>
            <a:r>
              <a:rPr lang="en-US" dirty="0"/>
              <a:t> an arc angle, to specify the beginning of the arc </a:t>
            </a:r>
            <a:r>
              <a:rPr lang="en-US" b="1" dirty="0"/>
              <a:t>and</a:t>
            </a:r>
            <a:r>
              <a:rPr lang="en-US" dirty="0"/>
              <a:t> the size of the arc </a:t>
            </a:r>
            <a:r>
              <a:rPr lang="en-US" b="1" dirty="0"/>
              <a:t>in</a:t>
            </a:r>
            <a:r>
              <a:rPr lang="en-US" dirty="0"/>
              <a:t> degrees (</a:t>
            </a:r>
            <a:r>
              <a:rPr lang="en-US" b="1" dirty="0"/>
              <a:t>not</a:t>
            </a:r>
            <a:r>
              <a:rPr lang="en-US" dirty="0"/>
              <a:t> radians</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US" b="1" dirty="0">
                <a:solidFill>
                  <a:srgbClr val="FF0000"/>
                </a:solidFill>
              </a:rPr>
              <a:t>polygons</a:t>
            </a:r>
            <a:endParaRPr lang="en-US" dirty="0">
              <a:solidFill>
                <a:srgbClr val="FF0000"/>
              </a:solidFill>
            </a:endParaRPr>
          </a:p>
          <a:p>
            <a:r>
              <a:rPr lang="en-US" sz="2200" dirty="0"/>
              <a:t>void </a:t>
            </a:r>
            <a:r>
              <a:rPr lang="en-US" sz="2200" dirty="0" err="1"/>
              <a:t>drawPolygon</a:t>
            </a:r>
            <a:r>
              <a:rPr lang="en-US" sz="2200" dirty="0"/>
              <a:t>(</a:t>
            </a:r>
            <a:r>
              <a:rPr lang="en-US" sz="2200" b="1" dirty="0" err="1"/>
              <a:t>int</a:t>
            </a:r>
            <a:r>
              <a:rPr lang="en-US" sz="2200" dirty="0"/>
              <a:t> </a:t>
            </a:r>
            <a:r>
              <a:rPr lang="en-US" sz="2200" dirty="0" err="1"/>
              <a:t>xPoints</a:t>
            </a:r>
            <a:r>
              <a:rPr lang="en-US" sz="2200" dirty="0"/>
              <a:t>[], </a:t>
            </a:r>
            <a:r>
              <a:rPr lang="en-US" sz="2200" b="1" dirty="0" err="1"/>
              <a:t>int</a:t>
            </a:r>
            <a:r>
              <a:rPr lang="en-US" sz="2200" dirty="0"/>
              <a:t> </a:t>
            </a:r>
            <a:r>
              <a:rPr lang="en-US" sz="2200" dirty="0" err="1"/>
              <a:t>yPoints</a:t>
            </a:r>
            <a:r>
              <a:rPr lang="en-US" sz="2200" dirty="0"/>
              <a:t>[], </a:t>
            </a:r>
            <a:r>
              <a:rPr lang="en-US" sz="2200" b="1" dirty="0" err="1"/>
              <a:t>int</a:t>
            </a:r>
            <a:r>
              <a:rPr lang="en-US" sz="2200" dirty="0"/>
              <a:t> </a:t>
            </a:r>
            <a:r>
              <a:rPr lang="en-US" sz="2200" dirty="0" err="1"/>
              <a:t>nPoints</a:t>
            </a:r>
            <a:r>
              <a:rPr lang="en-US" sz="2200" dirty="0"/>
              <a:t>) </a:t>
            </a:r>
            <a:endParaRPr lang="en-US" sz="2200" dirty="0" smtClean="0"/>
          </a:p>
          <a:p>
            <a:r>
              <a:rPr lang="en-US" sz="2200" b="1" dirty="0" smtClean="0"/>
              <a:t>void</a:t>
            </a:r>
            <a:r>
              <a:rPr lang="en-US" sz="2200" dirty="0" smtClean="0"/>
              <a:t> </a:t>
            </a:r>
            <a:r>
              <a:rPr lang="en-US" sz="2200" dirty="0" err="1" smtClean="0"/>
              <a:t>drawPolygon</a:t>
            </a:r>
            <a:r>
              <a:rPr lang="en-US" sz="2200" dirty="0" smtClean="0"/>
              <a:t>(</a:t>
            </a:r>
            <a:r>
              <a:rPr lang="en-US" sz="2200" b="1" dirty="0" smtClean="0"/>
              <a:t>Polygon</a:t>
            </a:r>
            <a:r>
              <a:rPr lang="en-US" sz="2200" dirty="0" smtClean="0"/>
              <a:t> </a:t>
            </a:r>
            <a:r>
              <a:rPr lang="en-US" sz="2200" dirty="0"/>
              <a:t>p</a:t>
            </a:r>
            <a:r>
              <a:rPr lang="en-US" sz="2200" dirty="0" smtClean="0"/>
              <a:t>)</a:t>
            </a:r>
          </a:p>
          <a:p>
            <a:r>
              <a:rPr lang="en-US" sz="2200" dirty="0" smtClean="0"/>
              <a:t> </a:t>
            </a:r>
            <a:r>
              <a:rPr lang="en-US" sz="2200" b="1" dirty="0"/>
              <a:t>void</a:t>
            </a:r>
            <a:r>
              <a:rPr lang="en-US" sz="2200" dirty="0"/>
              <a:t> </a:t>
            </a:r>
            <a:r>
              <a:rPr lang="en-US" sz="2200" dirty="0" err="1"/>
              <a:t>fillPolygon</a:t>
            </a:r>
            <a:r>
              <a:rPr lang="en-US" sz="2200" dirty="0"/>
              <a:t>(</a:t>
            </a:r>
            <a:r>
              <a:rPr lang="en-US" sz="2200" b="1" dirty="0" err="1"/>
              <a:t>int</a:t>
            </a:r>
            <a:r>
              <a:rPr lang="en-US" sz="2200" dirty="0"/>
              <a:t> </a:t>
            </a:r>
            <a:r>
              <a:rPr lang="en-US" sz="2200" dirty="0" err="1"/>
              <a:t>xPoints</a:t>
            </a:r>
            <a:r>
              <a:rPr lang="en-US" sz="2200" dirty="0"/>
              <a:t>[], </a:t>
            </a:r>
            <a:r>
              <a:rPr lang="en-US" sz="2200" b="1" dirty="0" err="1"/>
              <a:t>int</a:t>
            </a:r>
            <a:r>
              <a:rPr lang="en-US" sz="2200" dirty="0"/>
              <a:t> </a:t>
            </a:r>
            <a:r>
              <a:rPr lang="en-US" sz="2200" dirty="0" err="1"/>
              <a:t>yPoints</a:t>
            </a:r>
            <a:r>
              <a:rPr lang="en-US" sz="2200" dirty="0"/>
              <a:t>[], </a:t>
            </a:r>
            <a:r>
              <a:rPr lang="en-US" sz="2200" b="1" dirty="0" err="1"/>
              <a:t>int</a:t>
            </a:r>
            <a:r>
              <a:rPr lang="en-US" sz="2200" dirty="0"/>
              <a:t> </a:t>
            </a:r>
            <a:r>
              <a:rPr lang="en-US" sz="2200" dirty="0" err="1"/>
              <a:t>nPoints</a:t>
            </a:r>
            <a:r>
              <a:rPr lang="en-US" sz="2200" dirty="0" smtClean="0"/>
              <a:t>)</a:t>
            </a:r>
          </a:p>
          <a:p>
            <a:r>
              <a:rPr lang="en-US" sz="2200" dirty="0" smtClean="0"/>
              <a:t> </a:t>
            </a:r>
            <a:r>
              <a:rPr lang="en-US" sz="2200" b="1" dirty="0"/>
              <a:t>void</a:t>
            </a:r>
            <a:r>
              <a:rPr lang="en-US" sz="2200" dirty="0"/>
              <a:t> </a:t>
            </a:r>
            <a:r>
              <a:rPr lang="en-US" sz="2200" dirty="0" err="1"/>
              <a:t>fillPolygon</a:t>
            </a:r>
            <a:r>
              <a:rPr lang="en-US" sz="2200" dirty="0"/>
              <a:t>(</a:t>
            </a:r>
            <a:r>
              <a:rPr lang="en-US" sz="2200" b="1" dirty="0"/>
              <a:t>Polygon</a:t>
            </a:r>
            <a:r>
              <a:rPr lang="en-US" sz="2200" dirty="0"/>
              <a:t> p</a:t>
            </a:r>
            <a:r>
              <a:rPr lang="en-US" sz="2200" dirty="0" smtClean="0"/>
              <a:t>)</a:t>
            </a:r>
          </a:p>
          <a:p>
            <a:r>
              <a:rPr lang="en-US" sz="2200" b="1" dirty="0" smtClean="0"/>
              <a:t>Polygons</a:t>
            </a:r>
            <a:r>
              <a:rPr lang="en-US" sz="2200" dirty="0" smtClean="0"/>
              <a:t> </a:t>
            </a:r>
            <a:r>
              <a:rPr lang="en-US" sz="2200" dirty="0"/>
              <a:t>are shapes formed </a:t>
            </a:r>
            <a:r>
              <a:rPr lang="en-US" sz="2200" b="1" dirty="0"/>
              <a:t>from</a:t>
            </a:r>
            <a:r>
              <a:rPr lang="en-US" sz="2200" dirty="0"/>
              <a:t> a sequence of line </a:t>
            </a:r>
            <a:r>
              <a:rPr lang="en-US" sz="2200" dirty="0" smtClean="0"/>
              <a:t>segments.</a:t>
            </a:r>
          </a:p>
          <a:p>
            <a:r>
              <a:rPr lang="en-US" sz="2200" b="1" dirty="0" smtClean="0"/>
              <a:t>Each</a:t>
            </a:r>
            <a:r>
              <a:rPr lang="en-US" sz="2200" dirty="0" smtClean="0"/>
              <a:t> </a:t>
            </a:r>
            <a:r>
              <a:rPr lang="en-US" sz="2200" dirty="0"/>
              <a:t>of the polygon graphics methods </a:t>
            </a:r>
            <a:r>
              <a:rPr lang="en-US" sz="2200" b="1" dirty="0"/>
              <a:t>require</a:t>
            </a:r>
            <a:r>
              <a:rPr lang="en-US" sz="2200" dirty="0"/>
              <a:t>, </a:t>
            </a:r>
            <a:r>
              <a:rPr lang="en-US" sz="2200" b="1" dirty="0"/>
              <a:t>as</a:t>
            </a:r>
            <a:r>
              <a:rPr lang="en-US" sz="2200" dirty="0"/>
              <a:t> parameters, the coordinates of the endpoints of the line segments that make up the polygon. </a:t>
            </a:r>
            <a:endParaRPr lang="en-US" sz="2200" dirty="0" smtClean="0"/>
          </a:p>
          <a:p>
            <a:r>
              <a:rPr lang="en-US" sz="2200" b="1" dirty="0" smtClean="0"/>
              <a:t>These</a:t>
            </a:r>
            <a:r>
              <a:rPr lang="en-US" sz="2200" dirty="0" smtClean="0"/>
              <a:t> </a:t>
            </a:r>
            <a:r>
              <a:rPr lang="en-US" sz="2200" dirty="0"/>
              <a:t>endpoints can be specified </a:t>
            </a:r>
            <a:r>
              <a:rPr lang="en-US" sz="2200" b="1" dirty="0"/>
              <a:t>in</a:t>
            </a:r>
            <a:r>
              <a:rPr lang="en-US" sz="2200" dirty="0"/>
              <a:t> either one of two ways: </a:t>
            </a:r>
            <a:r>
              <a:rPr lang="en-US" sz="2200" b="1" dirty="0"/>
              <a:t>as</a:t>
            </a:r>
            <a:r>
              <a:rPr lang="en-US" sz="2200" dirty="0"/>
              <a:t> two parallel arrays of integers, one representing the successive </a:t>
            </a:r>
            <a:r>
              <a:rPr lang="en-US" sz="2200" i="1" dirty="0"/>
              <a:t>x</a:t>
            </a:r>
            <a:r>
              <a:rPr lang="en-US" sz="2200" dirty="0"/>
              <a:t> coordinates </a:t>
            </a:r>
            <a:r>
              <a:rPr lang="en-US" sz="2200" b="1" dirty="0"/>
              <a:t>and</a:t>
            </a:r>
            <a:r>
              <a:rPr lang="en-US" sz="2200" dirty="0"/>
              <a:t> the other representing the successive </a:t>
            </a:r>
            <a:r>
              <a:rPr lang="en-US" sz="2200" i="1" dirty="0"/>
              <a:t>y</a:t>
            </a:r>
            <a:r>
              <a:rPr lang="en-US" sz="2200" dirty="0"/>
              <a:t> coordinates; </a:t>
            </a:r>
            <a:r>
              <a:rPr lang="en-US" sz="2200" b="1" dirty="0"/>
              <a:t>or</a:t>
            </a:r>
            <a:r>
              <a:rPr lang="en-US" sz="2200" dirty="0"/>
              <a:t> </a:t>
            </a:r>
            <a:r>
              <a:rPr lang="en-US" sz="2200" b="1" dirty="0"/>
              <a:t>with</a:t>
            </a:r>
            <a:r>
              <a:rPr lang="en-US" sz="2200" dirty="0"/>
              <a:t> an instance of the </a:t>
            </a:r>
            <a:r>
              <a:rPr lang="en-US" sz="2200" b="1" dirty="0"/>
              <a:t>Polygon</a:t>
            </a:r>
            <a:r>
              <a:rPr lang="en-US" sz="2200" dirty="0"/>
              <a:t> </a:t>
            </a:r>
            <a:r>
              <a:rPr lang="en-US" sz="2200" b="1" dirty="0"/>
              <a:t>class</a:t>
            </a:r>
            <a:r>
              <a:rPr lang="en-US" sz="2200" dirty="0" smtClean="0"/>
              <a:t>.</a:t>
            </a:r>
          </a:p>
          <a:p>
            <a:r>
              <a:rPr lang="en-US" sz="2200" dirty="0" smtClean="0"/>
              <a:t> </a:t>
            </a:r>
            <a:r>
              <a:rPr lang="en-US" sz="2200" b="1" dirty="0"/>
              <a:t>The</a:t>
            </a:r>
            <a:r>
              <a:rPr lang="en-US" sz="2200" dirty="0"/>
              <a:t> </a:t>
            </a:r>
            <a:r>
              <a:rPr lang="en-US" sz="2200" b="1" dirty="0"/>
              <a:t>Polygon</a:t>
            </a:r>
            <a:r>
              <a:rPr lang="en-US" sz="2200" dirty="0"/>
              <a:t> </a:t>
            </a:r>
            <a:r>
              <a:rPr lang="en-US" sz="2200" b="1" dirty="0"/>
              <a:t>class</a:t>
            </a:r>
            <a:r>
              <a:rPr lang="en-US" sz="2200" dirty="0"/>
              <a:t> provides the method </a:t>
            </a:r>
            <a:r>
              <a:rPr lang="en-US" sz="2200" i="1" dirty="0" err="1"/>
              <a:t>addPoint</a:t>
            </a:r>
            <a:r>
              <a:rPr lang="en-US" sz="2200" i="1" dirty="0"/>
              <a:t>()</a:t>
            </a:r>
            <a:r>
              <a:rPr lang="en-US" sz="2200" dirty="0"/>
              <a:t>, which allows a polygon definition to be assembled point </a:t>
            </a:r>
            <a:r>
              <a:rPr lang="en-US" sz="2200" b="1" dirty="0"/>
              <a:t>by</a:t>
            </a:r>
            <a:r>
              <a:rPr lang="en-US" sz="2200" dirty="0"/>
              <a:t> point. </a:t>
            </a:r>
            <a:endParaRPr lang="en-US" sz="22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Rectangles</a:t>
            </a:r>
            <a:endParaRPr lang="en-US" dirty="0"/>
          </a:p>
        </p:txBody>
      </p:sp>
      <p:sp>
        <p:nvSpPr>
          <p:cNvPr id="3" name="Content Placeholder 2"/>
          <p:cNvSpPr>
            <a:spLocks noGrp="1"/>
          </p:cNvSpPr>
          <p:nvPr>
            <p:ph idx="1"/>
          </p:nvPr>
        </p:nvSpPr>
        <p:spPr/>
        <p:txBody>
          <a:bodyPr/>
          <a:lstStyle/>
          <a:p>
            <a:r>
              <a:rPr lang="en-SG" dirty="0" smtClean="0"/>
              <a:t>There are 2 classes in java library used for manipulating polygon shapes.</a:t>
            </a:r>
          </a:p>
          <a:p>
            <a:r>
              <a:rPr lang="en-SG" dirty="0" smtClean="0"/>
              <a:t>The class Rectangle represents a rectangular area on a two dimensional plane.</a:t>
            </a:r>
          </a:p>
          <a:p>
            <a:r>
              <a:rPr lang="en-SG" dirty="0" smtClean="0"/>
              <a:t>The class polygon represents more general polygon shapes.</a:t>
            </a:r>
          </a:p>
          <a:p>
            <a:r>
              <a:rPr lang="en-SG" dirty="0" smtClean="0"/>
              <a:t>Rectangle can be created in a variety of ways.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r>
              <a:rPr lang="en-SG" dirty="0" smtClean="0"/>
              <a:t>Rectangle r=new Rectangle();</a:t>
            </a:r>
          </a:p>
          <a:p>
            <a:r>
              <a:rPr lang="en-SG" dirty="0" smtClean="0"/>
              <a:t>Rectangle </a:t>
            </a:r>
            <a:r>
              <a:rPr lang="en-SG" dirty="0" err="1" smtClean="0"/>
              <a:t>rTwo</a:t>
            </a:r>
            <a:r>
              <a:rPr lang="en-SG" dirty="0" smtClean="0"/>
              <a:t>=new Rectangle(3,4);</a:t>
            </a:r>
          </a:p>
          <a:p>
            <a:r>
              <a:rPr lang="en-SG" dirty="0" smtClean="0"/>
              <a:t>Rectangle </a:t>
            </a:r>
            <a:r>
              <a:rPr lang="en-SG" dirty="0" err="1" smtClean="0"/>
              <a:t>rThree</a:t>
            </a:r>
            <a:r>
              <a:rPr lang="en-SG" dirty="0" smtClean="0"/>
              <a:t>=new Rectangle(7,6,3,4);</a:t>
            </a:r>
          </a:p>
          <a:p>
            <a:r>
              <a:rPr lang="en-SG" dirty="0" smtClean="0"/>
              <a:t>Operations that tests the state of a rectangle can be summarized as follows:</a:t>
            </a:r>
          </a:p>
          <a:p>
            <a:r>
              <a:rPr lang="en-SG" dirty="0" err="1" smtClean="0"/>
              <a:t>r.equals</a:t>
            </a:r>
            <a:r>
              <a:rPr lang="en-SG" dirty="0" smtClean="0"/>
              <a:t>(</a:t>
            </a:r>
            <a:r>
              <a:rPr lang="en-SG" dirty="0" err="1" smtClean="0"/>
              <a:t>rTwo</a:t>
            </a:r>
            <a:r>
              <a:rPr lang="en-SG" dirty="0" smtClean="0"/>
              <a:t>):Tell whether two rectangles are equal.</a:t>
            </a:r>
          </a:p>
          <a:p>
            <a:r>
              <a:rPr lang="en-SG" dirty="0" err="1"/>
              <a:t>r</a:t>
            </a:r>
            <a:r>
              <a:rPr lang="en-SG" dirty="0" err="1" smtClean="0"/>
              <a:t>.inside</a:t>
            </a:r>
            <a:r>
              <a:rPr lang="en-SG" dirty="0" smtClean="0"/>
              <a:t>(</a:t>
            </a:r>
            <a:r>
              <a:rPr lang="en-SG" dirty="0" err="1" smtClean="0"/>
              <a:t>int,int</a:t>
            </a:r>
            <a:r>
              <a:rPr lang="en-SG" dirty="0" smtClean="0"/>
              <a:t>):tell whether a point is inside the rectangle.</a:t>
            </a:r>
          </a:p>
          <a:p>
            <a:r>
              <a:rPr lang="en-SG" dirty="0" err="1" smtClean="0"/>
              <a:t>r.intersects</a:t>
            </a:r>
            <a:r>
              <a:rPr lang="en-SG" dirty="0" smtClean="0"/>
              <a:t>(</a:t>
            </a:r>
            <a:r>
              <a:rPr lang="en-SG" dirty="0" err="1" smtClean="0"/>
              <a:t>rTwo</a:t>
            </a:r>
            <a:r>
              <a:rPr lang="en-SG" dirty="0" smtClean="0"/>
              <a:t>):tell whether 2 rectangles intersect.</a:t>
            </a:r>
          </a:p>
          <a:p>
            <a:r>
              <a:rPr lang="en-SG" dirty="0" err="1" smtClean="0"/>
              <a:t>r.isEmpty</a:t>
            </a:r>
            <a:r>
              <a:rPr lang="en-SG" dirty="0" smtClean="0"/>
              <a:t>():tell whether rectangle is non empty extent.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85000" lnSpcReduction="20000"/>
          </a:bodyPr>
          <a:lstStyle/>
          <a:p>
            <a:r>
              <a:rPr lang="en-SG" dirty="0" smtClean="0"/>
              <a:t>The size of the rectangle can be changed in a variety of  ways.</a:t>
            </a:r>
          </a:p>
          <a:p>
            <a:r>
              <a:rPr lang="en-SG" dirty="0" smtClean="0"/>
              <a:t>The add operation takes two integers that represents a point, and increases the size of the rectangle until it includes the point.</a:t>
            </a:r>
            <a:endParaRPr lang="en-US" dirty="0" smtClean="0"/>
          </a:p>
          <a:p>
            <a:r>
              <a:rPr lang="en-SG" dirty="0" smtClean="0"/>
              <a:t>The union operation does the same with another Rectangular argument, returning the smallest rectangle that encloses both.</a:t>
            </a:r>
          </a:p>
          <a:p>
            <a:r>
              <a:rPr lang="en-SG" dirty="0" smtClean="0"/>
              <a:t> The grow operation takes two integer arguments and moves each of the horizontal sizes by the first argument amount and each of the vertical sides by the second, which can be either positive or negative.</a:t>
            </a:r>
          </a:p>
          <a:p>
            <a:r>
              <a:rPr lang="en-SG" dirty="0" smtClean="0"/>
              <a:t>The method intersection calculates the intersection of two rectangles.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04813"/>
            <a:ext cx="8229600" cy="5721350"/>
          </a:xfrm>
        </p:spPr>
        <p:txBody>
          <a:bodyPr>
            <a:normAutofit/>
          </a:bodyPr>
          <a:lstStyle/>
          <a:p>
            <a:r>
              <a:rPr lang="en-US" sz="2200" dirty="0" smtClean="0"/>
              <a:t>The Graphics class provides the framework for all graphics operations within the AWT.</a:t>
            </a:r>
          </a:p>
          <a:p>
            <a:r>
              <a:rPr lang="en-US" sz="2200" dirty="0" smtClean="0"/>
              <a:t>It plays two different, but related, roles.</a:t>
            </a:r>
          </a:p>
          <a:p>
            <a:r>
              <a:rPr lang="en-US" sz="2200" dirty="0" smtClean="0"/>
              <a:t> First, it is the graphics context. </a:t>
            </a:r>
          </a:p>
          <a:p>
            <a:r>
              <a:rPr lang="en-US" sz="2200" dirty="0" smtClean="0"/>
              <a:t>The graphics context is information that will affect drawing operations. </a:t>
            </a:r>
          </a:p>
          <a:p>
            <a:r>
              <a:rPr lang="en-US" sz="2200" dirty="0" smtClean="0"/>
              <a:t>This includes the background and foreground colors, the font, and the location and dimensions of the clipping rectangle (the region of a component in which graphics can be drawn). </a:t>
            </a:r>
          </a:p>
          <a:p>
            <a:r>
              <a:rPr lang="en-US" sz="2200" dirty="0" smtClean="0"/>
              <a:t>It even includes information about the eventual destination of the graphics operations themselves (screen or image).</a:t>
            </a:r>
          </a:p>
          <a:p>
            <a:r>
              <a:rPr lang="en-US" sz="2200" dirty="0" smtClean="0"/>
              <a:t>Second, the Graphics class provides methods for drawing simple geometric shapes, text, and images to the graphics destination.</a:t>
            </a:r>
          </a:p>
          <a:p>
            <a:r>
              <a:rPr lang="en-US" sz="2200" dirty="0" smtClean="0"/>
              <a:t> All output to the graphics destination occurs via an invocation of one of these methods.</a:t>
            </a:r>
            <a:endParaRPr 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SG" dirty="0" smtClean="0"/>
              <a:t>The </a:t>
            </a:r>
            <a:r>
              <a:rPr lang="en-SG" dirty="0" err="1" smtClean="0"/>
              <a:t>setLocation</a:t>
            </a:r>
            <a:r>
              <a:rPr lang="en-SG" dirty="0" smtClean="0"/>
              <a:t> method moves a rectangle to a given location while the translate method moves a rectangle by a given amount.</a:t>
            </a:r>
          </a:p>
          <a:p>
            <a:r>
              <a:rPr lang="en-SG" dirty="0" smtClean="0"/>
              <a:t>The </a:t>
            </a:r>
            <a:r>
              <a:rPr lang="en-SG" dirty="0" err="1" smtClean="0"/>
              <a:t>setSize</a:t>
            </a:r>
            <a:r>
              <a:rPr lang="en-SG" dirty="0" smtClean="0"/>
              <a:t> method sets a rectangle size.</a:t>
            </a:r>
          </a:p>
          <a:p>
            <a:r>
              <a:rPr lang="en-SG" dirty="0" smtClean="0"/>
              <a:t>Both the size and location of a rectangle can be changed by the method reshape, which takes four integer arguments in the same form as the constructor.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Fonts</a:t>
            </a:r>
            <a:endParaRPr lang="en-US" dirty="0"/>
          </a:p>
        </p:txBody>
      </p:sp>
      <p:sp>
        <p:nvSpPr>
          <p:cNvPr id="3" name="Content Placeholder 2"/>
          <p:cNvSpPr>
            <a:spLocks noGrp="1"/>
          </p:cNvSpPr>
          <p:nvPr>
            <p:ph idx="1"/>
          </p:nvPr>
        </p:nvSpPr>
        <p:spPr/>
        <p:txBody>
          <a:bodyPr>
            <a:normAutofit fontScale="92500" lnSpcReduction="10000"/>
          </a:bodyPr>
          <a:lstStyle/>
          <a:p>
            <a:r>
              <a:rPr lang="en-SG" dirty="0" smtClean="0"/>
              <a:t>A Font object describes the characteristics used to display printed text.</a:t>
            </a:r>
          </a:p>
          <a:p>
            <a:r>
              <a:rPr lang="en-SG" dirty="0" smtClean="0"/>
              <a:t>Features of a font that the programmer can modify are the style, size and font family(or logical name).</a:t>
            </a:r>
          </a:p>
          <a:p>
            <a:r>
              <a:rPr lang="en-SG" dirty="0" smtClean="0"/>
              <a:t>The logical font name describes the family of font styles being used.</a:t>
            </a:r>
          </a:p>
          <a:p>
            <a:r>
              <a:rPr lang="en-SG" dirty="0" smtClean="0"/>
              <a:t>There are six recognized logical font names, Dialog, Helvetica, </a:t>
            </a:r>
            <a:r>
              <a:rPr lang="en-SG" dirty="0" err="1" smtClean="0"/>
              <a:t>TimesRoman</a:t>
            </a:r>
            <a:r>
              <a:rPr lang="en-SG" dirty="0" smtClean="0"/>
              <a:t>, Courier, </a:t>
            </a:r>
            <a:r>
              <a:rPr lang="en-SG" dirty="0" err="1" smtClean="0"/>
              <a:t>DialogInput</a:t>
            </a:r>
            <a:r>
              <a:rPr lang="en-SG" dirty="0" smtClean="0"/>
              <a:t>, and Symbol.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r>
              <a:rPr lang="en-SG" dirty="0" smtClean="0"/>
              <a:t>A font style describes the thickness and slant of the characters.</a:t>
            </a:r>
          </a:p>
          <a:p>
            <a:r>
              <a:rPr lang="en-SG" dirty="0" smtClean="0"/>
              <a:t>In the java library there are two characteristics that describe a style.</a:t>
            </a:r>
          </a:p>
          <a:p>
            <a:r>
              <a:rPr lang="en-SG" dirty="0" smtClean="0"/>
              <a:t>These are the bold attribute and italic attribute.</a:t>
            </a:r>
          </a:p>
          <a:p>
            <a:r>
              <a:rPr lang="en-SG" dirty="0" smtClean="0"/>
              <a:t>Each is represented by an integer value, which can be combined.</a:t>
            </a:r>
          </a:p>
          <a:p>
            <a:r>
              <a:rPr lang="en-SG" dirty="0" smtClean="0"/>
              <a:t>There are four different representations for each font family: plain(neither bold nor italic), Bold, italic, and both bold and italic.</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SG" dirty="0" smtClean="0"/>
              <a:t>Font(String </a:t>
            </a:r>
            <a:r>
              <a:rPr lang="en-SG" dirty="0" err="1" smtClean="0"/>
              <a:t>name,int</a:t>
            </a:r>
            <a:r>
              <a:rPr lang="en-SG" dirty="0" smtClean="0"/>
              <a:t> </a:t>
            </a:r>
            <a:r>
              <a:rPr lang="en-SG" dirty="0" err="1" smtClean="0"/>
              <a:t>style,int</a:t>
            </a:r>
            <a:r>
              <a:rPr lang="en-SG" dirty="0" smtClean="0"/>
              <a:t> size)- constructs a new font.</a:t>
            </a:r>
          </a:p>
          <a:p>
            <a:r>
              <a:rPr lang="en-SG" dirty="0" smtClean="0"/>
              <a:t>The name must be one of the six recognized family names, the style is formed using the class constants.</a:t>
            </a:r>
          </a:p>
          <a:p>
            <a:r>
              <a:rPr lang="en-SG" dirty="0" smtClean="0"/>
              <a:t>A font that is both bold and italic can be created by adding the two values </a:t>
            </a:r>
            <a:r>
              <a:rPr lang="en-SG" dirty="0" err="1" smtClean="0"/>
              <a:t>Font.BOLD</a:t>
            </a:r>
            <a:r>
              <a:rPr lang="en-SG" dirty="0" smtClean="0"/>
              <a:t> and </a:t>
            </a:r>
            <a:r>
              <a:rPr lang="en-SG" dirty="0" err="1" smtClean="0"/>
              <a:t>Font.ITALIC</a:t>
            </a:r>
            <a:r>
              <a:rPr lang="en-SG" dirty="0" smtClean="0"/>
              <a:t>.</a:t>
            </a:r>
          </a:p>
          <a:p>
            <a:r>
              <a:rPr lang="en-SG" dirty="0" err="1" smtClean="0"/>
              <a:t>Font.PLAIN</a:t>
            </a:r>
            <a:r>
              <a:rPr lang="en-SG" dirty="0" smtClean="0"/>
              <a:t>- Constant used to describe plain fonts.</a:t>
            </a:r>
          </a:p>
          <a:p>
            <a:r>
              <a:rPr lang="en-SG" dirty="0" err="1" smtClean="0"/>
              <a:t>Font.BOLD</a:t>
            </a:r>
            <a:r>
              <a:rPr lang="en-SG" dirty="0" smtClean="0"/>
              <a:t>- Constant used to describe bold fonts.</a:t>
            </a:r>
          </a:p>
          <a:p>
            <a:r>
              <a:rPr lang="en-SG" dirty="0" err="1" smtClean="0"/>
              <a:t>Font.ITALIC</a:t>
            </a:r>
            <a:r>
              <a:rPr lang="en-SG" dirty="0" smtClean="0"/>
              <a:t>- Constant used to describe italic fonts.</a:t>
            </a:r>
          </a:p>
          <a:p>
            <a:r>
              <a:rPr lang="en-SG" dirty="0" err="1" smtClean="0"/>
              <a:t>getName</a:t>
            </a:r>
            <a:r>
              <a:rPr lang="en-SG" dirty="0" smtClean="0"/>
              <a:t>()- Return logical name.</a:t>
            </a:r>
          </a:p>
          <a:p>
            <a:r>
              <a:rPr lang="en-SG" dirty="0" err="1" smtClean="0"/>
              <a:t>getSize</a:t>
            </a:r>
            <a:r>
              <a:rPr lang="en-SG" dirty="0" smtClean="0"/>
              <a:t>()- Return point size.</a:t>
            </a:r>
          </a:p>
          <a:p>
            <a:r>
              <a:rPr lang="en-SG" dirty="0" err="1" smtClean="0"/>
              <a:t>isBold</a:t>
            </a:r>
            <a:r>
              <a:rPr lang="en-SG" dirty="0" smtClean="0"/>
              <a:t>()- Determine if font is bold.</a:t>
            </a:r>
          </a:p>
          <a:p>
            <a:r>
              <a:rPr lang="en-SG" dirty="0" err="1" smtClean="0"/>
              <a:t>isItalic</a:t>
            </a:r>
            <a:r>
              <a:rPr lang="en-SG" dirty="0" smtClean="0"/>
              <a:t>()- Determine if font is italic.</a:t>
            </a:r>
          </a:p>
          <a:p>
            <a:r>
              <a:rPr lang="en-SG" dirty="0" err="1" smtClean="0"/>
              <a:t>isPlain</a:t>
            </a:r>
            <a:r>
              <a:rPr lang="en-SG" dirty="0" smtClean="0"/>
              <a:t>()- Determine if font is plain.</a:t>
            </a:r>
          </a:p>
          <a:p>
            <a:r>
              <a:rPr lang="en-SG" dirty="0" err="1" smtClean="0"/>
              <a:t>toString</a:t>
            </a:r>
            <a:r>
              <a:rPr lang="en-SG" dirty="0" smtClean="0"/>
              <a:t>()- Return string representation of font.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62500" lnSpcReduction="20000"/>
          </a:bodyPr>
          <a:lstStyle/>
          <a:p>
            <a:r>
              <a:rPr lang="en-SG" dirty="0" smtClean="0">
                <a:solidFill>
                  <a:srgbClr val="FF0000"/>
                </a:solidFill>
              </a:rPr>
              <a:t>Font Metrics:</a:t>
            </a:r>
            <a:endParaRPr lang="en-US" dirty="0" smtClean="0">
              <a:solidFill>
                <a:srgbClr val="FF0000"/>
              </a:solidFill>
            </a:endParaRPr>
          </a:p>
          <a:p>
            <a:r>
              <a:rPr lang="en-SG" dirty="0" smtClean="0"/>
              <a:t>It is occasionally needed to get more detailed information about a font or about a string printed in a given font.</a:t>
            </a:r>
          </a:p>
          <a:p>
            <a:r>
              <a:rPr lang="en-SG" dirty="0" smtClean="0"/>
              <a:t>For example a font </a:t>
            </a:r>
            <a:r>
              <a:rPr lang="en-SG" dirty="0" err="1" smtClean="0"/>
              <a:t>matrics</a:t>
            </a:r>
            <a:r>
              <a:rPr lang="en-SG" dirty="0" smtClean="0"/>
              <a:t> can be used to determine the width of a text that is to printed in a particular font.</a:t>
            </a:r>
          </a:p>
          <a:p>
            <a:r>
              <a:rPr lang="en-SG" dirty="0" smtClean="0"/>
              <a:t>Font Metrics is an abstract class, and therefore you cannot directly construct an instance </a:t>
            </a:r>
            <a:r>
              <a:rPr lang="en-SG" dirty="0" err="1" smtClean="0"/>
              <a:t>ofobject</a:t>
            </a:r>
            <a:r>
              <a:rPr lang="en-SG" dirty="0" smtClean="0"/>
              <a:t> the class.</a:t>
            </a:r>
          </a:p>
          <a:p>
            <a:r>
              <a:rPr lang="en-SG" dirty="0" smtClean="0"/>
              <a:t>The most common way to access a font metric  object is by means of the method </a:t>
            </a:r>
            <a:r>
              <a:rPr lang="en-SG" dirty="0" err="1" smtClean="0"/>
              <a:t>getFontMetrics</a:t>
            </a:r>
            <a:r>
              <a:rPr lang="en-SG" dirty="0" smtClean="0"/>
              <a:t> provided by an object of type </a:t>
            </a:r>
            <a:r>
              <a:rPr lang="en-SG" dirty="0" err="1" smtClean="0"/>
              <a:t>Grapahics</a:t>
            </a:r>
            <a:r>
              <a:rPr lang="en-SG" dirty="0" smtClean="0"/>
              <a:t>.</a:t>
            </a:r>
          </a:p>
          <a:p>
            <a:r>
              <a:rPr lang="en-SG" dirty="0" smtClean="0"/>
              <a:t>Public void paint(</a:t>
            </a:r>
            <a:r>
              <a:rPr lang="en-SG" dirty="0" err="1" smtClean="0"/>
              <a:t>Graphis</a:t>
            </a:r>
            <a:r>
              <a:rPr lang="en-SG" dirty="0" smtClean="0"/>
              <a:t> g)</a:t>
            </a:r>
          </a:p>
          <a:p>
            <a:r>
              <a:rPr lang="en-SG" dirty="0" smtClean="0"/>
              <a:t>{</a:t>
            </a:r>
          </a:p>
          <a:p>
            <a:r>
              <a:rPr lang="en-SG" dirty="0" err="1" smtClean="0"/>
              <a:t>G.setFont</a:t>
            </a:r>
            <a:r>
              <a:rPr lang="en-SG" dirty="0" smtClean="0"/>
              <a:t>(</a:t>
            </a:r>
            <a:r>
              <a:rPr lang="en-SG" dirty="0" err="1" smtClean="0"/>
              <a:t>afont</a:t>
            </a:r>
            <a:r>
              <a:rPr lang="en-SG" dirty="0" smtClean="0"/>
              <a:t>);</a:t>
            </a:r>
          </a:p>
          <a:p>
            <a:r>
              <a:rPr lang="en-SG" dirty="0" err="1" smtClean="0"/>
              <a:t>FontMetrics</a:t>
            </a:r>
            <a:r>
              <a:rPr lang="en-SG" dirty="0" smtClean="0"/>
              <a:t> fm=new </a:t>
            </a:r>
            <a:r>
              <a:rPr lang="en-SG" dirty="0" err="1" smtClean="0"/>
              <a:t>FontMetrics</a:t>
            </a:r>
            <a:r>
              <a:rPr lang="en-SG" dirty="0" smtClean="0"/>
              <a:t>();</a:t>
            </a:r>
          </a:p>
          <a:p>
            <a:r>
              <a:rPr lang="en-SG" dirty="0" smtClean="0"/>
              <a:t>.</a:t>
            </a:r>
          </a:p>
          <a:p>
            <a:r>
              <a:rPr lang="en-SG" dirty="0" smtClean="0"/>
              <a:t>}</a:t>
            </a:r>
          </a:p>
          <a:p>
            <a:r>
              <a:rPr lang="en-SG" dirty="0" err="1" smtClean="0"/>
              <a:t>fm.charWidth</a:t>
            </a:r>
            <a:r>
              <a:rPr lang="en-SG" dirty="0" smtClean="0"/>
              <a:t>(char)</a:t>
            </a:r>
          </a:p>
          <a:p>
            <a:r>
              <a:rPr lang="en-SG" dirty="0" err="1" smtClean="0"/>
              <a:t>fm.stringWidth</a:t>
            </a:r>
            <a:r>
              <a:rPr lang="en-SG" dirty="0" smtClean="0"/>
              <a:t>(String)-  the result is described in pixel units.</a:t>
            </a:r>
          </a:p>
          <a:p>
            <a:r>
              <a:rPr lang="en-SG" dirty="0" err="1" smtClean="0"/>
              <a:t>fm.getHeight</a:t>
            </a:r>
            <a:r>
              <a:rPr lang="en-SG" dirty="0" smtClean="0"/>
              <a:t>()- return the height of the font.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Images</a:t>
            </a:r>
            <a:br>
              <a:rPr lang="en-SG" dirty="0" smtClean="0"/>
            </a:br>
            <a:endParaRPr lang="en-US" dirty="0"/>
          </a:p>
        </p:txBody>
      </p:sp>
      <p:sp>
        <p:nvSpPr>
          <p:cNvPr id="3" name="Content Placeholder 2"/>
          <p:cNvSpPr>
            <a:spLocks noGrp="1"/>
          </p:cNvSpPr>
          <p:nvPr>
            <p:ph idx="1"/>
          </p:nvPr>
        </p:nvSpPr>
        <p:spPr>
          <a:xfrm>
            <a:off x="457200" y="1268760"/>
            <a:ext cx="8229600" cy="4857403"/>
          </a:xfrm>
        </p:spPr>
        <p:txBody>
          <a:bodyPr/>
          <a:lstStyle/>
          <a:p>
            <a:r>
              <a:rPr lang="en-SG" dirty="0" smtClean="0"/>
              <a:t>Images are stored in a standard format, such as JPEG or GIF.</a:t>
            </a:r>
          </a:p>
          <a:p>
            <a:r>
              <a:rPr lang="en-US" dirty="0" smtClean="0"/>
              <a:t>Image </a:t>
            </a:r>
            <a:r>
              <a:rPr lang="en-US" dirty="0" err="1" smtClean="0"/>
              <a:t>img</a:t>
            </a:r>
            <a:r>
              <a:rPr lang="en-US" dirty="0" smtClean="0"/>
              <a:t> = </a:t>
            </a:r>
            <a:r>
              <a:rPr lang="en-US" dirty="0" err="1" smtClean="0"/>
              <a:t>Toolkit.getDefaultToolkit</a:t>
            </a:r>
            <a:r>
              <a:rPr lang="en-US" dirty="0" smtClean="0"/>
              <a:t>().</a:t>
            </a:r>
            <a:r>
              <a:rPr lang="en-US" dirty="0" err="1" smtClean="0"/>
              <a:t>getImage</a:t>
            </a:r>
            <a:r>
              <a:rPr lang="en-US" dirty="0" smtClean="0"/>
              <a:t>("Room.jpg");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mtClean="0"/>
              <a:t>Animation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endParaRPr lang="en-US" dirty="0"/>
          </a:p>
        </p:txBody>
      </p:sp>
      <p:sp>
        <p:nvSpPr>
          <p:cNvPr id="3" name="Content Placeholder 2"/>
          <p:cNvSpPr>
            <a:spLocks noGrp="1"/>
          </p:cNvSpPr>
          <p:nvPr>
            <p:ph idx="1"/>
          </p:nvPr>
        </p:nvSpPr>
        <p:spPr>
          <a:xfrm>
            <a:off x="457200" y="188640"/>
            <a:ext cx="8229600" cy="5937523"/>
          </a:xfrm>
        </p:spPr>
        <p:txBody>
          <a:bodyPr>
            <a:noAutofit/>
          </a:bodyPr>
          <a:lstStyle/>
          <a:p>
            <a:pPr>
              <a:buNone/>
            </a:pPr>
            <a:r>
              <a:rPr lang="en-US" sz="2400" b="1" dirty="0" smtClean="0">
                <a:solidFill>
                  <a:srgbClr val="FF0000"/>
                </a:solidFill>
              </a:rPr>
              <a:t>	The methods:</a:t>
            </a:r>
            <a:endParaRPr lang="en-US" sz="2400" dirty="0" smtClean="0">
              <a:solidFill>
                <a:srgbClr val="FF0000"/>
              </a:solidFill>
            </a:endParaRPr>
          </a:p>
          <a:p>
            <a:r>
              <a:rPr lang="en-US" sz="1800" dirty="0" smtClean="0"/>
              <a:t>The </a:t>
            </a:r>
            <a:r>
              <a:rPr lang="en-US" sz="1800" dirty="0"/>
              <a:t>following three methods are involved in displaying graphics</a:t>
            </a:r>
            <a:r>
              <a:rPr lang="en-US" sz="1800" dirty="0" smtClean="0"/>
              <a:t>.</a:t>
            </a:r>
          </a:p>
          <a:p>
            <a:r>
              <a:rPr lang="en-US" sz="1800" dirty="0" smtClean="0"/>
              <a:t> </a:t>
            </a:r>
            <a:r>
              <a:rPr lang="en-US" sz="1800" dirty="0"/>
              <a:t>Default versions of each are provided by class </a:t>
            </a:r>
            <a:r>
              <a:rPr lang="en-US" sz="1800" dirty="0" smtClean="0"/>
              <a:t>Component.</a:t>
            </a:r>
          </a:p>
          <a:p>
            <a:r>
              <a:rPr lang="en-US" sz="1800" dirty="0" smtClean="0"/>
              <a:t>Methods</a:t>
            </a:r>
            <a:r>
              <a:rPr lang="en-US" sz="1800" dirty="0"/>
              <a:t> </a:t>
            </a:r>
            <a:r>
              <a:rPr lang="en-US" sz="1800" i="1" dirty="0"/>
              <a:t>update()</a:t>
            </a:r>
            <a:r>
              <a:rPr lang="en-US" sz="1800" dirty="0"/>
              <a:t> and </a:t>
            </a:r>
            <a:r>
              <a:rPr lang="en-US" sz="1800" i="1" dirty="0"/>
              <a:t>paint()</a:t>
            </a:r>
            <a:r>
              <a:rPr lang="en-US" sz="1800" dirty="0"/>
              <a:t>should be redefined to perform the desired graphics operations.</a:t>
            </a:r>
          </a:p>
          <a:p>
            <a:r>
              <a:rPr lang="en-US" sz="1800" b="1" dirty="0"/>
              <a:t>repaint()</a:t>
            </a:r>
            <a:endParaRPr lang="en-US" sz="1800" dirty="0"/>
          </a:p>
          <a:p>
            <a:r>
              <a:rPr lang="en-US" sz="1800" dirty="0" smtClean="0"/>
              <a:t>public void repaint() </a:t>
            </a:r>
          </a:p>
          <a:p>
            <a:r>
              <a:rPr lang="en-US" sz="1800" dirty="0" smtClean="0"/>
              <a:t>public void repaint(long tm)</a:t>
            </a:r>
          </a:p>
          <a:p>
            <a:r>
              <a:rPr lang="en-US" sz="1800" dirty="0" smtClean="0"/>
              <a:t> public void repaint(</a:t>
            </a:r>
            <a:r>
              <a:rPr lang="en-US" sz="1800" dirty="0" err="1" smtClean="0"/>
              <a:t>int</a:t>
            </a:r>
            <a:r>
              <a:rPr lang="en-US" sz="1800" dirty="0" smtClean="0"/>
              <a:t> x, </a:t>
            </a:r>
            <a:r>
              <a:rPr lang="en-US" sz="1800" dirty="0" err="1" smtClean="0"/>
              <a:t>int</a:t>
            </a:r>
            <a:r>
              <a:rPr lang="en-US" sz="1800" dirty="0" smtClean="0"/>
              <a:t> y, </a:t>
            </a:r>
            <a:r>
              <a:rPr lang="en-US" sz="1800" dirty="0" err="1" smtClean="0"/>
              <a:t>int</a:t>
            </a:r>
            <a:r>
              <a:rPr lang="en-US" sz="1800" dirty="0" smtClean="0"/>
              <a:t> w, </a:t>
            </a:r>
            <a:r>
              <a:rPr lang="en-US" sz="1800" dirty="0" err="1" smtClean="0"/>
              <a:t>int</a:t>
            </a:r>
            <a:r>
              <a:rPr lang="en-US" sz="1800" dirty="0" smtClean="0"/>
              <a:t> h)</a:t>
            </a:r>
          </a:p>
          <a:p>
            <a:r>
              <a:rPr lang="en-US" sz="1800" dirty="0" smtClean="0"/>
              <a:t> public void repaint(long tm, </a:t>
            </a:r>
            <a:r>
              <a:rPr lang="en-US" sz="1800" dirty="0" err="1" smtClean="0"/>
              <a:t>int</a:t>
            </a:r>
            <a:r>
              <a:rPr lang="en-US" sz="1800" dirty="0" smtClean="0"/>
              <a:t> x, </a:t>
            </a:r>
            <a:r>
              <a:rPr lang="en-US" sz="1800" dirty="0" err="1" smtClean="0"/>
              <a:t>int</a:t>
            </a:r>
            <a:r>
              <a:rPr lang="en-US" sz="1800" dirty="0" smtClean="0"/>
              <a:t> y, </a:t>
            </a:r>
            <a:r>
              <a:rPr lang="en-US" sz="1800" dirty="0" err="1" smtClean="0"/>
              <a:t>int</a:t>
            </a:r>
            <a:r>
              <a:rPr lang="en-US" sz="1800" dirty="0" smtClean="0"/>
              <a:t> w, </a:t>
            </a:r>
            <a:r>
              <a:rPr lang="en-US" sz="1800" dirty="0" err="1" smtClean="0"/>
              <a:t>int</a:t>
            </a:r>
            <a:r>
              <a:rPr lang="en-US" sz="1800" dirty="0" smtClean="0"/>
              <a:t> h)</a:t>
            </a:r>
          </a:p>
          <a:p>
            <a:r>
              <a:rPr lang="en-US" sz="1800" b="1" dirty="0" smtClean="0"/>
              <a:t>The</a:t>
            </a:r>
            <a:r>
              <a:rPr lang="en-US" sz="1800" dirty="0" smtClean="0"/>
              <a:t> </a:t>
            </a:r>
            <a:r>
              <a:rPr lang="en-US" sz="1800" i="1" dirty="0"/>
              <a:t>repaint()</a:t>
            </a:r>
            <a:r>
              <a:rPr lang="en-US" sz="1800" dirty="0"/>
              <a:t> method requests that a component be repainted</a:t>
            </a:r>
            <a:r>
              <a:rPr lang="en-US" sz="1800" dirty="0" smtClean="0"/>
              <a:t>.</a:t>
            </a:r>
          </a:p>
          <a:p>
            <a:r>
              <a:rPr lang="en-US" sz="1800" dirty="0" smtClean="0"/>
              <a:t> </a:t>
            </a:r>
            <a:r>
              <a:rPr lang="en-US" sz="1800" b="1" dirty="0"/>
              <a:t>The</a:t>
            </a:r>
            <a:r>
              <a:rPr lang="en-US" sz="1800" dirty="0"/>
              <a:t> </a:t>
            </a:r>
            <a:r>
              <a:rPr lang="en-US" sz="1800" b="1" dirty="0"/>
              <a:t>caller</a:t>
            </a:r>
            <a:r>
              <a:rPr lang="en-US" sz="1800" dirty="0"/>
              <a:t> may request that repainting occur </a:t>
            </a:r>
            <a:r>
              <a:rPr lang="en-US" sz="1800" b="1" dirty="0"/>
              <a:t>as</a:t>
            </a:r>
            <a:r>
              <a:rPr lang="en-US" sz="1800" dirty="0"/>
              <a:t> soon </a:t>
            </a:r>
            <a:r>
              <a:rPr lang="en-US" sz="1800" b="1" dirty="0"/>
              <a:t>as</a:t>
            </a:r>
            <a:r>
              <a:rPr lang="en-US" sz="1800" dirty="0"/>
              <a:t> possible</a:t>
            </a:r>
            <a:r>
              <a:rPr lang="en-US" sz="1800" dirty="0" smtClean="0"/>
              <a:t>, </a:t>
            </a:r>
            <a:r>
              <a:rPr lang="en-US" sz="1800" b="1" dirty="0"/>
              <a:t>or</a:t>
            </a:r>
            <a:r>
              <a:rPr lang="en-US" sz="1800" dirty="0"/>
              <a:t> may specify a period of time </a:t>
            </a:r>
            <a:r>
              <a:rPr lang="en-US" sz="1800" b="1" dirty="0"/>
              <a:t>in</a:t>
            </a:r>
            <a:r>
              <a:rPr lang="en-US" sz="1800" dirty="0"/>
              <a:t> milliseconds</a:t>
            </a:r>
            <a:r>
              <a:rPr lang="en-US" sz="1800" dirty="0" smtClean="0"/>
              <a:t>.</a:t>
            </a:r>
          </a:p>
          <a:p>
            <a:r>
              <a:rPr lang="en-US" sz="1800" dirty="0" smtClean="0"/>
              <a:t> </a:t>
            </a:r>
            <a:r>
              <a:rPr lang="en-US" sz="1800" b="1" dirty="0"/>
              <a:t>If</a:t>
            </a:r>
            <a:r>
              <a:rPr lang="en-US" sz="1800" dirty="0"/>
              <a:t> a period of time </a:t>
            </a:r>
            <a:r>
              <a:rPr lang="en-US" sz="1800" b="1" dirty="0"/>
              <a:t>is</a:t>
            </a:r>
            <a:r>
              <a:rPr lang="en-US" sz="1800" dirty="0"/>
              <a:t> specified, the painting operation will occur before the period of time elapses. </a:t>
            </a:r>
            <a:endParaRPr lang="en-US" sz="1800" dirty="0" smtClean="0"/>
          </a:p>
          <a:p>
            <a:r>
              <a:rPr lang="en-US" sz="1800" b="1" dirty="0" smtClean="0"/>
              <a:t>The</a:t>
            </a:r>
            <a:r>
              <a:rPr lang="en-US" sz="1800" dirty="0" smtClean="0"/>
              <a:t> </a:t>
            </a:r>
            <a:r>
              <a:rPr lang="en-US" sz="1800" b="1" dirty="0"/>
              <a:t>caller</a:t>
            </a:r>
            <a:r>
              <a:rPr lang="en-US" sz="1800" dirty="0"/>
              <a:t> may also specify that only a portion of a component be repainted</a:t>
            </a:r>
            <a:r>
              <a:rPr lang="en-US" sz="1800" dirty="0" smtClean="0"/>
              <a:t>.</a:t>
            </a:r>
          </a:p>
          <a:p>
            <a:r>
              <a:rPr lang="en-US" sz="1800" dirty="0" smtClean="0"/>
              <a:t> </a:t>
            </a:r>
            <a:r>
              <a:rPr lang="en-US" sz="1800" b="1" dirty="0"/>
              <a:t>This</a:t>
            </a:r>
            <a:r>
              <a:rPr lang="en-US" sz="1800" dirty="0"/>
              <a:t> technique </a:t>
            </a:r>
            <a:r>
              <a:rPr lang="en-US" sz="1800" b="1" dirty="0"/>
              <a:t>is</a:t>
            </a:r>
            <a:r>
              <a:rPr lang="en-US" sz="1800" dirty="0"/>
              <a:t> useful </a:t>
            </a:r>
            <a:r>
              <a:rPr lang="en-US" sz="1800" b="1" dirty="0"/>
              <a:t>if</a:t>
            </a:r>
            <a:r>
              <a:rPr lang="en-US" sz="1800" dirty="0"/>
              <a:t> the paint operation </a:t>
            </a:r>
            <a:r>
              <a:rPr lang="en-US" sz="1800" b="1" dirty="0"/>
              <a:t>is</a:t>
            </a:r>
            <a:r>
              <a:rPr lang="en-US" sz="1800" dirty="0"/>
              <a:t> time-consuming, </a:t>
            </a:r>
            <a:r>
              <a:rPr lang="en-US" sz="1800" b="1" dirty="0"/>
              <a:t>and</a:t>
            </a:r>
            <a:r>
              <a:rPr lang="en-US" sz="1800" dirty="0"/>
              <a:t> only a portion of the display needs repainting. </a:t>
            </a:r>
            <a:r>
              <a:rPr lang="en-US" sz="1800" dirty="0" smtClean="0"/>
              <a:t/>
            </a:r>
            <a:br>
              <a:rPr lang="en-US" sz="1800" dirty="0" smtClean="0"/>
            </a:b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10000"/>
          </a:bodyPr>
          <a:lstStyle/>
          <a:p>
            <a:r>
              <a:rPr lang="en-US" dirty="0" smtClean="0">
                <a:solidFill>
                  <a:srgbClr val="FF0000"/>
                </a:solidFill>
              </a:rPr>
              <a:t>public void update(Graphics g):</a:t>
            </a:r>
          </a:p>
          <a:p>
            <a:r>
              <a:rPr lang="en-US" b="1" dirty="0"/>
              <a:t>The</a:t>
            </a:r>
            <a:r>
              <a:rPr lang="en-US" dirty="0"/>
              <a:t> </a:t>
            </a:r>
            <a:r>
              <a:rPr lang="en-US" i="1" dirty="0"/>
              <a:t>update()</a:t>
            </a:r>
            <a:r>
              <a:rPr lang="en-US" dirty="0"/>
              <a:t> method </a:t>
            </a:r>
            <a:r>
              <a:rPr lang="en-US" b="1" dirty="0"/>
              <a:t>is</a:t>
            </a:r>
            <a:r>
              <a:rPr lang="en-US" dirty="0"/>
              <a:t> called </a:t>
            </a:r>
            <a:r>
              <a:rPr lang="en-US" b="1" dirty="0"/>
              <a:t>in</a:t>
            </a:r>
            <a:r>
              <a:rPr lang="en-US" dirty="0"/>
              <a:t> response to a </a:t>
            </a:r>
            <a:r>
              <a:rPr lang="en-US" i="1" dirty="0"/>
              <a:t>repaint()</a:t>
            </a:r>
            <a:r>
              <a:rPr lang="en-US" dirty="0"/>
              <a:t> </a:t>
            </a:r>
            <a:r>
              <a:rPr lang="en-US" dirty="0" smtClean="0"/>
              <a:t>request.</a:t>
            </a:r>
          </a:p>
          <a:p>
            <a:r>
              <a:rPr lang="en-US" b="1" dirty="0" smtClean="0"/>
              <a:t>The</a:t>
            </a:r>
            <a:r>
              <a:rPr lang="en-US" dirty="0" smtClean="0"/>
              <a:t> </a:t>
            </a:r>
            <a:r>
              <a:rPr lang="en-US" dirty="0"/>
              <a:t>method's sole argument is an instance of the Graphics class. </a:t>
            </a:r>
            <a:endParaRPr lang="en-US" dirty="0" smtClean="0"/>
          </a:p>
          <a:p>
            <a:r>
              <a:rPr lang="en-US" dirty="0" smtClean="0"/>
              <a:t>The </a:t>
            </a:r>
            <a:r>
              <a:rPr lang="en-US" dirty="0"/>
              <a:t>Graphics instance is valid only within the context of the </a:t>
            </a:r>
            <a:r>
              <a:rPr lang="en-US" i="1" dirty="0"/>
              <a:t>update()</a:t>
            </a:r>
            <a:r>
              <a:rPr lang="en-US" dirty="0"/>
              <a:t> method (and any methods it calls), but is disposed of soon after the </a:t>
            </a:r>
            <a:r>
              <a:rPr lang="en-US" i="1" dirty="0"/>
              <a:t>update()</a:t>
            </a:r>
            <a:r>
              <a:rPr lang="en-US" dirty="0"/>
              <a:t> method returns</a:t>
            </a:r>
            <a:r>
              <a:rPr lang="en-US" dirty="0" smtClean="0"/>
              <a:t>.</a:t>
            </a:r>
          </a:p>
          <a:p>
            <a:r>
              <a:rPr lang="en-US" dirty="0" smtClean="0"/>
              <a:t> </a:t>
            </a:r>
            <a:r>
              <a:rPr lang="en-US" dirty="0"/>
              <a:t>The default implementation provided by the Component class erases the background and calls the </a:t>
            </a:r>
            <a:r>
              <a:rPr lang="en-US" i="1" dirty="0"/>
              <a:t>paint()</a:t>
            </a:r>
            <a:r>
              <a:rPr lang="en-US" dirty="0"/>
              <a:t> method </a:t>
            </a:r>
            <a:r>
              <a:rPr lang="en-US" dirty="0" smtClean="0"/>
              <a:t>.</a:t>
            </a: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US" dirty="0" smtClean="0">
                <a:solidFill>
                  <a:srgbClr val="FF0000"/>
                </a:solidFill>
              </a:rPr>
              <a:t>public void paint(Graphics g):</a:t>
            </a:r>
          </a:p>
          <a:p>
            <a:r>
              <a:rPr lang="en-US" b="1" dirty="0" smtClean="0"/>
              <a:t>The</a:t>
            </a:r>
            <a:r>
              <a:rPr lang="en-US" dirty="0" smtClean="0"/>
              <a:t> </a:t>
            </a:r>
            <a:r>
              <a:rPr lang="en-US" i="1" dirty="0"/>
              <a:t>paint()</a:t>
            </a:r>
            <a:r>
              <a:rPr lang="en-US" dirty="0"/>
              <a:t> method </a:t>
            </a:r>
            <a:r>
              <a:rPr lang="en-US" b="1" dirty="0"/>
              <a:t>is</a:t>
            </a:r>
            <a:r>
              <a:rPr lang="en-US" dirty="0"/>
              <a:t> called </a:t>
            </a:r>
            <a:r>
              <a:rPr lang="en-US" b="1" dirty="0"/>
              <a:t>from</a:t>
            </a:r>
            <a:r>
              <a:rPr lang="en-US" dirty="0"/>
              <a:t> an </a:t>
            </a:r>
            <a:r>
              <a:rPr lang="en-US" i="1" dirty="0"/>
              <a:t>update()</a:t>
            </a:r>
            <a:r>
              <a:rPr lang="en-US" dirty="0"/>
              <a:t> method, </a:t>
            </a:r>
            <a:r>
              <a:rPr lang="en-US" b="1" dirty="0"/>
              <a:t>and</a:t>
            </a:r>
            <a:r>
              <a:rPr lang="en-US" dirty="0"/>
              <a:t> </a:t>
            </a:r>
            <a:r>
              <a:rPr lang="en-US" b="1" dirty="0"/>
              <a:t>is</a:t>
            </a:r>
            <a:r>
              <a:rPr lang="en-US" dirty="0"/>
              <a:t> responsible </a:t>
            </a:r>
            <a:r>
              <a:rPr lang="en-US" b="1" dirty="0"/>
              <a:t>for</a:t>
            </a:r>
            <a:r>
              <a:rPr lang="en-US" dirty="0"/>
              <a:t> actually drawing the graphics</a:t>
            </a:r>
            <a:r>
              <a:rPr lang="en-US" dirty="0" smtClean="0"/>
              <a:t>.</a:t>
            </a:r>
          </a:p>
          <a:p>
            <a:r>
              <a:rPr lang="en-US" dirty="0" smtClean="0"/>
              <a:t> </a:t>
            </a:r>
            <a:r>
              <a:rPr lang="en-US" b="1" dirty="0"/>
              <a:t>The</a:t>
            </a:r>
            <a:r>
              <a:rPr lang="en-US" dirty="0"/>
              <a:t> method's sole argument is an instance of the Graphics class</a:t>
            </a:r>
            <a:r>
              <a:rPr lang="en-US" dirty="0" smtClean="0"/>
              <a:t>.</a:t>
            </a:r>
          </a:p>
          <a:p>
            <a:r>
              <a:rPr lang="en-US" dirty="0" smtClean="0"/>
              <a:t> </a:t>
            </a:r>
            <a:r>
              <a:rPr lang="en-US" dirty="0"/>
              <a:t>The default implementation provided by class Component does </a:t>
            </a:r>
            <a:r>
              <a:rPr lang="en-US" dirty="0" smtClean="0"/>
              <a:t>nothing</a:t>
            </a:r>
            <a:r>
              <a:rPr lang="en-US"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How </a:t>
            </a:r>
            <a:r>
              <a:rPr lang="en-US" b="1" dirty="0"/>
              <a:t>components are repainted</a:t>
            </a:r>
            <a:br>
              <a:rPr lang="en-US" b="1"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b="1" dirty="0"/>
              <a:t>To</a:t>
            </a:r>
            <a:r>
              <a:rPr lang="en-US" dirty="0"/>
              <a:t> reduce the time required to repaint the display, the AWT takes two shortcuts</a:t>
            </a:r>
            <a:r>
              <a:rPr lang="en-US" dirty="0" smtClean="0"/>
              <a:t>:</a:t>
            </a:r>
          </a:p>
          <a:p>
            <a:r>
              <a:rPr lang="en-US" dirty="0"/>
              <a:t>First, the AWT repaints only those components that need repainting, either because they have been uncovered, or because they asked to be repainted.</a:t>
            </a:r>
          </a:p>
          <a:p>
            <a:r>
              <a:rPr lang="en-US" b="1" dirty="0"/>
              <a:t>Second</a:t>
            </a:r>
            <a:r>
              <a:rPr lang="en-US" dirty="0"/>
              <a:t>, </a:t>
            </a:r>
            <a:r>
              <a:rPr lang="en-US" b="1" dirty="0"/>
              <a:t>if</a:t>
            </a:r>
            <a:r>
              <a:rPr lang="en-US" dirty="0"/>
              <a:t> a component was covered </a:t>
            </a:r>
            <a:r>
              <a:rPr lang="en-US" b="1" dirty="0"/>
              <a:t>and</a:t>
            </a:r>
            <a:r>
              <a:rPr lang="en-US" dirty="0"/>
              <a:t> </a:t>
            </a:r>
            <a:r>
              <a:rPr lang="en-US" b="1" dirty="0"/>
              <a:t>is</a:t>
            </a:r>
            <a:r>
              <a:rPr lang="en-US" dirty="0"/>
              <a:t> uncovered, the AWT repaints only the portion of the component that was previously covered.</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The </a:t>
            </a:r>
            <a:r>
              <a:rPr lang="en-US" b="1" dirty="0"/>
              <a:t>Graphics coordinate system</a:t>
            </a:r>
            <a:br>
              <a:rPr lang="en-US" b="1"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 </a:t>
            </a:r>
            <a:r>
              <a:rPr lang="en-US" dirty="0"/>
              <a:t>coordinate system </a:t>
            </a:r>
            <a:r>
              <a:rPr lang="en-US" b="1" dirty="0"/>
              <a:t>is</a:t>
            </a:r>
            <a:r>
              <a:rPr lang="en-US" dirty="0"/>
              <a:t> a method </a:t>
            </a:r>
            <a:r>
              <a:rPr lang="en-US" b="1" dirty="0"/>
              <a:t>for</a:t>
            </a:r>
            <a:r>
              <a:rPr lang="en-US" dirty="0"/>
              <a:t> unambiguously specifying the location of points </a:t>
            </a:r>
            <a:r>
              <a:rPr lang="en-US" b="1" dirty="0"/>
              <a:t>in</a:t>
            </a:r>
            <a:r>
              <a:rPr lang="en-US" dirty="0"/>
              <a:t> space</a:t>
            </a:r>
            <a:r>
              <a:rPr lang="en-US" dirty="0" smtClean="0"/>
              <a:t>.</a:t>
            </a:r>
          </a:p>
          <a:p>
            <a:r>
              <a:rPr lang="en-US" dirty="0" smtClean="0"/>
              <a:t> </a:t>
            </a:r>
            <a:r>
              <a:rPr lang="en-US" b="1" dirty="0"/>
              <a:t>In</a:t>
            </a:r>
            <a:r>
              <a:rPr lang="en-US" dirty="0"/>
              <a:t> the </a:t>
            </a:r>
            <a:r>
              <a:rPr lang="en-US" b="1" dirty="0"/>
              <a:t>case</a:t>
            </a:r>
            <a:r>
              <a:rPr lang="en-US" dirty="0"/>
              <a:t> of the AWT, </a:t>
            </a:r>
            <a:r>
              <a:rPr lang="en-US" b="1" dirty="0"/>
              <a:t>this</a:t>
            </a:r>
            <a:r>
              <a:rPr lang="en-US" dirty="0"/>
              <a:t> space </a:t>
            </a:r>
            <a:r>
              <a:rPr lang="en-US" b="1" dirty="0"/>
              <a:t>is</a:t>
            </a:r>
            <a:r>
              <a:rPr lang="en-US" dirty="0"/>
              <a:t> a two-dimensional surface called a plane</a:t>
            </a:r>
            <a:r>
              <a:rPr lang="en-US" dirty="0" smtClean="0"/>
              <a:t>.</a:t>
            </a:r>
          </a:p>
          <a:p>
            <a:r>
              <a:rPr lang="en-US" dirty="0" smtClean="0"/>
              <a:t> </a:t>
            </a:r>
            <a:r>
              <a:rPr lang="en-US" b="1" dirty="0"/>
              <a:t>Each</a:t>
            </a:r>
            <a:r>
              <a:rPr lang="en-US" dirty="0"/>
              <a:t> location </a:t>
            </a:r>
            <a:r>
              <a:rPr lang="en-US" b="1" dirty="0"/>
              <a:t>in</a:t>
            </a:r>
            <a:r>
              <a:rPr lang="en-US" dirty="0"/>
              <a:t> a plane can be specified </a:t>
            </a:r>
            <a:r>
              <a:rPr lang="en-US" b="1" dirty="0"/>
              <a:t>by</a:t>
            </a:r>
            <a:r>
              <a:rPr lang="en-US" dirty="0"/>
              <a:t> two integers, called the </a:t>
            </a:r>
            <a:r>
              <a:rPr lang="en-US" i="1" dirty="0"/>
              <a:t>x</a:t>
            </a:r>
            <a:r>
              <a:rPr lang="en-US" dirty="0"/>
              <a:t> </a:t>
            </a:r>
            <a:r>
              <a:rPr lang="en-US" b="1" dirty="0"/>
              <a:t>and</a:t>
            </a:r>
            <a:r>
              <a:rPr lang="en-US" dirty="0"/>
              <a:t> </a:t>
            </a:r>
            <a:r>
              <a:rPr lang="en-US" i="1" dirty="0"/>
              <a:t>y</a:t>
            </a:r>
            <a:r>
              <a:rPr lang="en-US" dirty="0"/>
              <a:t> coordinates. </a:t>
            </a:r>
            <a:endParaRPr lang="en-US" dirty="0" smtClean="0"/>
          </a:p>
          <a:p>
            <a:r>
              <a:rPr lang="en-US" b="1" dirty="0" smtClean="0"/>
              <a:t>The</a:t>
            </a:r>
            <a:r>
              <a:rPr lang="en-US" dirty="0" smtClean="0"/>
              <a:t> </a:t>
            </a:r>
            <a:r>
              <a:rPr lang="en-US" dirty="0"/>
              <a:t>values of the </a:t>
            </a:r>
            <a:r>
              <a:rPr lang="en-US" i="1" dirty="0"/>
              <a:t>x</a:t>
            </a:r>
            <a:r>
              <a:rPr lang="en-US" dirty="0"/>
              <a:t> </a:t>
            </a:r>
            <a:r>
              <a:rPr lang="en-US" b="1" dirty="0"/>
              <a:t>and</a:t>
            </a:r>
            <a:r>
              <a:rPr lang="en-US" dirty="0"/>
              <a:t> </a:t>
            </a:r>
            <a:r>
              <a:rPr lang="en-US" i="1" dirty="0"/>
              <a:t>y</a:t>
            </a:r>
            <a:r>
              <a:rPr lang="en-US" dirty="0"/>
              <a:t> coordinates are calculated </a:t>
            </a:r>
            <a:r>
              <a:rPr lang="en-US" b="1" dirty="0"/>
              <a:t>in</a:t>
            </a:r>
            <a:r>
              <a:rPr lang="en-US" dirty="0"/>
              <a:t> terms of the point's respective horizontal and vertical displacement from the origin. </a:t>
            </a:r>
            <a:endParaRPr lang="en-US" dirty="0" smtClean="0"/>
          </a:p>
          <a:p>
            <a:r>
              <a:rPr lang="en-US" dirty="0" smtClean="0"/>
              <a:t>In </a:t>
            </a:r>
            <a:r>
              <a:rPr lang="en-US" dirty="0"/>
              <a:t>the case of the AWT, the origin is always the point in the upper-left corner of the plane. It has the coordinate values 0 (for </a:t>
            </a:r>
            <a:r>
              <a:rPr lang="en-US" i="1" dirty="0"/>
              <a:t>x</a:t>
            </a:r>
            <a:r>
              <a:rPr lang="en-US" dirty="0"/>
              <a:t>) and 0 (for </a:t>
            </a:r>
            <a:r>
              <a:rPr lang="en-US" i="1" dirty="0"/>
              <a:t>y</a:t>
            </a:r>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2-100158667-orig.gif"/>
          <p:cNvPicPr>
            <a:picLocks noGrp="1" noChangeAspect="1"/>
          </p:cNvPicPr>
          <p:nvPr>
            <p:ph idx="1"/>
          </p:nvPr>
        </p:nvPicPr>
        <p:blipFill>
          <a:blip r:embed="rId2" cstate="print"/>
          <a:stretch>
            <a:fillRect/>
          </a:stretch>
        </p:blipFill>
        <p:spPr>
          <a:xfrm>
            <a:off x="179512" y="332656"/>
            <a:ext cx="6840760" cy="583264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10000"/>
          </a:bodyPr>
          <a:lstStyle/>
          <a:p>
            <a:r>
              <a:rPr lang="en-US" b="1" dirty="0"/>
              <a:t>The Graphics primitives</a:t>
            </a:r>
          </a:p>
          <a:p>
            <a:r>
              <a:rPr lang="en-US" dirty="0"/>
              <a:t>This section introduces methods for drawing lines, rectangles, ovals and arcs, and </a:t>
            </a:r>
            <a:r>
              <a:rPr lang="en-US" dirty="0" smtClean="0"/>
              <a:t>polygons.</a:t>
            </a:r>
          </a:p>
          <a:p>
            <a:r>
              <a:rPr lang="en-US" dirty="0" smtClean="0"/>
              <a:t>Since </a:t>
            </a:r>
            <a:r>
              <a:rPr lang="en-US" dirty="0"/>
              <a:t>these methods work only when invoked on a valid Graphics instance, they may be used only within the scope of a component's </a:t>
            </a:r>
            <a:r>
              <a:rPr lang="en-US" i="1" dirty="0"/>
              <a:t>update()</a:t>
            </a:r>
            <a:r>
              <a:rPr lang="en-US" dirty="0"/>
              <a:t> </a:t>
            </a:r>
            <a:r>
              <a:rPr lang="en-US" b="1" dirty="0"/>
              <a:t>and</a:t>
            </a:r>
            <a:r>
              <a:rPr lang="en-US" dirty="0"/>
              <a:t> </a:t>
            </a:r>
            <a:r>
              <a:rPr lang="en-US" i="1" dirty="0"/>
              <a:t>paint()</a:t>
            </a:r>
            <a:r>
              <a:rPr lang="en-US" dirty="0"/>
              <a:t> methods. </a:t>
            </a:r>
            <a:endParaRPr lang="en-US" dirty="0" smtClean="0"/>
          </a:p>
          <a:p>
            <a:r>
              <a:rPr lang="en-US" b="1" dirty="0" smtClean="0"/>
              <a:t>Most</a:t>
            </a:r>
            <a:r>
              <a:rPr lang="en-US" dirty="0" smtClean="0"/>
              <a:t> </a:t>
            </a:r>
            <a:r>
              <a:rPr lang="en-US" dirty="0"/>
              <a:t>of the methods that follow come </a:t>
            </a:r>
            <a:r>
              <a:rPr lang="en-US" b="1" dirty="0"/>
              <a:t>in</a:t>
            </a:r>
            <a:r>
              <a:rPr lang="en-US" dirty="0"/>
              <a:t> pairs. </a:t>
            </a:r>
            <a:endParaRPr lang="en-US" dirty="0" smtClean="0"/>
          </a:p>
          <a:p>
            <a:r>
              <a:rPr lang="en-US" b="1" dirty="0" smtClean="0"/>
              <a:t>One</a:t>
            </a:r>
            <a:r>
              <a:rPr lang="en-US" dirty="0" smtClean="0"/>
              <a:t> </a:t>
            </a:r>
            <a:r>
              <a:rPr lang="en-US" dirty="0"/>
              <a:t>method (the </a:t>
            </a:r>
            <a:r>
              <a:rPr lang="en-US" i="1" dirty="0" err="1"/>
              <a:t>drawX</a:t>
            </a:r>
            <a:r>
              <a:rPr lang="en-US" i="1" dirty="0"/>
              <a:t>()</a:t>
            </a:r>
            <a:r>
              <a:rPr lang="en-US" dirty="0"/>
              <a:t> method) draws only the outline of the specified shape, </a:t>
            </a:r>
            <a:r>
              <a:rPr lang="en-US" b="1" dirty="0"/>
              <a:t>and</a:t>
            </a:r>
            <a:r>
              <a:rPr lang="en-US" dirty="0"/>
              <a:t> the other method (the </a:t>
            </a:r>
            <a:r>
              <a:rPr lang="en-US" i="1" dirty="0" err="1"/>
              <a:t>fillX</a:t>
            </a:r>
            <a:r>
              <a:rPr lang="en-US" i="1" dirty="0"/>
              <a:t>()</a:t>
            </a:r>
            <a:r>
              <a:rPr lang="en-US" dirty="0"/>
              <a:t> method) draws a filled version of the specified shape.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1794</Words>
  <Application>Microsoft Office PowerPoint</Application>
  <PresentationFormat>On-screen Show (4:3)</PresentationFormat>
  <Paragraphs>164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Graphics</vt:lpstr>
      <vt:lpstr>Slide 2</vt:lpstr>
      <vt:lpstr> </vt:lpstr>
      <vt:lpstr>Slide 4</vt:lpstr>
      <vt:lpstr>Slide 5</vt:lpstr>
      <vt:lpstr>  How components are repainted  </vt:lpstr>
      <vt:lpstr>  The Graphics coordinate system  </vt:lpstr>
      <vt:lpstr>Slide 8</vt:lpstr>
      <vt:lpstr>Slide 9</vt:lpstr>
      <vt:lpstr>Slide 10</vt:lpstr>
      <vt:lpstr>Slide 11</vt:lpstr>
      <vt:lpstr>Color class</vt:lpstr>
      <vt:lpstr>Slide 13</vt:lpstr>
      <vt:lpstr>Slide 14</vt:lpstr>
      <vt:lpstr>Slide 15</vt:lpstr>
      <vt:lpstr>Slide 16</vt:lpstr>
      <vt:lpstr>Rectangles</vt:lpstr>
      <vt:lpstr>Slide 18</vt:lpstr>
      <vt:lpstr>Slide 19</vt:lpstr>
      <vt:lpstr>Slide 20</vt:lpstr>
      <vt:lpstr>Fonts</vt:lpstr>
      <vt:lpstr>Slide 22</vt:lpstr>
      <vt:lpstr>Slide 23</vt:lpstr>
      <vt:lpstr>Slide 24</vt:lpstr>
      <vt:lpstr>Images </vt:lpstr>
      <vt:lpstr>Animation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 Reddy</dc:creator>
  <cp:lastModifiedBy>Rajesh Reddy</cp:lastModifiedBy>
  <cp:revision>98</cp:revision>
  <dcterms:created xsi:type="dcterms:W3CDTF">2019-03-29T15:45:26Z</dcterms:created>
  <dcterms:modified xsi:type="dcterms:W3CDTF">2019-04-10T03:59:46Z</dcterms:modified>
</cp:coreProperties>
</file>