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88" d="100"/>
          <a:sy n="88" d="100"/>
        </p:scale>
        <p:origin x="-200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A6DDE-E5A8-41B7-9CDC-311819E081CB}" type="datetimeFigureOut">
              <a:rPr lang="en-US" smtClean="0"/>
              <a:pPr/>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95563B-5DCB-416E-9218-413E763796B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A6DDE-E5A8-41B7-9CDC-311819E081CB}" type="datetimeFigureOut">
              <a:rPr lang="en-US" smtClean="0"/>
              <a:pPr/>
              <a:t>2/21/2019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5563B-5DCB-416E-9218-413E763796B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Implications of the inheritance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a:bodyPr>
          <a:lstStyle/>
          <a:p>
            <a:r>
              <a:rPr lang="en-SG" dirty="0" smtClean="0">
                <a:solidFill>
                  <a:srgbClr val="FF0000"/>
                </a:solidFill>
              </a:rPr>
              <a:t>Clones:</a:t>
            </a:r>
          </a:p>
          <a:p>
            <a:r>
              <a:rPr lang="en-SG" dirty="0" smtClean="0"/>
              <a:t>If the desired effect of an assignment is indeed a copy, then the programmer must indicate this.</a:t>
            </a:r>
          </a:p>
          <a:p>
            <a:r>
              <a:rPr lang="en-SG" dirty="0" smtClean="0"/>
              <a:t>One way would be to explicitly create a new value, copying the internal contents from the existing value:</a:t>
            </a:r>
          </a:p>
          <a:p>
            <a:pPr>
              <a:buNone/>
            </a:pPr>
            <a:r>
              <a:rPr lang="en-SG" dirty="0" smtClean="0"/>
              <a:t>	Box y=new Box();</a:t>
            </a:r>
          </a:p>
          <a:p>
            <a:pPr>
              <a:buNone/>
            </a:pPr>
            <a:r>
              <a:rPr lang="en-SG" dirty="0" smtClean="0"/>
              <a:t>	</a:t>
            </a:r>
            <a:r>
              <a:rPr lang="en-SG" dirty="0" err="1" smtClean="0"/>
              <a:t>y.setValue</a:t>
            </a:r>
            <a:r>
              <a:rPr lang="en-SG" dirty="0" smtClean="0"/>
              <a:t>(</a:t>
            </a:r>
            <a:r>
              <a:rPr lang="en-SG" dirty="0" err="1" smtClean="0"/>
              <a:t>x.getValue</a:t>
            </a:r>
            <a:r>
              <a:rPr lang="en-SG" dirty="0" smtClean="0"/>
              <a:t>());</a:t>
            </a:r>
          </a:p>
          <a:p>
            <a:pPr>
              <a:buNone/>
            </a:pPr>
            <a:r>
              <a:rPr lang="en-SG" dirty="0" smtClean="0"/>
              <a:t>If making copies is a common operation, it might be better to provide a method in the original class.</a:t>
            </a:r>
          </a:p>
          <a:p>
            <a:pPr>
              <a:buNone/>
            </a:pPr>
            <a:endParaRPr lang="en-US" dirty="0" smtClean="0"/>
          </a:p>
          <a:p>
            <a:endParaRPr lang="en-SG"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7500" lnSpcReduction="20000"/>
          </a:bodyPr>
          <a:lstStyle/>
          <a:p>
            <a:pPr>
              <a:buNone/>
            </a:pPr>
            <a:r>
              <a:rPr lang="en-SG" dirty="0" smtClean="0"/>
              <a:t>Public class Box {</a:t>
            </a:r>
          </a:p>
          <a:p>
            <a:pPr>
              <a:buNone/>
            </a:pPr>
            <a:r>
              <a:rPr lang="en-SG" dirty="0" smtClean="0"/>
              <a:t> ….</a:t>
            </a:r>
          </a:p>
          <a:p>
            <a:pPr>
              <a:buNone/>
            </a:pPr>
            <a:r>
              <a:rPr lang="en-SG" dirty="0" smtClean="0"/>
              <a:t>	public class Box {</a:t>
            </a:r>
          </a:p>
          <a:p>
            <a:pPr>
              <a:buNone/>
            </a:pPr>
            <a:r>
              <a:rPr lang="en-SG" dirty="0" smtClean="0"/>
              <a:t>	…..</a:t>
            </a:r>
          </a:p>
          <a:p>
            <a:pPr>
              <a:buNone/>
            </a:pPr>
            <a:r>
              <a:rPr lang="en-SG" dirty="0" smtClean="0"/>
              <a:t>	public Box copy(){ //make copy of Box</a:t>
            </a:r>
          </a:p>
          <a:p>
            <a:pPr>
              <a:buNone/>
            </a:pPr>
            <a:r>
              <a:rPr lang="en-SG" dirty="0" smtClean="0"/>
              <a:t>	Box b=new Box();</a:t>
            </a:r>
          </a:p>
          <a:p>
            <a:pPr>
              <a:buNone/>
            </a:pPr>
            <a:r>
              <a:rPr lang="en-SG" dirty="0" smtClean="0"/>
              <a:t>	</a:t>
            </a:r>
            <a:r>
              <a:rPr lang="en-SG" dirty="0" err="1" smtClean="0"/>
              <a:t>b.setValue</a:t>
            </a:r>
            <a:r>
              <a:rPr lang="en-SG" dirty="0" smtClean="0"/>
              <a:t>(</a:t>
            </a:r>
            <a:r>
              <a:rPr lang="en-SG" dirty="0" err="1" smtClean="0"/>
              <a:t>getValue</a:t>
            </a:r>
            <a:r>
              <a:rPr lang="en-SG" dirty="0" smtClean="0"/>
              <a:t>());</a:t>
            </a:r>
          </a:p>
          <a:p>
            <a:pPr>
              <a:buNone/>
            </a:pPr>
            <a:r>
              <a:rPr lang="en-SG" dirty="0" smtClean="0"/>
              <a:t>	return b;</a:t>
            </a:r>
            <a:endParaRPr lang="en-US" dirty="0" smtClean="0"/>
          </a:p>
          <a:p>
            <a:pPr>
              <a:buNone/>
            </a:pPr>
            <a:r>
              <a:rPr lang="en-SG" dirty="0" smtClean="0"/>
              <a:t>	}</a:t>
            </a:r>
          </a:p>
          <a:p>
            <a:pPr>
              <a:buNone/>
            </a:pPr>
            <a:r>
              <a:rPr lang="en-SG" dirty="0" smtClean="0"/>
              <a:t>	….</a:t>
            </a:r>
          </a:p>
          <a:p>
            <a:pPr>
              <a:buNone/>
            </a:pPr>
            <a:r>
              <a:rPr lang="en-SG" dirty="0" smtClean="0"/>
              <a:t>}</a:t>
            </a:r>
          </a:p>
          <a:p>
            <a:pPr>
              <a:buNone/>
            </a:pPr>
            <a:r>
              <a:rPr lang="en-SG" dirty="0" smtClean="0"/>
              <a:t>A copy of the box is then created by invoking the copy() method:</a:t>
            </a:r>
          </a:p>
          <a:p>
            <a:pPr>
              <a:buNone/>
            </a:pPr>
            <a:r>
              <a:rPr lang="en-SG" dirty="0" smtClean="0"/>
              <a:t>Box y=</a:t>
            </a:r>
            <a:r>
              <a:rPr lang="en-SG" dirty="0" err="1" smtClean="0"/>
              <a:t>x.copy</a:t>
            </a:r>
            <a:r>
              <a:rPr lang="en-SG"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r>
              <a:rPr lang="en-SG" dirty="0" smtClean="0"/>
              <a:t>Class Object provides a method clone() that creates a copy of the receiver, as well as an interface </a:t>
            </a:r>
            <a:r>
              <a:rPr lang="en-SG" dirty="0" err="1" smtClean="0"/>
              <a:t>Cloneable</a:t>
            </a:r>
            <a:r>
              <a:rPr lang="en-SG" dirty="0" smtClean="0"/>
              <a:t> that represents objects that can be cloned.</a:t>
            </a:r>
          </a:p>
          <a:p>
            <a:r>
              <a:rPr lang="en-SG" dirty="0" smtClean="0"/>
              <a:t>To create a class that is </a:t>
            </a:r>
            <a:r>
              <a:rPr lang="en-SG" dirty="0" err="1" smtClean="0"/>
              <a:t>cloneable</a:t>
            </a:r>
            <a:r>
              <a:rPr lang="en-SG" dirty="0" smtClean="0"/>
              <a:t>, the programmer must not only override the clone method to make it public but also explicitly indicate that the results satisfy the </a:t>
            </a:r>
            <a:r>
              <a:rPr lang="en-SG" dirty="0" err="1" smtClean="0"/>
              <a:t>cloneable</a:t>
            </a:r>
            <a:r>
              <a:rPr lang="en-SG" dirty="0" smtClean="0"/>
              <a:t> interface.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70000" lnSpcReduction="20000"/>
          </a:bodyPr>
          <a:lstStyle/>
          <a:p>
            <a:pPr>
              <a:buNone/>
            </a:pPr>
            <a:r>
              <a:rPr lang="en-SG" dirty="0" smtClean="0"/>
              <a:t> public class Box implements </a:t>
            </a:r>
            <a:r>
              <a:rPr lang="en-SG" dirty="0" err="1" smtClean="0"/>
              <a:t>Cloneable</a:t>
            </a:r>
            <a:r>
              <a:rPr lang="en-SG" dirty="0" smtClean="0"/>
              <a:t> {</a:t>
            </a:r>
          </a:p>
          <a:p>
            <a:pPr>
              <a:buNone/>
            </a:pPr>
            <a:r>
              <a:rPr lang="en-SG" dirty="0" smtClean="0"/>
              <a:t>….</a:t>
            </a:r>
          </a:p>
          <a:p>
            <a:pPr>
              <a:buNone/>
            </a:pPr>
            <a:r>
              <a:rPr lang="en-SG" dirty="0" smtClean="0"/>
              <a:t> public Object clone() {</a:t>
            </a:r>
          </a:p>
          <a:p>
            <a:pPr>
              <a:buNone/>
            </a:pPr>
            <a:r>
              <a:rPr lang="en-SG" dirty="0" smtClean="0"/>
              <a:t>Box b=new Box();</a:t>
            </a:r>
          </a:p>
          <a:p>
            <a:pPr>
              <a:buNone/>
            </a:pPr>
            <a:r>
              <a:rPr lang="en-SG" dirty="0" err="1" smtClean="0"/>
              <a:t>b.setValue</a:t>
            </a:r>
            <a:r>
              <a:rPr lang="en-SG" dirty="0" smtClean="0"/>
              <a:t>(</a:t>
            </a:r>
            <a:r>
              <a:rPr lang="en-SG" dirty="0" err="1" smtClean="0"/>
              <a:t>getValue</a:t>
            </a:r>
            <a:r>
              <a:rPr lang="en-SG" dirty="0" smtClean="0"/>
              <a:t>());</a:t>
            </a:r>
          </a:p>
          <a:p>
            <a:pPr>
              <a:buNone/>
            </a:pPr>
            <a:r>
              <a:rPr lang="en-SG" dirty="0" smtClean="0"/>
              <a:t> return b; }</a:t>
            </a:r>
          </a:p>
          <a:p>
            <a:pPr>
              <a:buNone/>
            </a:pPr>
            <a:r>
              <a:rPr lang="en-SG" dirty="0" smtClean="0"/>
              <a:t>}</a:t>
            </a:r>
          </a:p>
          <a:p>
            <a:pPr>
              <a:buNone/>
            </a:pPr>
            <a:r>
              <a:rPr lang="en-SG" dirty="0" smtClean="0"/>
              <a:t>Public class </a:t>
            </a:r>
            <a:r>
              <a:rPr lang="en-SG" dirty="0" err="1" smtClean="0"/>
              <a:t>BoxTest</a:t>
            </a:r>
            <a:r>
              <a:rPr lang="en-SG" dirty="0" smtClean="0"/>
              <a:t> {</a:t>
            </a:r>
          </a:p>
          <a:p>
            <a:pPr>
              <a:buNone/>
            </a:pPr>
            <a:r>
              <a:rPr lang="en-SG" dirty="0" smtClean="0"/>
              <a:t> public static void main(String </a:t>
            </a:r>
            <a:r>
              <a:rPr lang="en-SG" dirty="0" err="1" smtClean="0"/>
              <a:t>args</a:t>
            </a:r>
            <a:r>
              <a:rPr lang="en-SG" dirty="0" smtClean="0"/>
              <a:t>[]) {</a:t>
            </a:r>
          </a:p>
          <a:p>
            <a:pPr>
              <a:buNone/>
            </a:pPr>
            <a:r>
              <a:rPr lang="en-SG" dirty="0" smtClean="0"/>
              <a:t>	Box x=new Box();</a:t>
            </a:r>
          </a:p>
          <a:p>
            <a:pPr>
              <a:buNone/>
            </a:pPr>
            <a:r>
              <a:rPr lang="en-SG" dirty="0" err="1" smtClean="0"/>
              <a:t>x.setValue</a:t>
            </a:r>
            <a:r>
              <a:rPr lang="en-SG" dirty="0" smtClean="0"/>
              <a:t>(7);</a:t>
            </a:r>
          </a:p>
          <a:p>
            <a:pPr>
              <a:buNone/>
            </a:pPr>
            <a:r>
              <a:rPr lang="en-SG" dirty="0" smtClean="0"/>
              <a:t>Box y=(Box)</a:t>
            </a:r>
            <a:r>
              <a:rPr lang="en-SG" dirty="0" err="1" smtClean="0"/>
              <a:t>x.clone</a:t>
            </a:r>
            <a:r>
              <a:rPr lang="en-SG" dirty="0" smtClean="0"/>
              <a:t>();</a:t>
            </a:r>
          </a:p>
          <a:p>
            <a:pPr>
              <a:buNone/>
            </a:pPr>
            <a:r>
              <a:rPr lang="en-SG" dirty="0" smtClean="0"/>
              <a:t> </a:t>
            </a:r>
            <a:r>
              <a:rPr lang="en-SG" dirty="0" err="1" smtClean="0"/>
              <a:t>y.setValue</a:t>
            </a:r>
            <a:r>
              <a:rPr lang="en-SG" dirty="0" smtClean="0"/>
              <a:t>(11);</a:t>
            </a:r>
          </a:p>
          <a:p>
            <a:pPr>
              <a:buNone/>
            </a:pPr>
            <a:r>
              <a:rPr lang="en-SG" dirty="0" err="1" smtClean="0"/>
              <a:t>System.out.println</a:t>
            </a:r>
            <a:r>
              <a:rPr lang="en-SG" dirty="0" smtClean="0"/>
              <a:t>(</a:t>
            </a:r>
            <a:r>
              <a:rPr lang="en-SG" dirty="0" err="1" smtClean="0"/>
              <a:t>x.getValue</a:t>
            </a:r>
            <a:r>
              <a:rPr lang="en-SG" dirty="0" smtClean="0"/>
              <a:t>());</a:t>
            </a:r>
          </a:p>
          <a:p>
            <a:pPr>
              <a:buNone/>
            </a:pPr>
            <a:r>
              <a:rPr lang="en-SG" dirty="0" err="1" smtClean="0"/>
              <a:t>System.out.println</a:t>
            </a:r>
            <a:r>
              <a:rPr lang="en-SG" dirty="0" smtClean="0"/>
              <a:t>(</a:t>
            </a:r>
            <a:r>
              <a:rPr lang="en-SG" dirty="0" err="1" smtClean="0"/>
              <a:t>y.getValue</a:t>
            </a:r>
            <a:r>
              <a:rPr lang="en-SG" dirty="0" smtClean="0"/>
              <a:t>()); }</a:t>
            </a:r>
          </a:p>
          <a:p>
            <a:pPr>
              <a:buNone/>
            </a:pPr>
            <a:r>
              <a:rPr lang="en-SG" dirty="0" smtClean="0"/>
              <a:t>}</a:t>
            </a:r>
          </a:p>
          <a:p>
            <a:pPr>
              <a:buNone/>
            </a:pPr>
            <a:endParaRPr lang="en-SG"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Parameters as a form of Assignment</a:t>
            </a:r>
            <a:endParaRPr lang="en-US" dirty="0"/>
          </a:p>
        </p:txBody>
      </p:sp>
      <p:sp>
        <p:nvSpPr>
          <p:cNvPr id="3" name="Content Placeholder 2"/>
          <p:cNvSpPr>
            <a:spLocks noGrp="1"/>
          </p:cNvSpPr>
          <p:nvPr>
            <p:ph idx="1"/>
          </p:nvPr>
        </p:nvSpPr>
        <p:spPr/>
        <p:txBody>
          <a:bodyPr/>
          <a:lstStyle/>
          <a:p>
            <a:r>
              <a:rPr lang="en-SG" dirty="0" smtClean="0"/>
              <a:t>Passing a variable as an argument to a member function can be considered to be a form of assignment, in that parameter passing, like assignment results in the same value being accessible through two different names.</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pPr>
              <a:buNone/>
            </a:pPr>
            <a:r>
              <a:rPr lang="en-SG" dirty="0" smtClean="0"/>
              <a:t>	Public class </a:t>
            </a:r>
            <a:r>
              <a:rPr lang="en-SG" dirty="0" err="1" smtClean="0"/>
              <a:t>BoxTest</a:t>
            </a:r>
            <a:r>
              <a:rPr lang="en-SG" dirty="0" smtClean="0"/>
              <a:t> {</a:t>
            </a:r>
          </a:p>
          <a:p>
            <a:pPr>
              <a:buNone/>
            </a:pPr>
            <a:r>
              <a:rPr lang="en-SG" dirty="0" smtClean="0"/>
              <a:t>	Public static void main(String </a:t>
            </a:r>
            <a:r>
              <a:rPr lang="en-SG" dirty="0" err="1" smtClean="0"/>
              <a:t>args</a:t>
            </a:r>
            <a:r>
              <a:rPr lang="en-SG" dirty="0" smtClean="0"/>
              <a:t>[]) {</a:t>
            </a:r>
          </a:p>
          <a:p>
            <a:pPr>
              <a:buNone/>
            </a:pPr>
            <a:r>
              <a:rPr lang="en-SG" dirty="0" smtClean="0"/>
              <a:t>	Box x=new Box();</a:t>
            </a:r>
          </a:p>
          <a:p>
            <a:pPr>
              <a:buNone/>
            </a:pPr>
            <a:r>
              <a:rPr lang="en-SG" dirty="0" smtClean="0"/>
              <a:t>	</a:t>
            </a:r>
            <a:r>
              <a:rPr lang="en-SG" dirty="0" err="1" smtClean="0"/>
              <a:t>x.setValue</a:t>
            </a:r>
            <a:r>
              <a:rPr lang="en-SG" dirty="0" smtClean="0"/>
              <a:t>(7);</a:t>
            </a:r>
          </a:p>
          <a:p>
            <a:pPr>
              <a:buNone/>
            </a:pPr>
            <a:r>
              <a:rPr lang="en-SG" dirty="0" smtClean="0"/>
              <a:t>	sneaky(x);</a:t>
            </a:r>
          </a:p>
          <a:p>
            <a:pPr>
              <a:buNone/>
            </a:pPr>
            <a:r>
              <a:rPr lang="en-SG" dirty="0" smtClean="0"/>
              <a:t>	</a:t>
            </a:r>
            <a:r>
              <a:rPr lang="en-SG" dirty="0" err="1" smtClean="0"/>
              <a:t>System.out.println</a:t>
            </a:r>
            <a:r>
              <a:rPr lang="en-SG" dirty="0" smtClean="0"/>
              <a:t>(“contents of x”+</a:t>
            </a:r>
            <a:r>
              <a:rPr lang="en-SG" dirty="0" err="1" smtClean="0"/>
              <a:t>x.getValue</a:t>
            </a:r>
            <a:r>
              <a:rPr lang="en-SG" dirty="0" smtClean="0"/>
              <a:t>());</a:t>
            </a:r>
          </a:p>
          <a:p>
            <a:pPr>
              <a:buNone/>
            </a:pPr>
            <a:r>
              <a:rPr lang="en-SG" dirty="0" smtClean="0"/>
              <a:t>}</a:t>
            </a:r>
          </a:p>
          <a:p>
            <a:pPr>
              <a:buNone/>
            </a:pPr>
            <a:r>
              <a:rPr lang="en-SG" dirty="0" smtClean="0"/>
              <a:t> static void sneaky(Box y) {</a:t>
            </a:r>
          </a:p>
          <a:p>
            <a:pPr>
              <a:buNone/>
            </a:pPr>
            <a:r>
              <a:rPr lang="en-SG" dirty="0" smtClean="0"/>
              <a:t>  </a:t>
            </a:r>
            <a:r>
              <a:rPr lang="en-SG" dirty="0" err="1" smtClean="0"/>
              <a:t>y.setValue</a:t>
            </a:r>
            <a:r>
              <a:rPr lang="en-SG" dirty="0" smtClean="0"/>
              <a:t>(11);</a:t>
            </a:r>
          </a:p>
          <a:p>
            <a:pPr>
              <a:buNone/>
            </a:pPr>
            <a:r>
              <a:rPr lang="en-SG" dirty="0" smtClean="0"/>
              <a:t>}</a:t>
            </a:r>
          </a:p>
          <a:p>
            <a:pPr>
              <a:buNone/>
            </a:pPr>
            <a:r>
              <a:rPr lang="en-SG"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Equality Test</a:t>
            </a:r>
            <a:endParaRPr lang="en-US" dirty="0"/>
          </a:p>
        </p:txBody>
      </p:sp>
      <p:sp>
        <p:nvSpPr>
          <p:cNvPr id="3" name="Content Placeholder 2"/>
          <p:cNvSpPr>
            <a:spLocks noGrp="1"/>
          </p:cNvSpPr>
          <p:nvPr>
            <p:ph idx="1"/>
          </p:nvPr>
        </p:nvSpPr>
        <p:spPr/>
        <p:txBody>
          <a:bodyPr>
            <a:normAutofit fontScale="70000" lnSpcReduction="20000"/>
          </a:bodyPr>
          <a:lstStyle/>
          <a:p>
            <a:r>
              <a:rPr lang="en-SG" dirty="0" smtClean="0"/>
              <a:t>When we compare integers</a:t>
            </a:r>
            <a:r>
              <a:rPr lang="en-US" dirty="0" smtClean="0"/>
              <a:t> 7==(3+4) yields true</a:t>
            </a:r>
          </a:p>
          <a:p>
            <a:r>
              <a:rPr lang="en-SG" dirty="0" smtClean="0"/>
              <a:t>For characters A,65,’/65’ are same.</a:t>
            </a:r>
          </a:p>
          <a:p>
            <a:r>
              <a:rPr lang="en-SG" dirty="0" smtClean="0"/>
              <a:t>When we compare integer with float point character the compiler convert </a:t>
            </a:r>
            <a:r>
              <a:rPr lang="en-SG" dirty="0" err="1" smtClean="0"/>
              <a:t>int</a:t>
            </a:r>
            <a:r>
              <a:rPr lang="en-SG" dirty="0" smtClean="0"/>
              <a:t> to float automatically.</a:t>
            </a:r>
          </a:p>
          <a:p>
            <a:r>
              <a:rPr lang="en-SG" dirty="0" smtClean="0"/>
              <a:t>2==2.0 is also true </a:t>
            </a:r>
          </a:p>
          <a:p>
            <a:r>
              <a:rPr lang="en-SG" dirty="0" smtClean="0"/>
              <a:t>If two objects can be considered equal if they are identically the same.</a:t>
            </a:r>
          </a:p>
          <a:p>
            <a:r>
              <a:rPr lang="en-SG" dirty="0" smtClean="0"/>
              <a:t>This form of equality testing is often termed “testing object identity”, and is the interpretations provided by the operator == and its inverse, the operator !=.</a:t>
            </a:r>
          </a:p>
          <a:p>
            <a:r>
              <a:rPr lang="en-SG" dirty="0" smtClean="0"/>
              <a:t>This can cause certain anomalies.</a:t>
            </a:r>
          </a:p>
          <a:p>
            <a:r>
              <a:rPr lang="en-SG" dirty="0" smtClean="0"/>
              <a:t>A good rule of thumb is use == when testing numeric quantities, and when testing an object </a:t>
            </a:r>
            <a:r>
              <a:rPr lang="en-SG" dirty="0" smtClean="0"/>
              <a:t>against </a:t>
            </a:r>
            <a:r>
              <a:rPr lang="en-SG" dirty="0" smtClean="0"/>
              <a:t>null. In all other situations the method </a:t>
            </a:r>
            <a:r>
              <a:rPr lang="en-SG" dirty="0" err="1" smtClean="0"/>
              <a:t>equlas</a:t>
            </a:r>
            <a:r>
              <a:rPr lang="en-SG" dirty="0" smtClean="0"/>
              <a:t> should be used.</a:t>
            </a:r>
            <a:endParaRPr lang="en-US" dirty="0" smtClean="0"/>
          </a:p>
          <a:p>
            <a:endParaRPr lang="en-SG"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500063"/>
            <a:ext cx="8229600" cy="5626100"/>
          </a:xfrm>
        </p:spPr>
        <p:txBody>
          <a:bodyPr>
            <a:noAutofit/>
          </a:bodyPr>
          <a:lstStyle/>
          <a:p>
            <a:pPr>
              <a:buNone/>
            </a:pPr>
            <a:r>
              <a:rPr lang="en-SG" sz="2300" dirty="0" smtClean="0"/>
              <a:t>	Integer x=new Integer(7);</a:t>
            </a:r>
          </a:p>
          <a:p>
            <a:pPr>
              <a:buNone/>
            </a:pPr>
            <a:r>
              <a:rPr lang="en-SG" sz="2300" dirty="0" smtClean="0"/>
              <a:t>	Integer y=new Integer(3+4);</a:t>
            </a:r>
          </a:p>
          <a:p>
            <a:pPr>
              <a:buNone/>
            </a:pPr>
            <a:r>
              <a:rPr lang="en-SG" sz="2300" dirty="0" smtClean="0"/>
              <a:t>	If(x==y)</a:t>
            </a:r>
          </a:p>
          <a:p>
            <a:pPr>
              <a:buNone/>
            </a:pPr>
            <a:r>
              <a:rPr lang="en-SG" sz="2300" dirty="0" smtClean="0"/>
              <a:t>		</a:t>
            </a:r>
            <a:r>
              <a:rPr lang="en-SG" sz="2300" dirty="0" err="1" smtClean="0"/>
              <a:t>System.out.println</a:t>
            </a:r>
            <a:r>
              <a:rPr lang="en-SG" sz="2300" dirty="0" smtClean="0"/>
              <a:t>(“</a:t>
            </a:r>
            <a:r>
              <a:rPr lang="en-SG" sz="2300" dirty="0" err="1" smtClean="0"/>
              <a:t>eqivalent</a:t>
            </a:r>
            <a:r>
              <a:rPr lang="en-SG" sz="2300" dirty="0" smtClean="0"/>
              <a:t>”);</a:t>
            </a:r>
          </a:p>
          <a:p>
            <a:pPr>
              <a:buNone/>
            </a:pPr>
            <a:r>
              <a:rPr lang="en-SG" sz="2300" dirty="0" smtClean="0"/>
              <a:t>	else</a:t>
            </a:r>
          </a:p>
          <a:p>
            <a:pPr>
              <a:buNone/>
            </a:pPr>
            <a:r>
              <a:rPr lang="en-SG" sz="2300" dirty="0" smtClean="0"/>
              <a:t>		</a:t>
            </a:r>
            <a:r>
              <a:rPr lang="en-SG" sz="2300" dirty="0" err="1" smtClean="0"/>
              <a:t>System.out.println</a:t>
            </a:r>
            <a:r>
              <a:rPr lang="en-SG" sz="2300" dirty="0" smtClean="0"/>
              <a:t>(“not equivalent”);</a:t>
            </a:r>
          </a:p>
          <a:p>
            <a:r>
              <a:rPr lang="en-SG" sz="2300" dirty="0" smtClean="0"/>
              <a:t>It return false because both are different objects.</a:t>
            </a:r>
          </a:p>
          <a:p>
            <a:r>
              <a:rPr lang="en-SG" sz="2300" dirty="0" smtClean="0"/>
              <a:t>The java compiler does apply type checking rules to the two arguments, which will help detect many programming errors.</a:t>
            </a:r>
          </a:p>
          <a:p>
            <a:r>
              <a:rPr lang="en-SG" sz="2300" dirty="0" smtClean="0"/>
              <a:t>Two object values can be compared if they are the same type, or if the class of one can be converted into the class of the second.</a:t>
            </a:r>
          </a:p>
          <a:p>
            <a:r>
              <a:rPr lang="en-SG" sz="2300" dirty="0" smtClean="0"/>
              <a:t>We use equals() methods to check the two objects.</a:t>
            </a:r>
          </a:p>
          <a:p>
            <a:r>
              <a:rPr lang="en-SG" sz="2300" dirty="0" smtClean="0"/>
              <a:t> equals() method provided by the base class Object and redefined by a number of classes.  </a:t>
            </a:r>
          </a:p>
          <a:p>
            <a:pPr>
              <a:buNone/>
            </a:pPr>
            <a:endParaRPr lang="en-SG" sz="2300" dirty="0" smtClean="0"/>
          </a:p>
          <a:p>
            <a:endParaRPr lang="en-US" sz="2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a:bodyPr>
          <a:lstStyle/>
          <a:p>
            <a:pPr>
              <a:buNone/>
            </a:pPr>
            <a:r>
              <a:rPr lang="en-SG" dirty="0" smtClean="0"/>
              <a:t> String a=“</a:t>
            </a:r>
            <a:r>
              <a:rPr lang="en-SG" dirty="0" err="1" smtClean="0"/>
              <a:t>abc</a:t>
            </a:r>
            <a:r>
              <a:rPr lang="en-SG" dirty="0" smtClean="0"/>
              <a:t>”;</a:t>
            </a:r>
          </a:p>
          <a:p>
            <a:pPr>
              <a:buNone/>
            </a:pPr>
            <a:r>
              <a:rPr lang="en-SG" dirty="0" smtClean="0"/>
              <a:t>	String b=“</a:t>
            </a:r>
            <a:r>
              <a:rPr lang="en-SG" dirty="0" err="1" smtClean="0"/>
              <a:t>abc</a:t>
            </a:r>
            <a:r>
              <a:rPr lang="en-SG" dirty="0" smtClean="0"/>
              <a:t>”;</a:t>
            </a:r>
          </a:p>
          <a:p>
            <a:pPr>
              <a:buNone/>
            </a:pPr>
            <a:r>
              <a:rPr lang="en-SG" dirty="0" smtClean="0"/>
              <a:t>	Integer c=new Integer(7);</a:t>
            </a:r>
          </a:p>
          <a:p>
            <a:pPr>
              <a:buNone/>
            </a:pPr>
            <a:r>
              <a:rPr lang="en-SG" dirty="0" smtClean="0"/>
              <a:t>	Integer d=new Integer(3+4);</a:t>
            </a:r>
          </a:p>
          <a:p>
            <a:pPr>
              <a:buNone/>
            </a:pPr>
            <a:r>
              <a:rPr lang="en-SG" dirty="0" smtClean="0"/>
              <a:t>	if(</a:t>
            </a:r>
            <a:r>
              <a:rPr lang="en-SG" dirty="0" err="1" smtClean="0"/>
              <a:t>c.equals</a:t>
            </a:r>
            <a:r>
              <a:rPr lang="en-SG" dirty="0" smtClean="0"/>
              <a:t>(d)) </a:t>
            </a:r>
          </a:p>
          <a:p>
            <a:pPr>
              <a:buNone/>
            </a:pPr>
            <a:r>
              <a:rPr lang="en-SG" dirty="0" smtClean="0"/>
              <a:t>	</a:t>
            </a:r>
            <a:r>
              <a:rPr lang="en-SG" dirty="0" err="1" smtClean="0"/>
              <a:t>System.out.println</a:t>
            </a:r>
            <a:r>
              <a:rPr lang="en-SG" dirty="0" smtClean="0"/>
              <a:t>(“integers are equal”);</a:t>
            </a:r>
          </a:p>
          <a:p>
            <a:pPr>
              <a:buNone/>
            </a:pPr>
            <a:r>
              <a:rPr lang="en-SG" dirty="0" smtClean="0"/>
              <a:t>	if(</a:t>
            </a:r>
            <a:r>
              <a:rPr lang="en-SG" dirty="0" err="1" smtClean="0"/>
              <a:t>a.equals</a:t>
            </a:r>
            <a:r>
              <a:rPr lang="en-SG" dirty="0" smtClean="0"/>
              <a:t>(b)) </a:t>
            </a:r>
          </a:p>
          <a:p>
            <a:pPr>
              <a:buNone/>
            </a:pPr>
            <a:r>
              <a:rPr lang="en-SG" dirty="0" smtClean="0"/>
              <a:t>	</a:t>
            </a:r>
            <a:r>
              <a:rPr lang="en-SG" dirty="0" err="1" smtClean="0"/>
              <a:t>System.out.println</a:t>
            </a:r>
            <a:r>
              <a:rPr lang="en-SG" dirty="0" smtClean="0"/>
              <a:t>(“Strings are equal”);</a:t>
            </a:r>
          </a:p>
          <a:p>
            <a:pPr>
              <a:buNone/>
            </a:pPr>
            <a:r>
              <a:rPr lang="en-SG" dirty="0" smtClean="0"/>
              <a:t>	if(</a:t>
            </a:r>
            <a:r>
              <a:rPr lang="en-SG" dirty="0" err="1" smtClean="0"/>
              <a:t>a.equals</a:t>
            </a:r>
            <a:r>
              <a:rPr lang="en-SG" dirty="0" smtClean="0"/>
              <a:t>(c)) </a:t>
            </a:r>
          </a:p>
          <a:p>
            <a:pPr>
              <a:buNone/>
            </a:pPr>
            <a:r>
              <a:rPr lang="en-SG" dirty="0" smtClean="0"/>
              <a:t>	</a:t>
            </a:r>
            <a:r>
              <a:rPr lang="en-SG" dirty="0" err="1" smtClean="0"/>
              <a:t>System.out.println</a:t>
            </a:r>
            <a:r>
              <a:rPr lang="en-SG" dirty="0" smtClean="0"/>
              <a:t>(“String is  equal to Integer”);</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62500" lnSpcReduction="20000"/>
          </a:bodyPr>
          <a:lstStyle/>
          <a:p>
            <a:r>
              <a:rPr lang="en-SG" dirty="0" smtClean="0">
                <a:solidFill>
                  <a:srgbClr val="C00000"/>
                </a:solidFill>
              </a:rPr>
              <a:t>To compare two instances of a circle:</a:t>
            </a:r>
          </a:p>
          <a:p>
            <a:pPr>
              <a:buNone/>
            </a:pPr>
            <a:r>
              <a:rPr lang="en-SG" dirty="0" smtClean="0"/>
              <a:t> class circle extends Shape {</a:t>
            </a:r>
          </a:p>
          <a:p>
            <a:pPr>
              <a:buNone/>
            </a:pPr>
            <a:r>
              <a:rPr lang="en-SG" dirty="0" smtClean="0"/>
              <a:t>	….</a:t>
            </a:r>
          </a:p>
          <a:p>
            <a:pPr>
              <a:buNone/>
            </a:pPr>
            <a:r>
              <a:rPr lang="en-SG" dirty="0" smtClean="0"/>
              <a:t>	public </a:t>
            </a:r>
            <a:r>
              <a:rPr lang="en-SG" dirty="0" err="1" smtClean="0"/>
              <a:t>boolean</a:t>
            </a:r>
            <a:r>
              <a:rPr lang="en-SG" dirty="0" smtClean="0"/>
              <a:t> equals(Object </a:t>
            </a:r>
            <a:r>
              <a:rPr lang="en-SG" dirty="0" err="1" smtClean="0"/>
              <a:t>arg</a:t>
            </a:r>
            <a:r>
              <a:rPr lang="en-SG" dirty="0" smtClean="0"/>
              <a:t>) {</a:t>
            </a:r>
          </a:p>
          <a:p>
            <a:pPr>
              <a:buNone/>
            </a:pPr>
            <a:r>
              <a:rPr lang="en-SG" dirty="0" smtClean="0"/>
              <a:t>	if(</a:t>
            </a:r>
            <a:r>
              <a:rPr lang="en-SG" dirty="0" err="1" smtClean="0"/>
              <a:t>arg</a:t>
            </a:r>
            <a:r>
              <a:rPr lang="en-SG" dirty="0" smtClean="0"/>
              <a:t> </a:t>
            </a:r>
            <a:r>
              <a:rPr lang="en-SG" dirty="0" err="1" smtClean="0"/>
              <a:t>instanceof</a:t>
            </a:r>
            <a:r>
              <a:rPr lang="en-SG" dirty="0" smtClean="0"/>
              <a:t> Circle) {</a:t>
            </a:r>
          </a:p>
          <a:p>
            <a:pPr>
              <a:buNone/>
            </a:pPr>
            <a:r>
              <a:rPr lang="en-SG" dirty="0" smtClean="0"/>
              <a:t>	Circle </a:t>
            </a:r>
            <a:r>
              <a:rPr lang="en-SG" dirty="0" err="1" smtClean="0"/>
              <a:t>argc</a:t>
            </a:r>
            <a:r>
              <a:rPr lang="en-SG" dirty="0" smtClean="0"/>
              <a:t>=(Circle)</a:t>
            </a:r>
            <a:r>
              <a:rPr lang="en-SG" dirty="0" err="1" smtClean="0"/>
              <a:t>arg</a:t>
            </a:r>
            <a:r>
              <a:rPr lang="en-SG" dirty="0" smtClean="0"/>
              <a:t>;</a:t>
            </a:r>
          </a:p>
          <a:p>
            <a:pPr>
              <a:buNone/>
            </a:pPr>
            <a:r>
              <a:rPr lang="en-SG" dirty="0" smtClean="0"/>
              <a:t>	if(radius==</a:t>
            </a:r>
            <a:r>
              <a:rPr lang="en-SG" dirty="0" err="1" smtClean="0"/>
              <a:t>arg.radius</a:t>
            </a:r>
            <a:r>
              <a:rPr lang="en-SG" dirty="0" smtClean="0"/>
              <a:t>)</a:t>
            </a:r>
          </a:p>
          <a:p>
            <a:pPr>
              <a:buNone/>
            </a:pPr>
            <a:r>
              <a:rPr lang="en-SG" dirty="0" smtClean="0"/>
              <a:t>	return true;</a:t>
            </a:r>
            <a:r>
              <a:rPr lang="en-US" dirty="0" smtClean="0"/>
              <a:t>	}</a:t>
            </a:r>
          </a:p>
          <a:p>
            <a:pPr>
              <a:buNone/>
            </a:pPr>
            <a:r>
              <a:rPr lang="en-SG" dirty="0" smtClean="0"/>
              <a:t>	return false;</a:t>
            </a:r>
          </a:p>
          <a:p>
            <a:pPr>
              <a:buNone/>
            </a:pPr>
            <a:r>
              <a:rPr lang="en-SG" dirty="0" smtClean="0"/>
              <a:t>}</a:t>
            </a:r>
          </a:p>
          <a:p>
            <a:pPr>
              <a:buNone/>
            </a:pPr>
            <a:r>
              <a:rPr lang="en-SG" dirty="0" smtClean="0"/>
              <a:t>}</a:t>
            </a:r>
          </a:p>
          <a:p>
            <a:pPr>
              <a:buNone/>
            </a:pPr>
            <a:r>
              <a:rPr lang="en-SG" dirty="0" smtClean="0"/>
              <a:t>Main(){</a:t>
            </a:r>
          </a:p>
          <a:p>
            <a:pPr>
              <a:buNone/>
            </a:pPr>
            <a:r>
              <a:rPr lang="en-SG" dirty="0" smtClean="0"/>
              <a:t>Square s=new Square(10,10,5);</a:t>
            </a:r>
          </a:p>
          <a:p>
            <a:pPr>
              <a:buNone/>
            </a:pPr>
            <a:r>
              <a:rPr lang="en-SG" dirty="0" smtClean="0"/>
              <a:t>Circle c=new Circle(10,10,5);</a:t>
            </a:r>
          </a:p>
          <a:p>
            <a:pPr>
              <a:buNone/>
            </a:pPr>
            <a:r>
              <a:rPr lang="en-SG" dirty="0" smtClean="0"/>
              <a:t>If(</a:t>
            </a:r>
            <a:r>
              <a:rPr lang="en-SG" dirty="0" err="1" smtClean="0"/>
              <a:t>s.equals</a:t>
            </a:r>
            <a:r>
              <a:rPr lang="en-SG" dirty="0" smtClean="0"/>
              <a:t>(c))//true since method in shape is used</a:t>
            </a:r>
          </a:p>
          <a:p>
            <a:pPr>
              <a:buNone/>
            </a:pPr>
            <a:r>
              <a:rPr lang="en-SG" dirty="0" smtClean="0"/>
              <a:t>	</a:t>
            </a:r>
            <a:r>
              <a:rPr lang="en-SG" dirty="0" err="1" smtClean="0"/>
              <a:t>System.out.println</a:t>
            </a:r>
            <a:r>
              <a:rPr lang="en-SG" dirty="0" smtClean="0"/>
              <a:t>(“square is equal to circle”);</a:t>
            </a:r>
          </a:p>
          <a:p>
            <a:pPr>
              <a:buNone/>
            </a:pPr>
            <a:r>
              <a:rPr lang="en-SG" dirty="0" smtClean="0"/>
              <a:t>If(</a:t>
            </a:r>
            <a:r>
              <a:rPr lang="en-SG" dirty="0" err="1" smtClean="0"/>
              <a:t>c.equals</a:t>
            </a:r>
            <a:r>
              <a:rPr lang="en-SG" dirty="0" smtClean="0"/>
              <a:t>(s))//false since method in circle is used</a:t>
            </a:r>
          </a:p>
          <a:p>
            <a:pPr>
              <a:buNone/>
            </a:pPr>
            <a:r>
              <a:rPr lang="en-SG" dirty="0" smtClean="0"/>
              <a:t>	</a:t>
            </a:r>
            <a:r>
              <a:rPr lang="en-SG" dirty="0" err="1" smtClean="0"/>
              <a:t>System.out.println</a:t>
            </a:r>
            <a:r>
              <a:rPr lang="en-SG" dirty="0" smtClean="0"/>
              <a:t>(“circle is equal to square”);</a:t>
            </a:r>
          </a:p>
          <a:p>
            <a:pPr>
              <a:buNone/>
            </a:pPr>
            <a:endParaRPr lang="en-SG" dirty="0" smtClean="0"/>
          </a:p>
          <a:p>
            <a:pPr>
              <a:buNone/>
            </a:pPr>
            <a:endParaRPr lang="en-SG"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70000" lnSpcReduction="20000"/>
          </a:bodyPr>
          <a:lstStyle/>
          <a:p>
            <a:r>
              <a:rPr lang="en-SG" dirty="0" smtClean="0">
                <a:solidFill>
                  <a:srgbClr val="FF0000"/>
                </a:solidFill>
              </a:rPr>
              <a:t>The links between inheritance and other language features can be summarized as follows:</a:t>
            </a:r>
          </a:p>
          <a:p>
            <a:r>
              <a:rPr lang="en-SG" dirty="0" smtClean="0"/>
              <a:t>In order to make the most effective use  of object-oriented techniques, the language must support the polymorphic variable.</a:t>
            </a:r>
          </a:p>
          <a:p>
            <a:r>
              <a:rPr lang="en-SG" dirty="0" smtClean="0"/>
              <a:t>It is variable declared as one type but actually maintains either a value of that type or a value derived from a subtype of the declared type.</a:t>
            </a:r>
          </a:p>
          <a:p>
            <a:r>
              <a:rPr lang="en-SG" dirty="0" smtClean="0"/>
              <a:t>Because at compile time we cannot determine the amount of memory that will be required to hold the polymorphic variable, all objects must reside on the heap, rather than on the stack.</a:t>
            </a:r>
          </a:p>
          <a:p>
            <a:r>
              <a:rPr lang="en-SG" dirty="0" smtClean="0"/>
              <a:t>Because values reside in heap, use reference semantics rather than copy semantics.</a:t>
            </a:r>
          </a:p>
          <a:p>
            <a:r>
              <a:rPr lang="en-SG" dirty="0" smtClean="0"/>
              <a:t>Because values reside in the heap, there must be some memory management mechanism.</a:t>
            </a:r>
          </a:p>
          <a:p>
            <a:r>
              <a:rPr lang="en-SG" dirty="0" smtClean="0"/>
              <a:t>Because assignment is by reference semantics, it is difficult for the programmer to define when a value is no longer being used.</a:t>
            </a:r>
          </a:p>
          <a:p>
            <a:r>
              <a:rPr lang="en-SG" dirty="0" err="1" smtClean="0"/>
              <a:t>Therfore</a:t>
            </a:r>
            <a:r>
              <a:rPr lang="en-SG" dirty="0" smtClean="0"/>
              <a:t> a garbage collection system is necessary to recover unused memory.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Garbage Collection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polymorphic variable</a:t>
            </a:r>
            <a:endParaRPr lang="en-US" dirty="0"/>
          </a:p>
        </p:txBody>
      </p:sp>
      <p:sp>
        <p:nvSpPr>
          <p:cNvPr id="3" name="Content Placeholder 2"/>
          <p:cNvSpPr>
            <a:spLocks noGrp="1"/>
          </p:cNvSpPr>
          <p:nvPr>
            <p:ph idx="1"/>
          </p:nvPr>
        </p:nvSpPr>
        <p:spPr/>
        <p:txBody>
          <a:bodyPr>
            <a:normAutofit fontScale="92500"/>
          </a:bodyPr>
          <a:lstStyle/>
          <a:p>
            <a:r>
              <a:rPr lang="en-SG" dirty="0" smtClean="0"/>
              <a:t>A polymorphic variable is declared as maintaining a value of one type but in fact holds a value from another type.</a:t>
            </a:r>
          </a:p>
          <a:p>
            <a:r>
              <a:rPr lang="en-SG" dirty="0" smtClean="0"/>
              <a:t>Ex:</a:t>
            </a:r>
          </a:p>
          <a:p>
            <a:r>
              <a:rPr lang="en-SG" dirty="0" smtClean="0"/>
              <a:t>Shape s=new Rectangle();</a:t>
            </a:r>
          </a:p>
          <a:p>
            <a:pPr>
              <a:buNone/>
            </a:pPr>
            <a:r>
              <a:rPr lang="en-SG" dirty="0"/>
              <a:t>	</a:t>
            </a:r>
            <a:r>
              <a:rPr lang="en-SG" dirty="0" err="1" smtClean="0"/>
              <a:t>s.area</a:t>
            </a:r>
            <a:r>
              <a:rPr lang="en-SG" dirty="0" smtClean="0"/>
              <a:t>();//it will return the area of the rectangle</a:t>
            </a:r>
          </a:p>
          <a:p>
            <a:pPr>
              <a:buNone/>
            </a:pPr>
            <a:r>
              <a:rPr lang="en-SG" dirty="0"/>
              <a:t>	</a:t>
            </a:r>
            <a:r>
              <a:rPr lang="en-SG" dirty="0" smtClean="0"/>
              <a:t>s=new Circle();</a:t>
            </a:r>
          </a:p>
          <a:p>
            <a:pPr>
              <a:buNone/>
            </a:pPr>
            <a:r>
              <a:rPr lang="en-SG" dirty="0"/>
              <a:t>	</a:t>
            </a:r>
            <a:r>
              <a:rPr lang="en-SG" dirty="0" err="1" smtClean="0"/>
              <a:t>s.area</a:t>
            </a:r>
            <a:r>
              <a:rPr lang="en-SG" dirty="0" smtClean="0"/>
              <a:t>();//it will return the area of the Circle.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Memory Layout</a:t>
            </a:r>
            <a:endParaRPr lang="en-US" dirty="0"/>
          </a:p>
        </p:txBody>
      </p:sp>
      <p:sp>
        <p:nvSpPr>
          <p:cNvPr id="3" name="Content Placeholder 2"/>
          <p:cNvSpPr>
            <a:spLocks noGrp="1"/>
          </p:cNvSpPr>
          <p:nvPr>
            <p:ph idx="1"/>
          </p:nvPr>
        </p:nvSpPr>
        <p:spPr/>
        <p:txBody>
          <a:bodyPr>
            <a:normAutofit fontScale="92500" lnSpcReduction="20000"/>
          </a:bodyPr>
          <a:lstStyle/>
          <a:p>
            <a:r>
              <a:rPr lang="en-SG" dirty="0" smtClean="0"/>
              <a:t>From the point of view of the memory manager, there are two major categories of memory.</a:t>
            </a:r>
          </a:p>
          <a:p>
            <a:r>
              <a:rPr lang="en-SG" dirty="0" smtClean="0"/>
              <a:t>These are stack-based memory locations, and heap-based memory locations.</a:t>
            </a:r>
          </a:p>
          <a:p>
            <a:r>
              <a:rPr lang="en-SG" dirty="0" smtClean="0"/>
              <a:t>Stack-based memory locations are tied to method entry and exit.</a:t>
            </a:r>
          </a:p>
          <a:p>
            <a:r>
              <a:rPr lang="en-SG" dirty="0" smtClean="0"/>
              <a:t>When a method is started, space is allocated on a runtime stack for local variables.</a:t>
            </a:r>
          </a:p>
          <a:p>
            <a:r>
              <a:rPr lang="en-SG" dirty="0" smtClean="0"/>
              <a:t>These values exists as long as the method is executing, and are erased, and the memory recovered, when the method exists.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77500" lnSpcReduction="20000"/>
          </a:bodyPr>
          <a:lstStyle/>
          <a:p>
            <a:pPr>
              <a:buNone/>
            </a:pPr>
            <a:r>
              <a:rPr lang="en-SG" dirty="0" smtClean="0"/>
              <a:t> class </a:t>
            </a:r>
            <a:r>
              <a:rPr lang="en-SG" dirty="0" err="1" smtClean="0"/>
              <a:t>FacTest</a:t>
            </a:r>
            <a:r>
              <a:rPr lang="en-SG" dirty="0" smtClean="0"/>
              <a:t> {</a:t>
            </a:r>
          </a:p>
          <a:p>
            <a:pPr>
              <a:buNone/>
            </a:pPr>
            <a:r>
              <a:rPr lang="en-SG" dirty="0" smtClean="0"/>
              <a:t>		static public void main(String [] </a:t>
            </a:r>
            <a:r>
              <a:rPr lang="en-SG" dirty="0" err="1" smtClean="0"/>
              <a:t>args</a:t>
            </a:r>
            <a:r>
              <a:rPr lang="en-SG" dirty="0" smtClean="0"/>
              <a:t>) {</a:t>
            </a:r>
          </a:p>
          <a:p>
            <a:pPr>
              <a:buNone/>
            </a:pPr>
            <a:r>
              <a:rPr lang="en-SG" dirty="0" smtClean="0"/>
              <a:t>		</a:t>
            </a:r>
            <a:r>
              <a:rPr lang="en-SG" dirty="0" err="1" smtClean="0"/>
              <a:t>int</a:t>
            </a:r>
            <a:r>
              <a:rPr lang="en-SG" dirty="0" smtClean="0"/>
              <a:t> f=factorial(3);</a:t>
            </a:r>
          </a:p>
          <a:p>
            <a:pPr>
              <a:buNone/>
            </a:pPr>
            <a:r>
              <a:rPr lang="en-SG" dirty="0" smtClean="0"/>
              <a:t>		</a:t>
            </a:r>
            <a:r>
              <a:rPr lang="en-SG" dirty="0" err="1" smtClean="0"/>
              <a:t>System.out.println</a:t>
            </a:r>
            <a:r>
              <a:rPr lang="en-SG" dirty="0" smtClean="0"/>
              <a:t>(“Factorial of 3 is”+f);</a:t>
            </a:r>
          </a:p>
          <a:p>
            <a:pPr>
              <a:buNone/>
            </a:pPr>
            <a:r>
              <a:rPr lang="en-SG" dirty="0" smtClean="0"/>
              <a:t>	}</a:t>
            </a:r>
          </a:p>
          <a:p>
            <a:pPr>
              <a:buNone/>
            </a:pPr>
            <a:r>
              <a:rPr lang="en-SG" dirty="0" smtClean="0"/>
              <a:t>Static public </a:t>
            </a:r>
            <a:r>
              <a:rPr lang="en-SG" dirty="0" err="1" smtClean="0"/>
              <a:t>int</a:t>
            </a:r>
            <a:r>
              <a:rPr lang="en-SG" dirty="0" smtClean="0"/>
              <a:t> factorial(</a:t>
            </a:r>
            <a:r>
              <a:rPr lang="en-SG" dirty="0" err="1" smtClean="0"/>
              <a:t>int</a:t>
            </a:r>
            <a:r>
              <a:rPr lang="en-SG" dirty="0" smtClean="0"/>
              <a:t> n) {</a:t>
            </a:r>
          </a:p>
          <a:p>
            <a:pPr>
              <a:buNone/>
            </a:pPr>
            <a:r>
              <a:rPr lang="en-SG" dirty="0" smtClean="0"/>
              <a:t>	</a:t>
            </a:r>
            <a:r>
              <a:rPr lang="en-SG" dirty="0" err="1" smtClean="0"/>
              <a:t>int</a:t>
            </a:r>
            <a:r>
              <a:rPr lang="en-SG" dirty="0" smtClean="0"/>
              <a:t> c=n-1;</a:t>
            </a:r>
          </a:p>
          <a:p>
            <a:pPr>
              <a:buNone/>
            </a:pPr>
            <a:r>
              <a:rPr lang="en-SG" dirty="0" smtClean="0"/>
              <a:t>	</a:t>
            </a:r>
            <a:r>
              <a:rPr lang="en-SG" dirty="0" err="1" smtClean="0"/>
              <a:t>int</a:t>
            </a:r>
            <a:r>
              <a:rPr lang="en-SG" dirty="0" smtClean="0"/>
              <a:t> r;</a:t>
            </a:r>
          </a:p>
          <a:p>
            <a:pPr>
              <a:buNone/>
            </a:pPr>
            <a:r>
              <a:rPr lang="en-SG" dirty="0" smtClean="0"/>
              <a:t>	if(c&gt;0)</a:t>
            </a:r>
          </a:p>
          <a:p>
            <a:pPr>
              <a:buNone/>
            </a:pPr>
            <a:r>
              <a:rPr lang="en-SG" dirty="0" smtClean="0"/>
              <a:t>		r=n*factorial(c);</a:t>
            </a:r>
          </a:p>
          <a:p>
            <a:pPr>
              <a:buNone/>
            </a:pPr>
            <a:r>
              <a:rPr lang="en-SG" dirty="0" smtClean="0"/>
              <a:t>		else</a:t>
            </a:r>
          </a:p>
          <a:p>
            <a:pPr>
              <a:buNone/>
            </a:pPr>
            <a:r>
              <a:rPr lang="en-SG" dirty="0" smtClean="0"/>
              <a:t>		r=1;</a:t>
            </a:r>
          </a:p>
          <a:p>
            <a:pPr>
              <a:buNone/>
            </a:pPr>
            <a:r>
              <a:rPr lang="en-SG" dirty="0" smtClean="0"/>
              <a:t>		return r;</a:t>
            </a:r>
          </a:p>
          <a:p>
            <a:pPr>
              <a:buNone/>
            </a:pPr>
            <a:r>
              <a:rPr lang="en-SG" dirty="0" smtClean="0"/>
              <a:t>	}</a:t>
            </a:r>
          </a:p>
          <a:p>
            <a:pPr>
              <a:buNone/>
            </a:pPr>
            <a:r>
              <a:rPr lang="en-SG" dirty="0" smtClean="0"/>
              <a:t>}</a:t>
            </a:r>
          </a:p>
          <a:p>
            <a:pPr>
              <a:buNone/>
            </a:pPr>
            <a:endParaRPr lang="en-SG"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285720" y="357166"/>
            <a:ext cx="8229600" cy="5883285"/>
          </a:xfrm>
        </p:spPr>
        <p:txBody>
          <a:bodyPr>
            <a:normAutofit/>
          </a:bodyPr>
          <a:lstStyle/>
          <a:p>
            <a:pPr>
              <a:buNone/>
            </a:pPr>
            <a:r>
              <a:rPr lang="en-SG" sz="2800" dirty="0" smtClean="0"/>
              <a:t>0			n: 1				</a:t>
            </a:r>
            <a:r>
              <a:rPr lang="en-SG" sz="2800" dirty="0" smtClean="0">
                <a:solidFill>
                  <a:srgbClr val="FF0000"/>
                </a:solidFill>
              </a:rPr>
              <a:t>Third	activation</a:t>
            </a:r>
          </a:p>
          <a:p>
            <a:pPr>
              <a:buNone/>
            </a:pPr>
            <a:r>
              <a:rPr lang="en-SG" sz="2800" dirty="0" smtClean="0">
                <a:solidFill>
                  <a:srgbClr val="FF0000"/>
                </a:solidFill>
              </a:rPr>
              <a:t>4			</a:t>
            </a:r>
            <a:r>
              <a:rPr lang="en-SG" sz="2800" dirty="0" smtClean="0"/>
              <a:t>r: 1			       		</a:t>
            </a:r>
            <a:r>
              <a:rPr lang="en-SG" sz="2800" dirty="0" smtClean="0">
                <a:solidFill>
                  <a:srgbClr val="FF0000"/>
                </a:solidFill>
              </a:rPr>
              <a:t> record</a:t>
            </a:r>
            <a:endParaRPr lang="en-SG" sz="2800" dirty="0" smtClean="0"/>
          </a:p>
          <a:p>
            <a:pPr marL="514350" indent="-514350">
              <a:buNone/>
            </a:pPr>
            <a:r>
              <a:rPr lang="en-SG" sz="2800" dirty="0" smtClean="0"/>
              <a:t>8			c: 0</a:t>
            </a:r>
            <a:endParaRPr lang="en-SG" sz="2800" dirty="0" smtClean="0">
              <a:solidFill>
                <a:srgbClr val="FF0000"/>
              </a:solidFill>
            </a:endParaRPr>
          </a:p>
          <a:p>
            <a:pPr>
              <a:buNone/>
            </a:pPr>
            <a:r>
              <a:rPr lang="en-SG" sz="2800" dirty="0" smtClean="0"/>
              <a:t>0			n: 2			</a:t>
            </a:r>
            <a:r>
              <a:rPr lang="en-SG" sz="2800" dirty="0" smtClean="0">
                <a:solidFill>
                  <a:srgbClr val="0070C0"/>
                </a:solidFill>
              </a:rPr>
              <a:t>second activation </a:t>
            </a:r>
          </a:p>
          <a:p>
            <a:pPr>
              <a:buNone/>
            </a:pPr>
            <a:r>
              <a:rPr lang="en-SG" sz="2800" dirty="0" smtClean="0"/>
              <a:t>4			r: ?				record </a:t>
            </a:r>
            <a:r>
              <a:rPr lang="en-SG" sz="2800" dirty="0" smtClean="0">
                <a:solidFill>
                  <a:schemeClr val="accent6">
                    <a:lumMod val="50000"/>
                  </a:schemeClr>
                </a:solidFill>
              </a:rPr>
              <a:t> </a:t>
            </a:r>
          </a:p>
          <a:p>
            <a:pPr>
              <a:buNone/>
            </a:pPr>
            <a:r>
              <a:rPr lang="en-SG" sz="2800" dirty="0" smtClean="0"/>
              <a:t>8			c: 1</a:t>
            </a:r>
          </a:p>
          <a:p>
            <a:pPr>
              <a:buNone/>
            </a:pPr>
            <a:r>
              <a:rPr lang="en-SG" sz="2800" dirty="0" smtClean="0"/>
              <a:t>0			n: 3			</a:t>
            </a:r>
            <a:r>
              <a:rPr lang="en-SG" sz="2800" dirty="0" smtClean="0">
                <a:solidFill>
                  <a:schemeClr val="accent6">
                    <a:lumMod val="50000"/>
                  </a:schemeClr>
                </a:solidFill>
              </a:rPr>
              <a:t>third activation</a:t>
            </a:r>
          </a:p>
          <a:p>
            <a:pPr>
              <a:buNone/>
            </a:pPr>
            <a:r>
              <a:rPr lang="en-SG" sz="2800" dirty="0" smtClean="0"/>
              <a:t>4			r: ?				</a:t>
            </a:r>
            <a:r>
              <a:rPr lang="en-SG" sz="2800" dirty="0" smtClean="0">
                <a:solidFill>
                  <a:schemeClr val="accent6">
                    <a:lumMod val="50000"/>
                  </a:schemeClr>
                </a:solidFill>
              </a:rPr>
              <a:t>record</a:t>
            </a:r>
          </a:p>
          <a:p>
            <a:pPr>
              <a:buNone/>
            </a:pPr>
            <a:r>
              <a:rPr lang="en-SG" sz="2800" dirty="0" smtClean="0"/>
              <a:t>8			c: 2</a:t>
            </a:r>
            <a:endParaRPr lang="en-US" sz="2800" dirty="0"/>
          </a:p>
        </p:txBody>
      </p:sp>
      <p:cxnSp>
        <p:nvCxnSpPr>
          <p:cNvPr id="13" name="Straight Connector 12"/>
          <p:cNvCxnSpPr/>
          <p:nvPr/>
        </p:nvCxnSpPr>
        <p:spPr>
          <a:xfrm>
            <a:off x="1285852" y="1857364"/>
            <a:ext cx="464347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57290" y="3429000"/>
            <a:ext cx="4429156"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SG" dirty="0" smtClean="0"/>
              <a:t>All local variables can be allocated or </a:t>
            </a:r>
            <a:r>
              <a:rPr lang="en-SG" dirty="0" err="1" smtClean="0"/>
              <a:t>deallocated</a:t>
            </a:r>
            <a:r>
              <a:rPr lang="en-SG" dirty="0" smtClean="0"/>
              <a:t> as a block. This block is commonly called as activation record.</a:t>
            </a:r>
          </a:p>
          <a:p>
            <a:r>
              <a:rPr lang="en-SG" dirty="0" smtClean="0"/>
              <a:t>Internally variables can be described by their numeric offset within the activation record, rather than by their symbolic address.</a:t>
            </a:r>
          </a:p>
          <a:p>
            <a:r>
              <a:rPr lang="en-SG" dirty="0" smtClean="0"/>
              <a:t>Each activation record creates a new offset.</a:t>
            </a:r>
          </a:p>
          <a:p>
            <a:r>
              <a:rPr lang="en-SG" dirty="0" smtClean="0"/>
              <a:t>It has one disadvantage: These numeric offsets associated with variables must be determined at compile time, not at </a:t>
            </a:r>
            <a:r>
              <a:rPr lang="en-SG" smtClean="0"/>
              <a:t>run time.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Assignment</a:t>
            </a:r>
            <a:br>
              <a:rPr lang="en-SG" dirty="0" smtClean="0"/>
            </a:br>
            <a:endParaRPr lang="en-US" dirty="0"/>
          </a:p>
        </p:txBody>
      </p:sp>
      <p:sp>
        <p:nvSpPr>
          <p:cNvPr id="3" name="Content Placeholder 2"/>
          <p:cNvSpPr>
            <a:spLocks noGrp="1"/>
          </p:cNvSpPr>
          <p:nvPr>
            <p:ph idx="1"/>
          </p:nvPr>
        </p:nvSpPr>
        <p:spPr/>
        <p:txBody>
          <a:bodyPr>
            <a:normAutofit/>
          </a:bodyPr>
          <a:lstStyle/>
          <a:p>
            <a:r>
              <a:rPr lang="en-SG" sz="2400" dirty="0" smtClean="0"/>
              <a:t>To the compiler the </a:t>
            </a:r>
            <a:r>
              <a:rPr lang="en-SG" sz="2400" dirty="0" err="1" smtClean="0"/>
              <a:t>underlaying</a:t>
            </a:r>
            <a:r>
              <a:rPr lang="en-SG" sz="2400" dirty="0" smtClean="0"/>
              <a:t> “value” of a variable is simply a pointer into the heap, the most natural semantics for assignment simply copy this pointer value.</a:t>
            </a:r>
          </a:p>
          <a:p>
            <a:r>
              <a:rPr lang="en-SG" sz="2400" dirty="0" smtClean="0"/>
              <a:t>The right side and left side of an assignment referring to the same object, this is termed as reference semantics. </a:t>
            </a:r>
          </a:p>
          <a:p>
            <a:r>
              <a:rPr lang="en-SG" sz="2400" dirty="0" smtClean="0"/>
              <a:t>In the below figure 2 variables pointing to same location</a:t>
            </a:r>
            <a:endParaRPr lang="en-US" sz="2400" dirty="0"/>
          </a:p>
        </p:txBody>
      </p:sp>
      <p:sp>
        <p:nvSpPr>
          <p:cNvPr id="4" name="Rectangle 3"/>
          <p:cNvSpPr/>
          <p:nvPr/>
        </p:nvSpPr>
        <p:spPr>
          <a:xfrm>
            <a:off x="2071670" y="4071942"/>
            <a:ext cx="91440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x</a:t>
            </a:r>
            <a:endParaRPr lang="en-US" dirty="0"/>
          </a:p>
        </p:txBody>
      </p:sp>
      <p:sp>
        <p:nvSpPr>
          <p:cNvPr id="5" name="Rectangle 4"/>
          <p:cNvSpPr/>
          <p:nvPr/>
        </p:nvSpPr>
        <p:spPr>
          <a:xfrm>
            <a:off x="4357686" y="4572008"/>
            <a:ext cx="914400"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smtClean="0"/>
              <a:t>A box</a:t>
            </a:r>
            <a:endParaRPr lang="en-US" dirty="0"/>
          </a:p>
        </p:txBody>
      </p:sp>
      <p:sp>
        <p:nvSpPr>
          <p:cNvPr id="6" name="Rectangle 5"/>
          <p:cNvSpPr/>
          <p:nvPr/>
        </p:nvSpPr>
        <p:spPr>
          <a:xfrm>
            <a:off x="2214546" y="5643578"/>
            <a:ext cx="914400" cy="571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y</a:t>
            </a:r>
            <a:endParaRPr lang="en-US" dirty="0"/>
          </a:p>
        </p:txBody>
      </p:sp>
      <p:cxnSp>
        <p:nvCxnSpPr>
          <p:cNvPr id="8" name="Straight Arrow Connector 7"/>
          <p:cNvCxnSpPr>
            <a:stCxn id="6" idx="3"/>
            <a:endCxn id="5" idx="1"/>
          </p:cNvCxnSpPr>
          <p:nvPr/>
        </p:nvCxnSpPr>
        <p:spPr>
          <a:xfrm flipV="1">
            <a:off x="3128946" y="4893479"/>
            <a:ext cx="1228740"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p:cNvCxnSpPr>
          <p:nvPr/>
        </p:nvCxnSpPr>
        <p:spPr>
          <a:xfrm>
            <a:off x="2986070" y="4321975"/>
            <a:ext cx="1371616"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fontScale="70000" lnSpcReduction="20000"/>
          </a:bodyPr>
          <a:lstStyle/>
          <a:p>
            <a:pPr>
              <a:buNone/>
            </a:pPr>
            <a:r>
              <a:rPr lang="en-SG" dirty="0" smtClean="0"/>
              <a:t> public class Box {</a:t>
            </a:r>
          </a:p>
          <a:p>
            <a:pPr>
              <a:buNone/>
            </a:pPr>
            <a:r>
              <a:rPr lang="en-SG" dirty="0" smtClean="0"/>
              <a:t> 	private </a:t>
            </a:r>
            <a:r>
              <a:rPr lang="en-SG" dirty="0" err="1" smtClean="0"/>
              <a:t>int</a:t>
            </a:r>
            <a:r>
              <a:rPr lang="en-SG" dirty="0" smtClean="0"/>
              <a:t> value;</a:t>
            </a:r>
          </a:p>
          <a:p>
            <a:pPr>
              <a:buNone/>
            </a:pPr>
            <a:r>
              <a:rPr lang="en-SG" dirty="0" smtClean="0"/>
              <a:t>	Box() {	value=0;	}</a:t>
            </a:r>
          </a:p>
          <a:p>
            <a:pPr>
              <a:buNone/>
            </a:pPr>
            <a:r>
              <a:rPr lang="en-SG" dirty="0" smtClean="0"/>
              <a:t>	public void </a:t>
            </a:r>
            <a:r>
              <a:rPr lang="en-SG" dirty="0" err="1" smtClean="0"/>
              <a:t>setValue</a:t>
            </a:r>
            <a:r>
              <a:rPr lang="en-SG" dirty="0" smtClean="0"/>
              <a:t>(</a:t>
            </a:r>
            <a:r>
              <a:rPr lang="en-SG" dirty="0" err="1" smtClean="0"/>
              <a:t>int</a:t>
            </a:r>
            <a:r>
              <a:rPr lang="en-SG" dirty="0" smtClean="0"/>
              <a:t> v) {	value=v;	}</a:t>
            </a:r>
          </a:p>
          <a:p>
            <a:pPr>
              <a:buNone/>
            </a:pPr>
            <a:r>
              <a:rPr lang="en-SG" dirty="0" smtClean="0"/>
              <a:t>	public </a:t>
            </a:r>
            <a:r>
              <a:rPr lang="en-SG" dirty="0" err="1" smtClean="0"/>
              <a:t>int</a:t>
            </a:r>
            <a:r>
              <a:rPr lang="en-SG" dirty="0" smtClean="0"/>
              <a:t> </a:t>
            </a:r>
            <a:r>
              <a:rPr lang="en-SG" dirty="0" err="1" smtClean="0"/>
              <a:t>getValue</a:t>
            </a:r>
            <a:r>
              <a:rPr lang="en-SG" dirty="0" smtClean="0"/>
              <a:t>()		{ return value;	}</a:t>
            </a:r>
          </a:p>
          <a:p>
            <a:pPr>
              <a:buNone/>
            </a:pPr>
            <a:r>
              <a:rPr lang="en-SG" dirty="0" smtClean="0"/>
              <a:t>}</a:t>
            </a:r>
          </a:p>
          <a:p>
            <a:pPr>
              <a:buNone/>
            </a:pPr>
            <a:r>
              <a:rPr lang="en-SG" dirty="0" smtClean="0"/>
              <a:t> class </a:t>
            </a:r>
            <a:r>
              <a:rPr lang="en-SG" dirty="0" err="1" smtClean="0"/>
              <a:t>BoxTest</a:t>
            </a:r>
            <a:r>
              <a:rPr lang="en-SG" dirty="0" smtClean="0"/>
              <a:t> {</a:t>
            </a:r>
          </a:p>
          <a:p>
            <a:pPr>
              <a:buNone/>
            </a:pPr>
            <a:r>
              <a:rPr lang="en-SG" dirty="0" smtClean="0"/>
              <a:t>	public static void main(String [] </a:t>
            </a:r>
            <a:r>
              <a:rPr lang="en-SG" dirty="0" err="1" smtClean="0"/>
              <a:t>args</a:t>
            </a:r>
            <a:r>
              <a:rPr lang="en-SG" dirty="0" smtClean="0"/>
              <a:t>)	{</a:t>
            </a:r>
          </a:p>
          <a:p>
            <a:pPr>
              <a:buNone/>
            </a:pPr>
            <a:r>
              <a:rPr lang="en-SG" dirty="0" smtClean="0"/>
              <a:t>	Box x=new Box();</a:t>
            </a:r>
          </a:p>
          <a:p>
            <a:pPr>
              <a:buNone/>
            </a:pPr>
            <a:r>
              <a:rPr lang="en-SG" dirty="0" smtClean="0"/>
              <a:t>	</a:t>
            </a:r>
            <a:r>
              <a:rPr lang="en-SG" dirty="0" err="1" smtClean="0"/>
              <a:t>x.setValue</a:t>
            </a:r>
            <a:r>
              <a:rPr lang="en-SG" dirty="0" smtClean="0"/>
              <a:t>(7);</a:t>
            </a:r>
          </a:p>
          <a:p>
            <a:pPr>
              <a:buNone/>
            </a:pPr>
            <a:r>
              <a:rPr lang="en-SG" dirty="0" smtClean="0"/>
              <a:t>	Box y=x;</a:t>
            </a:r>
          </a:p>
          <a:p>
            <a:pPr>
              <a:buNone/>
            </a:pPr>
            <a:r>
              <a:rPr lang="en-SG" dirty="0" smtClean="0"/>
              <a:t>	</a:t>
            </a:r>
            <a:r>
              <a:rPr lang="en-SG" dirty="0" err="1" smtClean="0"/>
              <a:t>y.setValue</a:t>
            </a:r>
            <a:r>
              <a:rPr lang="en-SG" dirty="0" smtClean="0"/>
              <a:t>(11);</a:t>
            </a:r>
          </a:p>
          <a:p>
            <a:pPr>
              <a:buNone/>
            </a:pPr>
            <a:r>
              <a:rPr lang="en-SG" dirty="0" smtClean="0"/>
              <a:t>	</a:t>
            </a:r>
            <a:r>
              <a:rPr lang="en-SG" dirty="0" err="1" smtClean="0"/>
              <a:t>System.out.println</a:t>
            </a:r>
            <a:r>
              <a:rPr lang="en-SG" dirty="0" smtClean="0"/>
              <a:t>(“content of x: ”+</a:t>
            </a:r>
            <a:r>
              <a:rPr lang="en-SG" dirty="0" err="1" smtClean="0"/>
              <a:t>x.getValue</a:t>
            </a:r>
            <a:r>
              <a:rPr lang="en-SG" dirty="0" smtClean="0"/>
              <a:t>());</a:t>
            </a:r>
          </a:p>
          <a:p>
            <a:pPr>
              <a:buNone/>
            </a:pPr>
            <a:r>
              <a:rPr lang="en-SG" dirty="0" smtClean="0"/>
              <a:t>	 </a:t>
            </a:r>
            <a:r>
              <a:rPr lang="en-SG" dirty="0" err="1" smtClean="0"/>
              <a:t>System.out.println</a:t>
            </a:r>
            <a:r>
              <a:rPr lang="en-SG" dirty="0" smtClean="0"/>
              <a:t>(“content of y: ”+</a:t>
            </a:r>
            <a:r>
              <a:rPr lang="en-SG" dirty="0" err="1" smtClean="0"/>
              <a:t>y.getValue</a:t>
            </a:r>
            <a:r>
              <a:rPr lang="en-SG" dirty="0" smtClean="0"/>
              <a:t>()); </a:t>
            </a:r>
          </a:p>
          <a:p>
            <a:pPr>
              <a:buNone/>
            </a:pPr>
            <a:r>
              <a:rPr lang="en-SG" dirty="0" smtClean="0"/>
              <a:t>}</a:t>
            </a:r>
          </a:p>
          <a:p>
            <a:pPr>
              <a:buNone/>
            </a:pPr>
            <a:r>
              <a:rPr lang="en-SG" dirty="0" smtClean="0"/>
              <a:t>}</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771</Words>
  <Application>Microsoft Office PowerPoint</Application>
  <PresentationFormat>On-screen Show (4:3)</PresentationFormat>
  <Paragraphs>172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Implications of the inheritance</vt:lpstr>
      <vt:lpstr>Slide 2</vt:lpstr>
      <vt:lpstr>The polymorphic variable</vt:lpstr>
      <vt:lpstr>Memory Layout</vt:lpstr>
      <vt:lpstr>Slide 5</vt:lpstr>
      <vt:lpstr>Slide 6</vt:lpstr>
      <vt:lpstr>Slide 7</vt:lpstr>
      <vt:lpstr>Assignment </vt:lpstr>
      <vt:lpstr>Slide 9</vt:lpstr>
      <vt:lpstr>Slide 10</vt:lpstr>
      <vt:lpstr>Slide 11</vt:lpstr>
      <vt:lpstr>Slide 12</vt:lpstr>
      <vt:lpstr>Slide 13</vt:lpstr>
      <vt:lpstr>Parameters as a form of Assignment</vt:lpstr>
      <vt:lpstr>Slide 15</vt:lpstr>
      <vt:lpstr>Equality Test</vt:lpstr>
      <vt:lpstr>Slide 17</vt:lpstr>
      <vt:lpstr>Slide 18</vt:lpstr>
      <vt:lpstr>Slide 19</vt:lpstr>
      <vt:lpstr>Garbage Collection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Implications of the inheritance</dc:title>
  <dc:creator>Rajesh Reddy</dc:creator>
  <cp:lastModifiedBy>Rajesh Reddy</cp:lastModifiedBy>
  <cp:revision>43</cp:revision>
  <dcterms:created xsi:type="dcterms:W3CDTF">2019-02-19T04:56:50Z</dcterms:created>
  <dcterms:modified xsi:type="dcterms:W3CDTF">2019-02-21T04:38:40Z</dcterms:modified>
</cp:coreProperties>
</file>