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38CDD-3FCE-49CF-A6B2-07F029C4D3C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38A07-CA21-4C0B-9C93-937D763303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38A07-CA21-4C0B-9C93-937D763303A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9A06-18A1-4C52-8624-DCAF7E14DB61}" type="datetimeFigureOut">
              <a:rPr lang="en-IN" smtClean="0"/>
              <a:pPr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6E78-050F-4E90-AF88-C516E18434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5420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9A06-18A1-4C52-8624-DCAF7E14DB61}" type="datetimeFigureOut">
              <a:rPr lang="en-IN" smtClean="0"/>
              <a:pPr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6E78-050F-4E90-AF88-C516E18434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4635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9A06-18A1-4C52-8624-DCAF7E14DB61}" type="datetimeFigureOut">
              <a:rPr lang="en-IN" smtClean="0"/>
              <a:pPr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6E78-050F-4E90-AF88-C516E18434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362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9A06-18A1-4C52-8624-DCAF7E14DB61}" type="datetimeFigureOut">
              <a:rPr lang="en-IN" smtClean="0"/>
              <a:pPr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6E78-050F-4E90-AF88-C516E18434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8527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9A06-18A1-4C52-8624-DCAF7E14DB61}" type="datetimeFigureOut">
              <a:rPr lang="en-IN" smtClean="0"/>
              <a:pPr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6E78-050F-4E90-AF88-C516E18434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5217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9A06-18A1-4C52-8624-DCAF7E14DB61}" type="datetimeFigureOut">
              <a:rPr lang="en-IN" smtClean="0"/>
              <a:pPr/>
              <a:t>05-02-2019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6E78-050F-4E90-AF88-C516E18434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048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9A06-18A1-4C52-8624-DCAF7E14DB61}" type="datetimeFigureOut">
              <a:rPr lang="en-IN" smtClean="0"/>
              <a:pPr/>
              <a:t>05-02-2019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6E78-050F-4E90-AF88-C516E18434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1073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9A06-18A1-4C52-8624-DCAF7E14DB61}" type="datetimeFigureOut">
              <a:rPr lang="en-IN" smtClean="0"/>
              <a:pPr/>
              <a:t>05-02-2019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6E78-050F-4E90-AF88-C516E18434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8912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9A06-18A1-4C52-8624-DCAF7E14DB61}" type="datetimeFigureOut">
              <a:rPr lang="en-IN" smtClean="0"/>
              <a:pPr/>
              <a:t>05-02-2019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6E78-050F-4E90-AF88-C516E18434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538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9A06-18A1-4C52-8624-DCAF7E14DB61}" type="datetimeFigureOut">
              <a:rPr lang="en-IN" smtClean="0"/>
              <a:pPr/>
              <a:t>05-02-2019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6E78-050F-4E90-AF88-C516E18434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183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9A06-18A1-4C52-8624-DCAF7E14DB61}" type="datetimeFigureOut">
              <a:rPr lang="en-IN" smtClean="0"/>
              <a:pPr/>
              <a:t>05-02-2019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6E78-050F-4E90-AF88-C516E18434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202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59A06-18A1-4C52-8624-DCAF7E14DB61}" type="datetimeFigureOut">
              <a:rPr lang="en-IN" smtClean="0"/>
              <a:pPr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06E78-050F-4E90-AF88-C516E18434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4052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INHERITANCE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576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Member Access and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Subclass includes all of the members of its </a:t>
            </a:r>
            <a:r>
              <a:rPr lang="en-IN" dirty="0" err="1" smtClean="0"/>
              <a:t>superclass,except</a:t>
            </a:r>
            <a:r>
              <a:rPr lang="en-IN" dirty="0" smtClean="0"/>
              <a:t> private members.</a:t>
            </a:r>
          </a:p>
          <a:p>
            <a:r>
              <a:rPr lang="en-IN" dirty="0" smtClean="0"/>
              <a:t>We can access these variables by using the methods of its own class</a:t>
            </a:r>
          </a:p>
          <a:p>
            <a:pPr>
              <a:buNone/>
            </a:pPr>
            <a:r>
              <a:rPr lang="en-IN" dirty="0" smtClean="0"/>
              <a:t> class A {</a:t>
            </a:r>
          </a:p>
          <a:p>
            <a:pPr>
              <a:buNone/>
            </a:pPr>
            <a:r>
              <a:rPr lang="en-IN" dirty="0" smtClean="0"/>
              <a:t>  private </a:t>
            </a:r>
            <a:r>
              <a:rPr lang="en-IN" dirty="0" err="1" smtClean="0"/>
              <a:t>int</a:t>
            </a:r>
            <a:r>
              <a:rPr lang="en-IN" dirty="0" smtClean="0"/>
              <a:t> j;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getj</a:t>
            </a:r>
            <a:r>
              <a:rPr lang="en-IN" dirty="0" smtClean="0"/>
              <a:t>() {</a:t>
            </a:r>
          </a:p>
          <a:p>
            <a:pPr>
              <a:buNone/>
            </a:pPr>
            <a:r>
              <a:rPr lang="en-IN" dirty="0" smtClean="0"/>
              <a:t> return j; }				Example:Access1.java</a:t>
            </a:r>
          </a:p>
          <a:p>
            <a:pPr>
              <a:buNone/>
            </a:pPr>
            <a:r>
              <a:rPr lang="en-IN" dirty="0" smtClean="0"/>
              <a:t> }</a:t>
            </a:r>
          </a:p>
          <a:p>
            <a:pPr>
              <a:buNone/>
            </a:pPr>
            <a:r>
              <a:rPr lang="en-IN" dirty="0" smtClean="0"/>
              <a:t> class B extends A {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=j; //error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=</a:t>
            </a:r>
            <a:r>
              <a:rPr lang="en-IN" dirty="0" err="1" smtClean="0"/>
              <a:t>getj</a:t>
            </a:r>
            <a:r>
              <a:rPr lang="en-IN" dirty="0" smtClean="0"/>
              <a:t>(); } 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7473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 </a:t>
            </a:r>
            <a:r>
              <a:rPr lang="en-SG" dirty="0" err="1" smtClean="0"/>
              <a:t>Superclass</a:t>
            </a:r>
            <a:r>
              <a:rPr lang="en-SG" dirty="0" smtClean="0"/>
              <a:t> variable can reference a subclass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 reference variable of a </a:t>
            </a:r>
            <a:r>
              <a:rPr lang="en-SG" dirty="0" err="1" smtClean="0"/>
              <a:t>superclass</a:t>
            </a:r>
            <a:r>
              <a:rPr lang="en-SG" dirty="0" smtClean="0"/>
              <a:t> can be assigned a reference to any subclass derived from that </a:t>
            </a:r>
            <a:r>
              <a:rPr lang="en-SG" dirty="0" err="1" smtClean="0"/>
              <a:t>superclass</a:t>
            </a:r>
            <a:r>
              <a:rPr lang="en-SG" dirty="0" smtClean="0"/>
              <a:t> only</a:t>
            </a:r>
          </a:p>
          <a:p>
            <a:endParaRPr lang="en-SG" dirty="0" smtClean="0"/>
          </a:p>
          <a:p>
            <a:pPr>
              <a:buNone/>
            </a:pPr>
            <a:r>
              <a:rPr lang="en-SG" dirty="0" err="1" smtClean="0"/>
              <a:t>BoxWeight</a:t>
            </a:r>
            <a:r>
              <a:rPr lang="en-SG" dirty="0" smtClean="0"/>
              <a:t> </a:t>
            </a:r>
            <a:r>
              <a:rPr lang="en-SG" dirty="0" err="1" smtClean="0"/>
              <a:t>bw</a:t>
            </a:r>
            <a:r>
              <a:rPr lang="en-SG" dirty="0" smtClean="0"/>
              <a:t>=new </a:t>
            </a:r>
            <a:r>
              <a:rPr lang="en-SG" dirty="0" err="1" smtClean="0"/>
              <a:t>BoxWeight</a:t>
            </a:r>
            <a:r>
              <a:rPr lang="en-SG" dirty="0" smtClean="0"/>
              <a:t>()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SG" dirty="0" smtClean="0"/>
              <a:t>Box b=new Box();</a:t>
            </a:r>
          </a:p>
          <a:p>
            <a:pPr>
              <a:buNone/>
            </a:pPr>
            <a:r>
              <a:rPr lang="en-SG" dirty="0" smtClean="0"/>
              <a:t>B=</a:t>
            </a:r>
            <a:r>
              <a:rPr lang="en-SG" dirty="0" err="1" smtClean="0"/>
              <a:t>bw</a:t>
            </a:r>
            <a:r>
              <a:rPr lang="en-SG" dirty="0" smtClean="0"/>
              <a:t>;</a:t>
            </a:r>
          </a:p>
          <a:p>
            <a:pPr>
              <a:buNone/>
            </a:pPr>
            <a:r>
              <a:rPr lang="en-SG" dirty="0" err="1" smtClean="0"/>
              <a:t>Example:RefDemo.java</a:t>
            </a:r>
            <a:endParaRPr lang="en-SG" dirty="0" smtClean="0"/>
          </a:p>
        </p:txBody>
      </p:sp>
      <p:sp>
        <p:nvSpPr>
          <p:cNvPr id="4" name="Rectangle 3"/>
          <p:cNvSpPr/>
          <p:nvPr/>
        </p:nvSpPr>
        <p:spPr>
          <a:xfrm>
            <a:off x="8997696" y="2971800"/>
            <a:ext cx="1170432" cy="713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Boxweightobject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43416" y="4562856"/>
            <a:ext cx="1197864" cy="6309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 Box Object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9628632" y="3730752"/>
            <a:ext cx="13716" cy="832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Using super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Whenever a subclass needs to refer to its immediate </a:t>
            </a:r>
            <a:r>
              <a:rPr lang="en-SG" dirty="0" err="1" smtClean="0"/>
              <a:t>superclass</a:t>
            </a:r>
            <a:r>
              <a:rPr lang="en-SG" dirty="0" smtClean="0"/>
              <a:t>, it can do so by use of the keyword super.</a:t>
            </a:r>
          </a:p>
          <a:p>
            <a:r>
              <a:rPr lang="en-SG" dirty="0" smtClean="0"/>
              <a:t>Super has 2 general forms</a:t>
            </a:r>
          </a:p>
          <a:p>
            <a:pPr>
              <a:buNone/>
            </a:pPr>
            <a:r>
              <a:rPr lang="en-SG" dirty="0" smtClean="0"/>
              <a:t>		1. It  calls the </a:t>
            </a:r>
            <a:r>
              <a:rPr lang="en-SG" dirty="0" err="1" smtClean="0"/>
              <a:t>superclass</a:t>
            </a:r>
            <a:r>
              <a:rPr lang="en-SG" dirty="0" smtClean="0"/>
              <a:t> constructor.</a:t>
            </a:r>
          </a:p>
          <a:p>
            <a:pPr>
              <a:buNone/>
            </a:pPr>
            <a:r>
              <a:rPr lang="en-SG" dirty="0" smtClean="0"/>
              <a:t>		2. It  is used to access a “member” of the </a:t>
            </a:r>
            <a:r>
              <a:rPr lang="en-SG" dirty="0" err="1" smtClean="0"/>
              <a:t>superclass</a:t>
            </a:r>
            <a:r>
              <a:rPr lang="en-SG" dirty="0" smtClean="0"/>
              <a:t> that has 		    been hidden by a member of a subclass.</a:t>
            </a:r>
          </a:p>
          <a:p>
            <a:pPr>
              <a:buNone/>
            </a:pPr>
            <a:r>
              <a:rPr lang="en-SG" dirty="0" smtClean="0"/>
              <a:t> 	</a:t>
            </a:r>
            <a:r>
              <a:rPr lang="en-SG" dirty="0" err="1" smtClean="0"/>
              <a:t>Here,member</a:t>
            </a:r>
            <a:r>
              <a:rPr lang="en-SG" dirty="0" smtClean="0"/>
              <a:t> can be either a method or an instance variable.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Using super to call super 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 subclass can call a constructor method defined by its </a:t>
            </a:r>
            <a:r>
              <a:rPr lang="en-SG" dirty="0" err="1" smtClean="0"/>
              <a:t>superclass</a:t>
            </a:r>
            <a:r>
              <a:rPr lang="en-SG" dirty="0" smtClean="0"/>
              <a:t> by use of the following form of super.</a:t>
            </a:r>
          </a:p>
          <a:p>
            <a:pPr>
              <a:buNone/>
            </a:pPr>
            <a:r>
              <a:rPr lang="en-SG" dirty="0" smtClean="0"/>
              <a:t>		super(parameter-list);</a:t>
            </a:r>
            <a:endParaRPr lang="en-US" dirty="0" smtClean="0"/>
          </a:p>
          <a:p>
            <a:r>
              <a:rPr lang="en-SG" dirty="0" smtClean="0"/>
              <a:t> super() must always be the first statement executed inside a subclass constructor.</a:t>
            </a:r>
          </a:p>
          <a:p>
            <a:r>
              <a:rPr lang="en-SG" dirty="0" smtClean="0"/>
              <a:t>Example: DemoSuper.java</a:t>
            </a:r>
          </a:p>
          <a:p>
            <a:pPr>
              <a:buNone/>
            </a:pPr>
            <a:r>
              <a:rPr lang="en-SG" dirty="0" smtClean="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7472"/>
            <a:ext cx="10515600" cy="5829491"/>
          </a:xfrm>
        </p:spPr>
        <p:txBody>
          <a:bodyPr/>
          <a:lstStyle/>
          <a:p>
            <a:pPr>
              <a:buNone/>
            </a:pPr>
            <a:r>
              <a:rPr lang="en-SG" dirty="0" smtClean="0"/>
              <a:t>class </a:t>
            </a:r>
            <a:r>
              <a:rPr lang="en-SG" dirty="0" err="1" smtClean="0"/>
              <a:t>BoxWeight</a:t>
            </a:r>
            <a:r>
              <a:rPr lang="en-SG" dirty="0" smtClean="0"/>
              <a:t> extends Box {</a:t>
            </a:r>
          </a:p>
          <a:p>
            <a:pPr>
              <a:buNone/>
            </a:pPr>
            <a:r>
              <a:rPr lang="en-SG" dirty="0" smtClean="0"/>
              <a:t>  double weight;</a:t>
            </a:r>
          </a:p>
          <a:p>
            <a:pPr>
              <a:buNone/>
            </a:pPr>
            <a:r>
              <a:rPr lang="en-SG" dirty="0" smtClean="0"/>
              <a:t>  </a:t>
            </a:r>
            <a:r>
              <a:rPr lang="en-SG" dirty="0" err="1" smtClean="0"/>
              <a:t>BoxWeight</a:t>
            </a:r>
            <a:r>
              <a:rPr lang="en-SG" dirty="0" smtClean="0"/>
              <a:t>(double </a:t>
            </a:r>
            <a:r>
              <a:rPr lang="en-SG" dirty="0" err="1" smtClean="0"/>
              <a:t>d,double</a:t>
            </a:r>
            <a:r>
              <a:rPr lang="en-SG" dirty="0" smtClean="0"/>
              <a:t> </a:t>
            </a:r>
            <a:r>
              <a:rPr lang="en-SG" dirty="0" err="1" smtClean="0"/>
              <a:t>h,double</a:t>
            </a:r>
            <a:r>
              <a:rPr lang="en-SG" dirty="0" smtClean="0"/>
              <a:t> </a:t>
            </a:r>
            <a:r>
              <a:rPr lang="en-SG" dirty="0" err="1" smtClean="0"/>
              <a:t>b,double</a:t>
            </a:r>
            <a:r>
              <a:rPr lang="en-SG" dirty="0" smtClean="0"/>
              <a:t> m)</a:t>
            </a:r>
          </a:p>
          <a:p>
            <a:pPr>
              <a:buNone/>
            </a:pPr>
            <a:r>
              <a:rPr lang="en-SG" dirty="0" smtClean="0"/>
              <a:t>	{</a:t>
            </a:r>
          </a:p>
          <a:p>
            <a:pPr>
              <a:buNone/>
            </a:pPr>
            <a:r>
              <a:rPr lang="en-SG" dirty="0" smtClean="0"/>
              <a:t>		super(</a:t>
            </a:r>
            <a:r>
              <a:rPr lang="en-SG" dirty="0" err="1" smtClean="0"/>
              <a:t>d,h,b</a:t>
            </a:r>
            <a:r>
              <a:rPr lang="en-SG" dirty="0" smtClean="0"/>
              <a:t>);</a:t>
            </a:r>
          </a:p>
          <a:p>
            <a:pPr>
              <a:buNone/>
            </a:pPr>
            <a:r>
              <a:rPr lang="en-SG" dirty="0" smtClean="0"/>
              <a:t>		weight=m;</a:t>
            </a:r>
          </a:p>
          <a:p>
            <a:pPr>
              <a:buNone/>
            </a:pPr>
            <a:r>
              <a:rPr lang="en-SG" dirty="0" smtClean="0"/>
              <a:t>   }</a:t>
            </a:r>
          </a:p>
          <a:p>
            <a:pPr>
              <a:buNone/>
            </a:pPr>
            <a:r>
              <a:rPr lang="en-SG" dirty="0" smtClean="0"/>
              <a:t>} </a:t>
            </a:r>
          </a:p>
          <a:p>
            <a:pPr>
              <a:buNone/>
            </a:pPr>
            <a:r>
              <a:rPr lang="en-SG" dirty="0" smtClean="0">
                <a:solidFill>
                  <a:srgbClr val="C00000"/>
                </a:solidFill>
              </a:rPr>
              <a:t>A second Use for Super:</a:t>
            </a:r>
          </a:p>
          <a:p>
            <a:r>
              <a:rPr lang="en-SG" dirty="0" smtClean="0"/>
              <a:t>Example:super2.java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Creating a Multilevel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 smtClean="0"/>
              <a:t>class</a:t>
            </a:r>
            <a:r>
              <a:rPr lang="en-US" dirty="0" smtClean="0"/>
              <a:t> Animal{  </a:t>
            </a:r>
          </a:p>
          <a:p>
            <a:r>
              <a:rPr lang="en-US" b="1" dirty="0" smtClean="0"/>
              <a:t>void</a:t>
            </a:r>
            <a:r>
              <a:rPr lang="en-US" dirty="0" smtClean="0"/>
              <a:t> eat(){</a:t>
            </a:r>
            <a:r>
              <a:rPr lang="en-US" dirty="0" err="1" smtClean="0"/>
              <a:t>System.out.println</a:t>
            </a:r>
            <a:r>
              <a:rPr lang="en-US" dirty="0" smtClean="0"/>
              <a:t>("eating...");}  </a:t>
            </a:r>
          </a:p>
          <a:p>
            <a:r>
              <a:rPr lang="en-US" dirty="0" smtClean="0"/>
              <a:t>}  </a:t>
            </a:r>
          </a:p>
          <a:p>
            <a:r>
              <a:rPr lang="en-US" b="1" dirty="0" smtClean="0"/>
              <a:t>class</a:t>
            </a:r>
            <a:r>
              <a:rPr lang="en-US" dirty="0" smtClean="0"/>
              <a:t> Dog </a:t>
            </a:r>
            <a:r>
              <a:rPr lang="en-US" b="1" dirty="0" smtClean="0"/>
              <a:t>extends</a:t>
            </a:r>
            <a:r>
              <a:rPr lang="en-US" dirty="0" smtClean="0"/>
              <a:t> Animal{  </a:t>
            </a:r>
          </a:p>
          <a:p>
            <a:r>
              <a:rPr lang="en-US" b="1" dirty="0" smtClean="0"/>
              <a:t>void</a:t>
            </a:r>
            <a:r>
              <a:rPr lang="en-US" dirty="0" smtClean="0"/>
              <a:t> bark(){</a:t>
            </a:r>
            <a:r>
              <a:rPr lang="en-US" dirty="0" err="1" smtClean="0"/>
              <a:t>System.out.println</a:t>
            </a:r>
            <a:r>
              <a:rPr lang="en-US" dirty="0" smtClean="0"/>
              <a:t>("barking...");}  </a:t>
            </a:r>
          </a:p>
          <a:p>
            <a:r>
              <a:rPr lang="en-US" dirty="0" smtClean="0"/>
              <a:t>}  </a:t>
            </a:r>
          </a:p>
          <a:p>
            <a:r>
              <a:rPr lang="en-US" b="1" dirty="0" smtClean="0"/>
              <a:t>class</a:t>
            </a:r>
            <a:r>
              <a:rPr lang="en-US" dirty="0" smtClean="0"/>
              <a:t> </a:t>
            </a:r>
            <a:r>
              <a:rPr lang="en-US" dirty="0" err="1" smtClean="0"/>
              <a:t>BabyDog</a:t>
            </a:r>
            <a:r>
              <a:rPr lang="en-US" dirty="0" smtClean="0"/>
              <a:t> </a:t>
            </a:r>
            <a:r>
              <a:rPr lang="en-US" b="1" dirty="0" smtClean="0"/>
              <a:t>extends</a:t>
            </a:r>
            <a:r>
              <a:rPr lang="en-US" dirty="0" smtClean="0"/>
              <a:t> Dog{  </a:t>
            </a:r>
          </a:p>
          <a:p>
            <a:r>
              <a:rPr lang="en-US" b="1" dirty="0" smtClean="0"/>
              <a:t>void</a:t>
            </a:r>
            <a:r>
              <a:rPr lang="en-US" dirty="0" smtClean="0"/>
              <a:t> weep(){</a:t>
            </a:r>
            <a:r>
              <a:rPr lang="en-US" dirty="0" err="1" smtClean="0"/>
              <a:t>System.out.println</a:t>
            </a:r>
            <a:r>
              <a:rPr lang="en-US" dirty="0" smtClean="0"/>
              <a:t>("weeping...");}  </a:t>
            </a:r>
          </a:p>
          <a:p>
            <a:r>
              <a:rPr lang="en-US" dirty="0" smtClean="0"/>
              <a:t>}  </a:t>
            </a:r>
          </a:p>
          <a:p>
            <a:r>
              <a:rPr lang="en-US" b="1" dirty="0" smtClean="0"/>
              <a:t>class</a:t>
            </a:r>
            <a:r>
              <a:rPr lang="en-US" dirty="0" smtClean="0"/>
              <a:t> TestInheritance2{  </a:t>
            </a:r>
          </a:p>
          <a:p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static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main(String </a:t>
            </a:r>
            <a:r>
              <a:rPr lang="en-US" dirty="0" err="1" smtClean="0"/>
              <a:t>args</a:t>
            </a:r>
            <a:r>
              <a:rPr lang="en-US" dirty="0" smtClean="0"/>
              <a:t>[]){  </a:t>
            </a:r>
          </a:p>
          <a:p>
            <a:r>
              <a:rPr lang="en-US" dirty="0" err="1" smtClean="0"/>
              <a:t>BabyDog</a:t>
            </a:r>
            <a:r>
              <a:rPr lang="en-US" dirty="0" smtClean="0"/>
              <a:t> d=</a:t>
            </a:r>
            <a:r>
              <a:rPr lang="en-US" b="1" dirty="0" smtClean="0"/>
              <a:t>new</a:t>
            </a:r>
            <a:r>
              <a:rPr lang="en-US" dirty="0" smtClean="0"/>
              <a:t> </a:t>
            </a:r>
            <a:r>
              <a:rPr lang="en-US" dirty="0" err="1" smtClean="0"/>
              <a:t>BabyDog</a:t>
            </a:r>
            <a:r>
              <a:rPr lang="en-US" dirty="0" smtClean="0"/>
              <a:t>();  </a:t>
            </a:r>
          </a:p>
          <a:p>
            <a:r>
              <a:rPr lang="en-US" dirty="0" err="1" smtClean="0"/>
              <a:t>d.weep</a:t>
            </a:r>
            <a:r>
              <a:rPr lang="en-US" dirty="0" smtClean="0"/>
              <a:t>();  </a:t>
            </a:r>
          </a:p>
          <a:p>
            <a:r>
              <a:rPr lang="en-US" dirty="0" err="1" smtClean="0"/>
              <a:t>d.bark</a:t>
            </a:r>
            <a:r>
              <a:rPr lang="en-US" dirty="0" smtClean="0"/>
              <a:t>();  </a:t>
            </a:r>
          </a:p>
          <a:p>
            <a:r>
              <a:rPr lang="en-US" dirty="0" smtClean="0"/>
              <a:t>d.eat();  </a:t>
            </a:r>
          </a:p>
          <a:p>
            <a:r>
              <a:rPr lang="en-US" dirty="0" smtClean="0"/>
              <a:t>}}  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When Constructors are called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Constructors are called in </a:t>
            </a:r>
            <a:r>
              <a:rPr lang="en-SG" dirty="0" err="1" smtClean="0"/>
              <a:t>oreder</a:t>
            </a:r>
            <a:r>
              <a:rPr lang="en-SG" dirty="0" smtClean="0"/>
              <a:t> of derivation from </a:t>
            </a:r>
            <a:r>
              <a:rPr lang="en-SG" dirty="0" err="1" smtClean="0"/>
              <a:t>superclass</a:t>
            </a:r>
            <a:r>
              <a:rPr lang="en-SG" dirty="0" smtClean="0"/>
              <a:t> to subclass.</a:t>
            </a:r>
          </a:p>
          <a:p>
            <a:r>
              <a:rPr lang="en-SG" dirty="0" smtClean="0"/>
              <a:t>Further since super() must be the first statement executed in a subclass </a:t>
            </a:r>
            <a:r>
              <a:rPr lang="en-SG" dirty="0" err="1" smtClean="0"/>
              <a:t>constructor,this</a:t>
            </a:r>
            <a:r>
              <a:rPr lang="en-SG" dirty="0" smtClean="0"/>
              <a:t> order is same whether or not super() is used.</a:t>
            </a:r>
          </a:p>
          <a:p>
            <a:r>
              <a:rPr lang="en-SG" dirty="0" smtClean="0"/>
              <a:t>If super() is not used then the default or </a:t>
            </a:r>
            <a:r>
              <a:rPr lang="en-SG" dirty="0" err="1" smtClean="0"/>
              <a:t>parameterless</a:t>
            </a:r>
            <a:r>
              <a:rPr lang="en-SG" dirty="0" smtClean="0"/>
              <a:t> constructor of each </a:t>
            </a:r>
            <a:r>
              <a:rPr lang="en-SG" dirty="0" err="1" smtClean="0"/>
              <a:t>superclass</a:t>
            </a:r>
            <a:r>
              <a:rPr lang="en-SG" dirty="0" smtClean="0"/>
              <a:t> will be executed</a:t>
            </a:r>
          </a:p>
          <a:p>
            <a:r>
              <a:rPr lang="en-SG" dirty="0" smtClean="0"/>
              <a:t>Example : CallingCons.java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Method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In a class Hierarchy when a method in a subclass has the same name and type signatures as a method in its </a:t>
            </a:r>
            <a:r>
              <a:rPr lang="en-SG" dirty="0" err="1" smtClean="0"/>
              <a:t>superclass,then</a:t>
            </a:r>
            <a:r>
              <a:rPr lang="en-SG" dirty="0" smtClean="0"/>
              <a:t> the method in the subclass is said to be override the method in the </a:t>
            </a:r>
            <a:r>
              <a:rPr lang="en-SG" dirty="0" err="1" smtClean="0"/>
              <a:t>superclass</a:t>
            </a:r>
            <a:r>
              <a:rPr lang="en-SG" dirty="0" smtClean="0"/>
              <a:t>.</a:t>
            </a:r>
          </a:p>
          <a:p>
            <a:r>
              <a:rPr lang="en-SG" dirty="0" smtClean="0"/>
              <a:t>When a override method is called from within a subclass it will always refer to the version of that method defined by the subclass.</a:t>
            </a:r>
          </a:p>
          <a:p>
            <a:r>
              <a:rPr lang="en-SG" dirty="0" smtClean="0"/>
              <a:t>The version of the method defined by the </a:t>
            </a:r>
            <a:r>
              <a:rPr lang="en-SG" dirty="0" err="1" smtClean="0"/>
              <a:t>superclass</a:t>
            </a:r>
            <a:r>
              <a:rPr lang="en-SG" dirty="0" smtClean="0"/>
              <a:t> will be hidden.</a:t>
            </a:r>
          </a:p>
          <a:p>
            <a:r>
              <a:rPr lang="en-SG" dirty="0" err="1" smtClean="0"/>
              <a:t>Example:Override.java</a:t>
            </a:r>
            <a:endParaRPr lang="en-SG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838200" y="329184"/>
            <a:ext cx="10515600" cy="5847779"/>
          </a:xfrm>
        </p:spPr>
        <p:txBody>
          <a:bodyPr>
            <a:normAutofit lnSpcReduction="10000"/>
          </a:bodyPr>
          <a:lstStyle/>
          <a:p>
            <a:r>
              <a:rPr lang="en-SG" dirty="0" smtClean="0"/>
              <a:t>Method overriding occurs only when the names and type signatures are </a:t>
            </a:r>
            <a:r>
              <a:rPr lang="en-SG" dirty="0" err="1" smtClean="0"/>
              <a:t>identical.If</a:t>
            </a:r>
            <a:r>
              <a:rPr lang="en-SG" dirty="0" smtClean="0"/>
              <a:t> they are not ,then 2 methods are simply overloaded.</a:t>
            </a:r>
          </a:p>
          <a:p>
            <a:r>
              <a:rPr lang="en-SG" dirty="0" smtClean="0"/>
              <a:t>Ex: Ovveride1.java</a:t>
            </a:r>
          </a:p>
          <a:p>
            <a:pPr>
              <a:buNone/>
            </a:pPr>
            <a:r>
              <a:rPr lang="en-SG" dirty="0" smtClean="0"/>
              <a:t> class A {</a:t>
            </a:r>
          </a:p>
          <a:p>
            <a:pPr>
              <a:buNone/>
            </a:pPr>
            <a:r>
              <a:rPr lang="en-SG" dirty="0" smtClean="0"/>
              <a:t> void show()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SG" dirty="0" smtClean="0"/>
              <a:t> </a:t>
            </a:r>
            <a:r>
              <a:rPr lang="en-SG" dirty="0" err="1" smtClean="0"/>
              <a:t>System.out.println</a:t>
            </a:r>
            <a:r>
              <a:rPr lang="en-SG" dirty="0" smtClean="0"/>
              <a:t>(“I and j are”+</a:t>
            </a:r>
            <a:r>
              <a:rPr lang="en-SG" dirty="0" err="1" smtClean="0"/>
              <a:t>i</a:t>
            </a:r>
            <a:r>
              <a:rPr lang="en-SG" dirty="0" smtClean="0"/>
              <a:t>+” ”+j);</a:t>
            </a:r>
          </a:p>
          <a:p>
            <a:pPr>
              <a:buNone/>
            </a:pPr>
            <a:r>
              <a:rPr lang="en-SG" dirty="0" smtClean="0"/>
              <a:t>}</a:t>
            </a:r>
          </a:p>
          <a:p>
            <a:pPr>
              <a:buNone/>
            </a:pPr>
            <a:r>
              <a:rPr lang="en-SG" dirty="0" smtClean="0"/>
              <a:t> class B extends A {</a:t>
            </a:r>
          </a:p>
          <a:p>
            <a:pPr>
              <a:buNone/>
            </a:pPr>
            <a:r>
              <a:rPr lang="en-SG" dirty="0" smtClean="0"/>
              <a:t> void show(String </a:t>
            </a:r>
            <a:r>
              <a:rPr lang="en-SG" dirty="0" err="1" smtClean="0"/>
              <a:t>msg</a:t>
            </a:r>
            <a:r>
              <a:rPr lang="en-SG" dirty="0" smtClean="0"/>
              <a:t>) {</a:t>
            </a:r>
          </a:p>
          <a:p>
            <a:pPr>
              <a:buNone/>
            </a:pPr>
            <a:r>
              <a:rPr lang="en-SG" dirty="0" err="1" smtClean="0"/>
              <a:t>System.out.println</a:t>
            </a:r>
            <a:r>
              <a:rPr lang="en-SG" dirty="0" smtClean="0"/>
              <a:t>(</a:t>
            </a:r>
            <a:r>
              <a:rPr lang="en-SG" dirty="0" err="1" smtClean="0"/>
              <a:t>msg</a:t>
            </a:r>
            <a:r>
              <a:rPr lang="en-SG" dirty="0" smtClean="0"/>
              <a:t> + k);</a:t>
            </a:r>
          </a:p>
          <a:p>
            <a:pPr>
              <a:buNone/>
            </a:pPr>
            <a:r>
              <a:rPr lang="en-SG" dirty="0" smtClean="0"/>
              <a:t>}</a:t>
            </a:r>
          </a:p>
          <a:p>
            <a:pPr>
              <a:buNone/>
            </a:pPr>
            <a:r>
              <a:rPr lang="en-SG" dirty="0" smtClean="0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Dynamic Method Dispatch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Dynamic Method Dispatch is the mechanism by which a call to an overridden method is resolved at </a:t>
            </a:r>
            <a:r>
              <a:rPr lang="en-SG" dirty="0" err="1" smtClean="0"/>
              <a:t>runtime,rather</a:t>
            </a:r>
            <a:r>
              <a:rPr lang="en-SG" dirty="0" smtClean="0"/>
              <a:t> than </a:t>
            </a:r>
            <a:r>
              <a:rPr lang="en-SG" dirty="0" err="1" smtClean="0"/>
              <a:t>complie</a:t>
            </a:r>
            <a:r>
              <a:rPr lang="en-SG" dirty="0" smtClean="0"/>
              <a:t> time</a:t>
            </a:r>
          </a:p>
          <a:p>
            <a:r>
              <a:rPr lang="en-SG" dirty="0" err="1" smtClean="0"/>
              <a:t>Superclass</a:t>
            </a:r>
            <a:r>
              <a:rPr lang="en-SG" dirty="0" smtClean="0"/>
              <a:t> reference variable can refer to a subclass object.</a:t>
            </a:r>
          </a:p>
          <a:p>
            <a:r>
              <a:rPr lang="en-SG" dirty="0" smtClean="0"/>
              <a:t>Java uses this fact to resolve calls to </a:t>
            </a:r>
            <a:r>
              <a:rPr lang="en-SG" dirty="0" err="1" smtClean="0"/>
              <a:t>overriden</a:t>
            </a:r>
            <a:r>
              <a:rPr lang="en-SG" dirty="0" smtClean="0"/>
              <a:t> method at runtime.</a:t>
            </a:r>
          </a:p>
          <a:p>
            <a:r>
              <a:rPr lang="en-SG" dirty="0" smtClean="0"/>
              <a:t>When an </a:t>
            </a:r>
            <a:r>
              <a:rPr lang="en-SG" dirty="0" err="1" smtClean="0"/>
              <a:t>overidden</a:t>
            </a:r>
            <a:r>
              <a:rPr lang="en-SG" dirty="0" smtClean="0"/>
              <a:t> method is called through a </a:t>
            </a:r>
            <a:r>
              <a:rPr lang="en-SG" dirty="0" err="1" smtClean="0"/>
              <a:t>superclass</a:t>
            </a:r>
            <a:r>
              <a:rPr lang="en-SG" dirty="0" smtClean="0"/>
              <a:t> reference java determines which version of that method to execute based upon the type of object being referred at the time the call occurs</a:t>
            </a:r>
          </a:p>
          <a:p>
            <a:r>
              <a:rPr lang="en-SG" dirty="0" smtClean="0"/>
              <a:t>Example: Dispatch.java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33855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Topics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6968"/>
            <a:ext cx="10515600" cy="573328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Inheritance Basics</a:t>
            </a:r>
          </a:p>
          <a:p>
            <a:r>
              <a:rPr lang="en-IN" sz="2400" dirty="0" smtClean="0"/>
              <a:t>Member Access and Inheritance</a:t>
            </a:r>
          </a:p>
          <a:p>
            <a:r>
              <a:rPr lang="en-IN" sz="2400" dirty="0" smtClean="0"/>
              <a:t>A Superclass variable Can Reference a Subclass Object</a:t>
            </a:r>
          </a:p>
          <a:p>
            <a:r>
              <a:rPr lang="en-IN" sz="2400" dirty="0" smtClean="0"/>
              <a:t>Using Super to call Superclass Constructors</a:t>
            </a:r>
          </a:p>
          <a:p>
            <a:r>
              <a:rPr lang="en-IN" sz="2400" dirty="0" smtClean="0"/>
              <a:t>A Second use for Super</a:t>
            </a:r>
          </a:p>
          <a:p>
            <a:r>
              <a:rPr lang="en-IN" sz="2400" dirty="0" smtClean="0"/>
              <a:t>Creating a Multilevel Hierarchy</a:t>
            </a:r>
          </a:p>
          <a:p>
            <a:r>
              <a:rPr lang="en-IN" sz="2400" dirty="0" smtClean="0"/>
              <a:t>When Constructors are Called</a:t>
            </a:r>
          </a:p>
          <a:p>
            <a:r>
              <a:rPr lang="en-IN" sz="2400" dirty="0" smtClean="0"/>
              <a:t>Method Overriding</a:t>
            </a:r>
          </a:p>
          <a:p>
            <a:r>
              <a:rPr lang="en-IN" sz="2400" dirty="0" smtClean="0"/>
              <a:t>Dynamic Method </a:t>
            </a:r>
            <a:r>
              <a:rPr lang="en-IN" sz="2400" dirty="0" smtClean="0"/>
              <a:t>Dispatch</a:t>
            </a:r>
          </a:p>
          <a:p>
            <a:r>
              <a:rPr lang="en-IN" sz="2400" dirty="0" smtClean="0"/>
              <a:t>Final keyword</a:t>
            </a:r>
          </a:p>
          <a:p>
            <a:r>
              <a:rPr lang="en-IN" sz="2400" dirty="0" smtClean="0"/>
              <a:t>Object class</a:t>
            </a:r>
            <a:endParaRPr lang="en-IN" sz="2400" dirty="0" smtClean="0"/>
          </a:p>
          <a:p>
            <a:pPr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4276594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Using final with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The keyword final has 3 uses:</a:t>
            </a:r>
          </a:p>
          <a:p>
            <a:pPr>
              <a:buNone/>
            </a:pPr>
            <a:r>
              <a:rPr lang="en-SG" dirty="0" smtClean="0"/>
              <a:t>	1. To create a constant</a:t>
            </a:r>
          </a:p>
          <a:p>
            <a:pPr>
              <a:buNone/>
            </a:pPr>
            <a:r>
              <a:rPr lang="en-SG" dirty="0" smtClean="0"/>
              <a:t>   2. To prevent Overriding</a:t>
            </a:r>
          </a:p>
          <a:p>
            <a:pPr>
              <a:buNone/>
            </a:pPr>
            <a:r>
              <a:rPr lang="en-SG" dirty="0" smtClean="0"/>
              <a:t>	3. To prevent Inheritance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"/>
            <a:ext cx="10515600" cy="5994083"/>
          </a:xfrm>
        </p:spPr>
        <p:txBody>
          <a:bodyPr>
            <a:normAutofit fontScale="92500" lnSpcReduction="10000"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To prevent Overriding: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SG" dirty="0" smtClean="0"/>
              <a:t>Methods declared as final cant be </a:t>
            </a:r>
            <a:r>
              <a:rPr lang="en-SG" dirty="0" err="1" smtClean="0"/>
              <a:t>overriden</a:t>
            </a:r>
            <a:endParaRPr lang="en-SG" dirty="0" smtClean="0"/>
          </a:p>
          <a:p>
            <a:pPr>
              <a:buNone/>
            </a:pPr>
            <a:r>
              <a:rPr lang="en-SG" dirty="0" smtClean="0"/>
              <a:t>Ex: </a:t>
            </a:r>
          </a:p>
          <a:p>
            <a:pPr>
              <a:buNone/>
            </a:pPr>
            <a:r>
              <a:rPr lang="en-SG" dirty="0" smtClean="0"/>
              <a:t>class A {</a:t>
            </a:r>
          </a:p>
          <a:p>
            <a:pPr>
              <a:buNone/>
            </a:pPr>
            <a:r>
              <a:rPr lang="en-SG" dirty="0" smtClean="0"/>
              <a:t>final void meth() {</a:t>
            </a:r>
          </a:p>
          <a:p>
            <a:pPr>
              <a:buNone/>
            </a:pPr>
            <a:r>
              <a:rPr lang="en-SG" dirty="0" err="1" smtClean="0"/>
              <a:t>System.out.println</a:t>
            </a:r>
            <a:r>
              <a:rPr lang="en-SG" dirty="0" smtClean="0"/>
              <a:t>(“This is final method”);</a:t>
            </a:r>
          </a:p>
          <a:p>
            <a:pPr>
              <a:buNone/>
            </a:pPr>
            <a:r>
              <a:rPr lang="en-SG" dirty="0" smtClean="0"/>
              <a:t>}</a:t>
            </a:r>
          </a:p>
          <a:p>
            <a:pPr>
              <a:buNone/>
            </a:pPr>
            <a:r>
              <a:rPr lang="en-SG" dirty="0" smtClean="0"/>
              <a:t>}</a:t>
            </a:r>
          </a:p>
          <a:p>
            <a:pPr>
              <a:buNone/>
            </a:pPr>
            <a:r>
              <a:rPr lang="en-SG" dirty="0" smtClean="0"/>
              <a:t>class B extends A {</a:t>
            </a:r>
          </a:p>
          <a:p>
            <a:pPr>
              <a:buNone/>
            </a:pPr>
            <a:r>
              <a:rPr lang="en-SG" dirty="0" smtClean="0"/>
              <a:t>void meth() { //Error! Cant override.</a:t>
            </a:r>
          </a:p>
          <a:p>
            <a:pPr>
              <a:buNone/>
            </a:pPr>
            <a:r>
              <a:rPr lang="en-SG" dirty="0" err="1" smtClean="0"/>
              <a:t>System.out.println</a:t>
            </a:r>
            <a:r>
              <a:rPr lang="en-SG" dirty="0" smtClean="0"/>
              <a:t>(“Illegal”);</a:t>
            </a:r>
          </a:p>
          <a:p>
            <a:pPr>
              <a:buNone/>
            </a:pPr>
            <a:r>
              <a:rPr lang="en-SG" dirty="0" smtClean="0"/>
              <a:t>}</a:t>
            </a:r>
          </a:p>
          <a:p>
            <a:pPr>
              <a:buNone/>
            </a:pPr>
            <a:r>
              <a:rPr lang="en-SG" dirty="0" smtClean="0"/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4048"/>
            <a:ext cx="10515600" cy="5792915"/>
          </a:xfrm>
        </p:spPr>
        <p:txBody>
          <a:bodyPr/>
          <a:lstStyle/>
          <a:p>
            <a:r>
              <a:rPr lang="en-SG" dirty="0" smtClean="0">
                <a:solidFill>
                  <a:srgbClr val="C00000"/>
                </a:solidFill>
              </a:rPr>
              <a:t>final to prevent Inheritance</a:t>
            </a:r>
          </a:p>
          <a:p>
            <a:pPr>
              <a:buNone/>
            </a:pPr>
            <a:r>
              <a:rPr lang="en-SG" dirty="0" smtClean="0"/>
              <a:t>It is used to prevent a class from being </a:t>
            </a:r>
            <a:r>
              <a:rPr lang="en-SG" dirty="0" err="1" smtClean="0"/>
              <a:t>inherited,to</a:t>
            </a:r>
            <a:r>
              <a:rPr lang="en-SG" dirty="0" smtClean="0"/>
              <a:t> do this </a:t>
            </a:r>
            <a:r>
              <a:rPr lang="en-SG" dirty="0" err="1" smtClean="0"/>
              <a:t>preceed</a:t>
            </a:r>
            <a:r>
              <a:rPr lang="en-SG" dirty="0" smtClean="0"/>
              <a:t> the class declaration with final.</a:t>
            </a:r>
          </a:p>
          <a:p>
            <a:pPr>
              <a:buNone/>
            </a:pPr>
            <a:r>
              <a:rPr lang="en-SG" dirty="0" smtClean="0">
                <a:solidFill>
                  <a:srgbClr val="C00000"/>
                </a:solidFill>
              </a:rPr>
              <a:t> final class A {</a:t>
            </a:r>
          </a:p>
          <a:p>
            <a:pPr>
              <a:buNone/>
            </a:pPr>
            <a:r>
              <a:rPr lang="en-SG" dirty="0" smtClean="0">
                <a:solidFill>
                  <a:srgbClr val="C00000"/>
                </a:solidFill>
              </a:rPr>
              <a:t>//…</a:t>
            </a:r>
          </a:p>
          <a:p>
            <a:pPr>
              <a:buNone/>
            </a:pPr>
            <a:r>
              <a:rPr lang="en-SG" dirty="0" smtClean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r>
              <a:rPr lang="en-SG" dirty="0" smtClean="0">
                <a:solidFill>
                  <a:srgbClr val="C00000"/>
                </a:solidFill>
              </a:rPr>
              <a:t>class B  extends A {  // Error can’t subclass A</a:t>
            </a:r>
          </a:p>
          <a:p>
            <a:pPr>
              <a:buNone/>
            </a:pPr>
            <a:r>
              <a:rPr lang="en-SG" dirty="0" smtClean="0">
                <a:solidFill>
                  <a:srgbClr val="C00000"/>
                </a:solidFill>
              </a:rPr>
              <a:t>//…</a:t>
            </a:r>
          </a:p>
          <a:p>
            <a:pPr>
              <a:buNone/>
            </a:pPr>
            <a:r>
              <a:rPr lang="en-SG" dirty="0" smtClean="0">
                <a:solidFill>
                  <a:srgbClr val="C00000"/>
                </a:solidFill>
              </a:rPr>
              <a:t>} 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The Object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Object is a special class defined by java.</a:t>
            </a:r>
          </a:p>
          <a:p>
            <a:r>
              <a:rPr lang="en-SG" dirty="0" smtClean="0"/>
              <a:t>All other classes are subclasses of </a:t>
            </a:r>
            <a:r>
              <a:rPr lang="en-SG" dirty="0" err="1" smtClean="0"/>
              <a:t>Object,that</a:t>
            </a:r>
            <a:r>
              <a:rPr lang="en-SG" dirty="0" smtClean="0"/>
              <a:t> is Object is a </a:t>
            </a:r>
            <a:r>
              <a:rPr lang="en-SG" dirty="0" err="1" smtClean="0"/>
              <a:t>superclass</a:t>
            </a:r>
            <a:r>
              <a:rPr lang="en-SG" dirty="0" smtClean="0"/>
              <a:t> of all other classes.</a:t>
            </a:r>
          </a:p>
          <a:p>
            <a:r>
              <a:rPr lang="en-SG" dirty="0" smtClean="0"/>
              <a:t>A reference variable of type Object can refer to any other class.</a:t>
            </a:r>
          </a:p>
          <a:p>
            <a:r>
              <a:rPr lang="en-SG" dirty="0" smtClean="0"/>
              <a:t>Object defines some </a:t>
            </a:r>
            <a:r>
              <a:rPr lang="en-SG" dirty="0" err="1" smtClean="0"/>
              <a:t>methods,they</a:t>
            </a:r>
            <a:r>
              <a:rPr lang="en-SG" dirty="0" smtClean="0"/>
              <a:t> are available in every object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9184"/>
            <a:ext cx="10515600" cy="5847779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SG" dirty="0" smtClean="0">
                <a:solidFill>
                  <a:srgbClr val="FF0000"/>
                </a:solidFill>
              </a:rPr>
              <a:t>Method			Purpose</a:t>
            </a:r>
          </a:p>
          <a:p>
            <a:pPr algn="just">
              <a:buNone/>
            </a:pPr>
            <a:r>
              <a:rPr lang="en-SG" dirty="0" smtClean="0"/>
              <a:t>Object clone()		creates a new object that is the same as the 				object being cloned</a:t>
            </a:r>
          </a:p>
          <a:p>
            <a:pPr>
              <a:buNone/>
            </a:pPr>
            <a:r>
              <a:rPr lang="en-SG" dirty="0" smtClean="0"/>
              <a:t>Boolean equals(Object </a:t>
            </a:r>
            <a:r>
              <a:rPr lang="en-SG" dirty="0" err="1" smtClean="0"/>
              <a:t>object</a:t>
            </a:r>
            <a:r>
              <a:rPr lang="en-SG" dirty="0" smtClean="0"/>
              <a:t>)	Determine whether one object is equal 					to another</a:t>
            </a:r>
          </a:p>
          <a:p>
            <a:pPr>
              <a:buNone/>
            </a:pPr>
            <a:r>
              <a:rPr lang="en-SG" dirty="0" smtClean="0"/>
              <a:t> void finalize()		called before an unused object is recycled</a:t>
            </a:r>
          </a:p>
          <a:p>
            <a:pPr>
              <a:buNone/>
            </a:pPr>
            <a:r>
              <a:rPr lang="en-SG" dirty="0" smtClean="0"/>
              <a:t> class </a:t>
            </a:r>
            <a:r>
              <a:rPr lang="en-SG" dirty="0" err="1" smtClean="0"/>
              <a:t>getClass</a:t>
            </a:r>
            <a:r>
              <a:rPr lang="en-SG" dirty="0" smtClean="0"/>
              <a:t>()		Obtains the class of an object at runtime</a:t>
            </a:r>
          </a:p>
          <a:p>
            <a:pPr>
              <a:buNone/>
            </a:pPr>
            <a:r>
              <a:rPr lang="en-SG" dirty="0" smtClean="0"/>
              <a:t> </a:t>
            </a:r>
            <a:r>
              <a:rPr lang="en-SG" dirty="0" err="1" smtClean="0"/>
              <a:t>int</a:t>
            </a:r>
            <a:r>
              <a:rPr lang="en-SG" dirty="0" smtClean="0"/>
              <a:t> </a:t>
            </a:r>
            <a:r>
              <a:rPr lang="en-SG" dirty="0" err="1" smtClean="0"/>
              <a:t>hashCode</a:t>
            </a:r>
            <a:r>
              <a:rPr lang="en-SG" dirty="0" smtClean="0"/>
              <a:t> 		Return the </a:t>
            </a:r>
            <a:r>
              <a:rPr lang="en-SG" dirty="0" err="1" smtClean="0"/>
              <a:t>hashcode</a:t>
            </a:r>
            <a:r>
              <a:rPr lang="en-SG" dirty="0" smtClean="0"/>
              <a:t> associated with the 					invoking object.</a:t>
            </a:r>
          </a:p>
          <a:p>
            <a:pPr>
              <a:buNone/>
            </a:pPr>
            <a:r>
              <a:rPr lang="en-SG" dirty="0" smtClean="0"/>
              <a:t> void notify()		Resumes execution of a thread waiting on the 				invoking object</a:t>
            </a:r>
          </a:p>
          <a:p>
            <a:pPr>
              <a:buNone/>
            </a:pPr>
            <a:r>
              <a:rPr lang="en-SG" dirty="0" smtClean="0"/>
              <a:t>Void </a:t>
            </a:r>
            <a:r>
              <a:rPr lang="en-SG" dirty="0" err="1" smtClean="0"/>
              <a:t>notifyAll</a:t>
            </a:r>
            <a:r>
              <a:rPr lang="en-SG" dirty="0" smtClean="0"/>
              <a:t>()		Resumes execution of all threads waiting on the 				invoking object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838200" y="219075"/>
            <a:ext cx="10515600" cy="5957888"/>
          </a:xfrm>
        </p:spPr>
        <p:txBody>
          <a:bodyPr/>
          <a:lstStyle/>
          <a:p>
            <a:pPr>
              <a:buNone/>
            </a:pPr>
            <a:r>
              <a:rPr lang="en-SG" dirty="0" smtClean="0">
                <a:solidFill>
                  <a:srgbClr val="FF0000"/>
                </a:solidFill>
              </a:rPr>
              <a:t>Method			Purpose</a:t>
            </a:r>
          </a:p>
          <a:p>
            <a:pPr>
              <a:buNone/>
            </a:pPr>
            <a:r>
              <a:rPr lang="en-SG" dirty="0" smtClean="0"/>
              <a:t>String </a:t>
            </a:r>
            <a:r>
              <a:rPr lang="en-SG" dirty="0" err="1" smtClean="0"/>
              <a:t>toString</a:t>
            </a:r>
            <a:r>
              <a:rPr lang="en-SG" dirty="0" smtClean="0"/>
              <a:t>()		Returns the String that describes the object</a:t>
            </a:r>
          </a:p>
          <a:p>
            <a:pPr>
              <a:buNone/>
            </a:pPr>
            <a:r>
              <a:rPr lang="en-SG" dirty="0" smtClean="0"/>
              <a:t> void wait()			waits on another thread of execution</a:t>
            </a:r>
          </a:p>
          <a:p>
            <a:pPr>
              <a:buNone/>
            </a:pPr>
            <a:r>
              <a:rPr lang="en-SG" dirty="0" smtClean="0"/>
              <a:t> void wait(long milliseconds)</a:t>
            </a:r>
          </a:p>
          <a:p>
            <a:pPr>
              <a:buNone/>
            </a:pPr>
            <a:r>
              <a:rPr lang="en-SG" dirty="0" smtClean="0"/>
              <a:t> void wait(long </a:t>
            </a:r>
            <a:r>
              <a:rPr lang="en-SG" dirty="0" err="1" smtClean="0"/>
              <a:t>milliseconds,int</a:t>
            </a:r>
            <a:r>
              <a:rPr lang="en-SG" dirty="0" smtClean="0"/>
              <a:t> nanoseconds)</a:t>
            </a:r>
          </a:p>
          <a:p>
            <a:pPr>
              <a:buNone/>
            </a:pPr>
            <a:endParaRPr lang="en-SG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Inheritance Basics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It is an important part of OOPs (Object Oriented programming system</a:t>
            </a:r>
            <a:r>
              <a:rPr lang="en-IN" dirty="0" smtClean="0"/>
              <a:t>).</a:t>
            </a:r>
          </a:p>
          <a:p>
            <a:r>
              <a:rPr lang="en-IN" b="1" dirty="0"/>
              <a:t>Inheritance in Java</a:t>
            </a:r>
            <a:r>
              <a:rPr lang="en-IN" dirty="0"/>
              <a:t> is a mechanism in which one object acquires all the properties and </a:t>
            </a:r>
            <a:r>
              <a:rPr lang="en-IN" dirty="0" err="1"/>
              <a:t>behaviors</a:t>
            </a:r>
            <a:r>
              <a:rPr lang="en-IN" dirty="0"/>
              <a:t> of a parent object</a:t>
            </a:r>
            <a:r>
              <a:rPr lang="en-IN" dirty="0" smtClean="0"/>
              <a:t>.</a:t>
            </a:r>
          </a:p>
          <a:p>
            <a:r>
              <a:rPr lang="en-IN" dirty="0"/>
              <a:t>Inheritance represents the </a:t>
            </a:r>
            <a:r>
              <a:rPr lang="en-IN" b="1" dirty="0"/>
              <a:t>IS-A relationship</a:t>
            </a:r>
            <a:r>
              <a:rPr lang="en-IN" dirty="0"/>
              <a:t> which is also known as a </a:t>
            </a:r>
            <a:r>
              <a:rPr lang="en-IN" i="1" dirty="0"/>
              <a:t>parent-child</a:t>
            </a:r>
            <a:r>
              <a:rPr lang="en-IN" dirty="0"/>
              <a:t> relationship</a:t>
            </a:r>
            <a:r>
              <a:rPr lang="en-IN" dirty="0" smtClean="0"/>
              <a:t>.</a:t>
            </a:r>
          </a:p>
          <a:p>
            <a:r>
              <a:rPr lang="en-IN" dirty="0"/>
              <a:t>Why use inheritance in java</a:t>
            </a:r>
          </a:p>
          <a:p>
            <a:pPr marL="0" indent="0">
              <a:buNone/>
            </a:pPr>
            <a:r>
              <a:rPr lang="en-IN" dirty="0" smtClean="0"/>
              <a:t>	1. For </a:t>
            </a:r>
            <a:r>
              <a:rPr lang="en-IN" dirty="0"/>
              <a:t>Method Overriding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2. For </a:t>
            </a:r>
            <a:r>
              <a:rPr lang="en-IN" dirty="0"/>
              <a:t>Code Reusability.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8561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273" y="758824"/>
            <a:ext cx="10515600" cy="5697393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Terms used in </a:t>
            </a:r>
            <a:r>
              <a:rPr lang="en-IN" sz="3200" dirty="0" smtClean="0">
                <a:solidFill>
                  <a:schemeClr val="accent2">
                    <a:lumMod val="50000"/>
                  </a:schemeClr>
                </a:solidFill>
              </a:rPr>
              <a:t>Inheritance:</a:t>
            </a:r>
            <a:endParaRPr lang="en-IN" sz="3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b="1" dirty="0" smtClean="0"/>
              <a:t>Class:</a:t>
            </a:r>
          </a:p>
          <a:p>
            <a:r>
              <a:rPr lang="en-IN" b="1" dirty="0" smtClean="0"/>
              <a:t>Sub </a:t>
            </a:r>
            <a:r>
              <a:rPr lang="en-IN" b="1" dirty="0"/>
              <a:t>Class/Child </a:t>
            </a:r>
            <a:r>
              <a:rPr lang="en-IN" b="1" dirty="0" smtClean="0"/>
              <a:t>Class</a:t>
            </a:r>
            <a:endParaRPr lang="en-IN" dirty="0" smtClean="0"/>
          </a:p>
          <a:p>
            <a:r>
              <a:rPr lang="en-IN" b="1" dirty="0" smtClean="0"/>
              <a:t>Super </a:t>
            </a:r>
            <a:r>
              <a:rPr lang="en-IN" b="1" dirty="0"/>
              <a:t>Class/Parent </a:t>
            </a:r>
            <a:r>
              <a:rPr lang="en-IN" b="1" dirty="0" smtClean="0"/>
              <a:t>Class</a:t>
            </a:r>
          </a:p>
          <a:p>
            <a:r>
              <a:rPr lang="en-IN" b="1" dirty="0" smtClean="0"/>
              <a:t>Reusability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syntax of Java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Inheritance: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b="1" dirty="0" smtClean="0"/>
              <a:t>	class</a:t>
            </a:r>
            <a:r>
              <a:rPr lang="en-IN" dirty="0"/>
              <a:t> Subclass-name </a:t>
            </a:r>
            <a:r>
              <a:rPr lang="en-IN" b="1" dirty="0"/>
              <a:t>extends</a:t>
            </a:r>
            <a:r>
              <a:rPr lang="en-IN" dirty="0"/>
              <a:t> Superclass-name  </a:t>
            </a:r>
          </a:p>
          <a:p>
            <a:pPr marL="0" indent="0">
              <a:buNone/>
            </a:pPr>
            <a:r>
              <a:rPr lang="en-IN" dirty="0" smtClean="0"/>
              <a:t>	{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/>
              <a:t>  //methods and fields 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r>
              <a:rPr lang="en-IN" dirty="0"/>
              <a:t>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Example: SimpleInheritance.java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4152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heritance in Jav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76176"/>
            <a:ext cx="3713017" cy="499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7766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1782"/>
            <a:ext cx="10515600" cy="57751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Example Program:</a:t>
            </a:r>
          </a:p>
          <a:p>
            <a:pPr marL="0" indent="0">
              <a:buNone/>
            </a:pPr>
            <a:r>
              <a:rPr lang="en-IN" b="1" dirty="0" smtClean="0"/>
              <a:t>class</a:t>
            </a:r>
            <a:r>
              <a:rPr lang="en-IN" dirty="0"/>
              <a:t> </a:t>
            </a:r>
            <a:r>
              <a:rPr lang="en-IN" dirty="0" smtClean="0"/>
              <a:t>Employee{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dirty="0" smtClean="0"/>
              <a:t>	</a:t>
            </a:r>
            <a:r>
              <a:rPr lang="en-IN" b="1" dirty="0" smtClean="0"/>
              <a:t>float</a:t>
            </a:r>
            <a:r>
              <a:rPr lang="en-IN" dirty="0"/>
              <a:t> salary=40000;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Programmer </a:t>
            </a:r>
            <a:r>
              <a:rPr lang="en-IN" b="1" dirty="0"/>
              <a:t>extends</a:t>
            </a:r>
            <a:r>
              <a:rPr lang="en-IN" dirty="0"/>
              <a:t> </a:t>
            </a:r>
            <a:r>
              <a:rPr lang="en-IN" dirty="0" smtClean="0"/>
              <a:t>Employee{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 bonus=10000;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dirty="0" smtClean="0"/>
              <a:t>	</a:t>
            </a:r>
            <a:r>
              <a:rPr lang="en-IN" b="1" dirty="0" smtClean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 smtClean="0"/>
              <a:t>[]){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smtClean="0"/>
              <a:t>	Programmer</a:t>
            </a:r>
            <a:r>
              <a:rPr lang="en-IN" dirty="0"/>
              <a:t> p=</a:t>
            </a:r>
            <a:r>
              <a:rPr lang="en-IN" b="1" dirty="0"/>
              <a:t>new</a:t>
            </a:r>
            <a:r>
              <a:rPr lang="en-IN" dirty="0"/>
              <a:t> Programmer();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smtClean="0"/>
              <a:t>	</a:t>
            </a:r>
            <a:r>
              <a:rPr lang="en-IN" dirty="0" err="1" smtClean="0"/>
              <a:t>System.out.println</a:t>
            </a:r>
            <a:r>
              <a:rPr lang="en-IN" dirty="0"/>
              <a:t>("Programmer salary is:"+</a:t>
            </a:r>
            <a:r>
              <a:rPr lang="en-IN" dirty="0" err="1"/>
              <a:t>p.salary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smtClean="0"/>
              <a:t>	</a:t>
            </a:r>
            <a:r>
              <a:rPr lang="en-IN" dirty="0" err="1" smtClean="0"/>
              <a:t>System.out.println</a:t>
            </a:r>
            <a:r>
              <a:rPr lang="en-IN" dirty="0"/>
              <a:t>("Bonus of Programmer is:"+</a:t>
            </a:r>
            <a:r>
              <a:rPr lang="en-IN" dirty="0" err="1"/>
              <a:t>p.bonus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8679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Inheritance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0127" y="466580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Types of inheritance in java</a:t>
            </a:r>
          </a:p>
          <a:p>
            <a:endParaRPr lang="en-IN" dirty="0"/>
          </a:p>
        </p:txBody>
      </p:sp>
      <p:pic>
        <p:nvPicPr>
          <p:cNvPr id="2050" name="Picture 2" descr="Types of inheritance in Jav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6048" y="1690688"/>
            <a:ext cx="7755370" cy="476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5700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Why multiple inheritance is not supported in java?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</a:t>
            </a:r>
            <a:r>
              <a:rPr lang="en-IN" dirty="0"/>
              <a:t>reduce the complexity and simplify the language, multiple inheritance is not supported in java.</a:t>
            </a:r>
          </a:p>
          <a:p>
            <a:r>
              <a:rPr lang="en-IN" dirty="0"/>
              <a:t>Consider a scenario where A, B, and C are three classes. The C class inherits A and B classes. If A and B classes have the same method and you call it from child class object, there will be ambiguity to call the method of A or B class.</a:t>
            </a:r>
          </a:p>
          <a:p>
            <a:r>
              <a:rPr lang="en-IN" dirty="0"/>
              <a:t>Since compile-time errors are better than runtime errors, Java renders compile-time error if you inherit 2 classes. So whether you have same method or different, there will be compile time error.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32697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4908"/>
            <a:ext cx="10515600" cy="61652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b="1" dirty="0" smtClean="0"/>
              <a:t>class</a:t>
            </a:r>
            <a:r>
              <a:rPr lang="en-IN" dirty="0"/>
              <a:t> A{  </a:t>
            </a:r>
          </a:p>
          <a:p>
            <a:pPr marL="0" indent="0">
              <a:buNone/>
            </a:pPr>
            <a:r>
              <a:rPr lang="en-IN" b="1" dirty="0" smtClean="0"/>
              <a:t>	void</a:t>
            </a:r>
            <a:r>
              <a:rPr lang="en-IN" dirty="0"/>
              <a:t> </a:t>
            </a:r>
            <a:r>
              <a:rPr lang="en-IN" dirty="0" err="1"/>
              <a:t>msg</a:t>
            </a:r>
            <a:r>
              <a:rPr lang="en-IN" dirty="0"/>
              <a:t>(){</a:t>
            </a:r>
            <a:r>
              <a:rPr lang="en-IN" dirty="0" err="1"/>
              <a:t>System.out.println</a:t>
            </a:r>
            <a:r>
              <a:rPr lang="en-IN" dirty="0"/>
              <a:t>("Hello");}  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}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B{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msg</a:t>
            </a:r>
            <a:r>
              <a:rPr lang="en-IN" dirty="0"/>
              <a:t>(){</a:t>
            </a:r>
            <a:r>
              <a:rPr lang="en-IN" dirty="0" err="1"/>
              <a:t>System.out.println</a:t>
            </a:r>
            <a:r>
              <a:rPr lang="en-IN" dirty="0"/>
              <a:t>("Welcome");}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C </a:t>
            </a:r>
            <a:r>
              <a:rPr lang="en-IN" b="1" dirty="0"/>
              <a:t>extends</a:t>
            </a:r>
            <a:r>
              <a:rPr lang="en-IN" dirty="0"/>
              <a:t> A,B{//suppose if it were  </a:t>
            </a:r>
          </a:p>
          <a:p>
            <a:pPr marL="0" indent="0">
              <a:buNone/>
            </a:pPr>
            <a:r>
              <a:rPr lang="en-IN" dirty="0"/>
              <a:t> 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  C </a:t>
            </a:r>
            <a:r>
              <a:rPr lang="en-IN" dirty="0" err="1"/>
              <a:t>obj</a:t>
            </a:r>
            <a:r>
              <a:rPr lang="en-IN" dirty="0"/>
              <a:t>=</a:t>
            </a:r>
            <a:r>
              <a:rPr lang="en-IN" b="1" dirty="0"/>
              <a:t>new</a:t>
            </a:r>
            <a:r>
              <a:rPr lang="en-IN" dirty="0"/>
              <a:t> C();  </a:t>
            </a:r>
          </a:p>
          <a:p>
            <a:pPr marL="0" indent="0">
              <a:buNone/>
            </a:pPr>
            <a:r>
              <a:rPr lang="en-IN" dirty="0"/>
              <a:t>   obj.msg();//Now which </a:t>
            </a:r>
            <a:r>
              <a:rPr lang="en-IN" dirty="0" err="1"/>
              <a:t>msg</a:t>
            </a:r>
            <a:r>
              <a:rPr lang="en-IN" dirty="0"/>
              <a:t>() method would be invoked?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126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827</Words>
  <Application>Microsoft Office PowerPoint</Application>
  <PresentationFormat>Custom</PresentationFormat>
  <Paragraphs>195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INHERITANCE</vt:lpstr>
      <vt:lpstr>Topics</vt:lpstr>
      <vt:lpstr>Inheritance Basics</vt:lpstr>
      <vt:lpstr>Slide 4</vt:lpstr>
      <vt:lpstr>Slide 5</vt:lpstr>
      <vt:lpstr>Slide 6</vt:lpstr>
      <vt:lpstr>Types of Inheritance </vt:lpstr>
      <vt:lpstr>Why multiple inheritance is not supported in java? </vt:lpstr>
      <vt:lpstr>Slide 9</vt:lpstr>
      <vt:lpstr>Member Access and Inheritance</vt:lpstr>
      <vt:lpstr>A Superclass variable can reference a subclass object</vt:lpstr>
      <vt:lpstr>Using super</vt:lpstr>
      <vt:lpstr>Using super to call super class constructor</vt:lpstr>
      <vt:lpstr>Slide 14</vt:lpstr>
      <vt:lpstr>Creating a Multilevel Hierarchy</vt:lpstr>
      <vt:lpstr>When Constructors are called</vt:lpstr>
      <vt:lpstr>Method Overriding</vt:lpstr>
      <vt:lpstr>Slide 18</vt:lpstr>
      <vt:lpstr>Dynamic Method Dispatch</vt:lpstr>
      <vt:lpstr>Using final with Inheritance</vt:lpstr>
      <vt:lpstr>Slide 21</vt:lpstr>
      <vt:lpstr>Slide 22</vt:lpstr>
      <vt:lpstr>The Object class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govind</dc:creator>
  <cp:lastModifiedBy>Rajesh Reddy</cp:lastModifiedBy>
  <cp:revision>38</cp:revision>
  <dcterms:created xsi:type="dcterms:W3CDTF">2019-02-04T10:13:47Z</dcterms:created>
  <dcterms:modified xsi:type="dcterms:W3CDTF">2019-02-05T17:51:52Z</dcterms:modified>
</cp:coreProperties>
</file>