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15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1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7" autoAdjust="0"/>
  </p:normalViewPr>
  <p:slideViewPr>
    <p:cSldViewPr>
      <p:cViewPr>
        <p:scale>
          <a:sx n="84" d="100"/>
          <a:sy n="84" d="100"/>
        </p:scale>
        <p:origin x="-1402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263A-BF5D-45E1-9CEF-6C730B60CD75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69DC-0B9F-47B2-88FC-D6DA5B9F2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String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// Construct string from subset of char array.</a:t>
            </a:r>
          </a:p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/>
              <a:t>SubStringCons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it-IT" dirty="0" smtClean="0"/>
              <a:t>	byte </a:t>
            </a:r>
            <a:r>
              <a:rPr lang="it-IT" dirty="0"/>
              <a:t>ascii[] = {65, 66, 67, 68, 69, 70 };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s1 = new String(</a:t>
            </a:r>
            <a:r>
              <a:rPr lang="en-US" dirty="0" err="1"/>
              <a:t>ascii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s2 = new String(</a:t>
            </a:r>
            <a:r>
              <a:rPr lang="en-US" dirty="0" err="1"/>
              <a:t>ascii</a:t>
            </a:r>
            <a:r>
              <a:rPr lang="en-US" dirty="0"/>
              <a:t>, 2, 3);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(s2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/>
              <a:t>This program generates the following output:</a:t>
            </a:r>
          </a:p>
          <a:p>
            <a:pPr>
              <a:buNone/>
            </a:pPr>
            <a:r>
              <a:rPr lang="en-US" dirty="0" smtClean="0"/>
              <a:t>	ABCDEF</a:t>
            </a:r>
            <a:endParaRPr lang="en-US" dirty="0"/>
          </a:p>
          <a:p>
            <a:pPr>
              <a:buNone/>
            </a:pPr>
            <a:r>
              <a:rPr lang="en-US" dirty="0" smtClean="0"/>
              <a:t>	CDE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length of a string is the number of characters that it contains. To obtain this </a:t>
            </a:r>
            <a:r>
              <a:rPr lang="en-US" dirty="0" smtClean="0"/>
              <a:t>value, call </a:t>
            </a:r>
            <a:r>
              <a:rPr lang="en-US" dirty="0"/>
              <a:t>the </a:t>
            </a:r>
            <a:r>
              <a:rPr lang="en-US" b="1" dirty="0"/>
              <a:t>length( ) method, shown here:</a:t>
            </a:r>
          </a:p>
          <a:p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length( )</a:t>
            </a:r>
          </a:p>
          <a:p>
            <a:r>
              <a:rPr lang="en-US" dirty="0"/>
              <a:t>The following fragment prints “3”, since there are three characters in the string </a:t>
            </a:r>
            <a:r>
              <a:rPr lang="en-US" b="1" dirty="0"/>
              <a:t>s:</a:t>
            </a:r>
          </a:p>
          <a:p>
            <a:r>
              <a:rPr lang="en-US" dirty="0"/>
              <a:t>char chars[] = { 'a', 'b', 'c' };</a:t>
            </a:r>
          </a:p>
          <a:p>
            <a:r>
              <a:rPr lang="en-US" dirty="0"/>
              <a:t>String s = new String(chars);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s.length</a:t>
            </a:r>
            <a:r>
              <a:rPr lang="en-US" dirty="0"/>
              <a:t>());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does not allow operators to be applied to String objects. The </a:t>
            </a:r>
            <a:r>
              <a:rPr lang="en-US" dirty="0" smtClean="0"/>
              <a:t>one exception </a:t>
            </a:r>
            <a:r>
              <a:rPr lang="en-US" dirty="0"/>
              <a:t>to this rule is the + operator, which concatenates two strings, </a:t>
            </a:r>
            <a:r>
              <a:rPr lang="en-US" dirty="0" smtClean="0"/>
              <a:t>producing a String </a:t>
            </a:r>
            <a:r>
              <a:rPr lang="en-US" dirty="0"/>
              <a:t>object as the </a:t>
            </a:r>
            <a:r>
              <a:rPr lang="en-US" dirty="0" smtClean="0"/>
              <a:t>result.</a:t>
            </a:r>
          </a:p>
          <a:p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age = "9";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"He is " + age + " years old.";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</a:t>
            </a:r>
            <a:r>
              <a:rPr lang="en-US" dirty="0"/>
              <a:t>);</a:t>
            </a:r>
          </a:p>
          <a:p>
            <a:r>
              <a:rPr lang="en-US" dirty="0"/>
              <a:t>This displays the string “He is 9 years old.”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>
                <a:solidFill>
                  <a:srgbClr val="C00000"/>
                </a:solidFill>
              </a:rPr>
              <a:t>String Concatenation with Other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concatenate strings with other types of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SG" dirty="0" smtClean="0"/>
              <a:t>Example: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 = 9;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"He is " + age + " years old.";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This displays the string “He is 9 years old.”</a:t>
            </a:r>
          </a:p>
          <a:p>
            <a:r>
              <a:rPr lang="en-US" dirty="0"/>
              <a:t>This is because the </a:t>
            </a:r>
            <a:r>
              <a:rPr lang="en-US" b="1" dirty="0" err="1"/>
              <a:t>int</a:t>
            </a:r>
            <a:r>
              <a:rPr lang="en-US" b="1" dirty="0"/>
              <a:t> value in age is automatically converted into </a:t>
            </a:r>
            <a:r>
              <a:rPr lang="en-US" b="1" dirty="0" smtClean="0"/>
              <a:t>its </a:t>
            </a:r>
            <a:r>
              <a:rPr lang="en-US" dirty="0" smtClean="0"/>
              <a:t>string </a:t>
            </a:r>
            <a:r>
              <a:rPr lang="en-US" dirty="0"/>
              <a:t>representation within a </a:t>
            </a:r>
            <a:r>
              <a:rPr lang="en-US" b="1" dirty="0"/>
              <a:t>String object. This string is then concatenated as before.</a:t>
            </a:r>
          </a:p>
          <a:p>
            <a:r>
              <a:rPr lang="en-US" dirty="0"/>
              <a:t>The compiler will convert an operand to its string equivalent whenever the </a:t>
            </a:r>
            <a:r>
              <a:rPr lang="en-US" dirty="0" smtClean="0"/>
              <a:t>other operand </a:t>
            </a:r>
            <a:r>
              <a:rPr lang="en-US" dirty="0"/>
              <a:t>of the </a:t>
            </a:r>
            <a:r>
              <a:rPr lang="en-US" b="1" dirty="0"/>
              <a:t>+ is an instance of String.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 careful when you mix other types of operations with string </a:t>
            </a:r>
            <a:r>
              <a:rPr lang="en-US" dirty="0" smtClean="0"/>
              <a:t>concatenation expressions</a:t>
            </a:r>
            <a:r>
              <a:rPr lang="en-US" dirty="0"/>
              <a:t>, however. You might get surprising results. Consider the following: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"four: " + 2 + 2;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</a:t>
            </a:r>
            <a:r>
              <a:rPr lang="en-US" dirty="0"/>
              <a:t>);</a:t>
            </a:r>
          </a:p>
          <a:p>
            <a:r>
              <a:rPr lang="en-US" dirty="0"/>
              <a:t>This fragment displays</a:t>
            </a:r>
          </a:p>
          <a:p>
            <a:pPr lvl="1">
              <a:buNone/>
            </a:pPr>
            <a:r>
              <a:rPr lang="en-US" dirty="0" smtClean="0"/>
              <a:t>	four</a:t>
            </a:r>
            <a:r>
              <a:rPr lang="en-US" dirty="0"/>
              <a:t>: 22</a:t>
            </a:r>
          </a:p>
          <a:p>
            <a:r>
              <a:rPr lang="en-US" dirty="0"/>
              <a:t>rather than </a:t>
            </a:r>
            <a:r>
              <a:rPr lang="en-US" dirty="0" smtClean="0"/>
              <a:t>the four</a:t>
            </a:r>
            <a:r>
              <a:rPr lang="en-US" dirty="0"/>
              <a:t>: 4</a:t>
            </a:r>
          </a:p>
          <a:p>
            <a:r>
              <a:rPr lang="en-US" dirty="0"/>
              <a:t>that you probably expected. Here’s why. Operator precedence causes the concatenation </a:t>
            </a:r>
            <a:r>
              <a:rPr lang="en-US" dirty="0" smtClean="0"/>
              <a:t>of “four</a:t>
            </a:r>
            <a:r>
              <a:rPr lang="en-US" dirty="0"/>
              <a:t>” with the string equivalent of 2 to take place first. This result is then </a:t>
            </a:r>
            <a:r>
              <a:rPr lang="en-US" dirty="0" smtClean="0"/>
              <a:t>concatenated with </a:t>
            </a:r>
            <a:r>
              <a:rPr lang="en-US" dirty="0"/>
              <a:t>the string equivalent of 2 a second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To </a:t>
            </a:r>
            <a:r>
              <a:rPr lang="en-US" dirty="0"/>
              <a:t>complete the integer addition first, </a:t>
            </a:r>
            <a:r>
              <a:rPr lang="en-US" dirty="0" smtClean="0"/>
              <a:t>you must </a:t>
            </a:r>
            <a:r>
              <a:rPr lang="en-US" dirty="0"/>
              <a:t>use parentheses, like this:</a:t>
            </a:r>
          </a:p>
          <a:p>
            <a:r>
              <a:rPr lang="en-US" dirty="0"/>
              <a:t>String s = "four: " + (2 + 2);</a:t>
            </a:r>
          </a:p>
          <a:p>
            <a:r>
              <a:rPr lang="en-US" dirty="0"/>
              <a:t>Now </a:t>
            </a:r>
            <a:r>
              <a:rPr lang="en-US" b="1" dirty="0"/>
              <a:t>s contains the string “four: 4”.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and </a:t>
            </a:r>
            <a:r>
              <a:rPr lang="en-US" dirty="0" err="1"/>
              <a:t>toString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Java converts data into its string representation during concatenation, it does </a:t>
            </a:r>
            <a:r>
              <a:rPr lang="en-US" dirty="0" smtClean="0"/>
              <a:t>so by </a:t>
            </a:r>
            <a:r>
              <a:rPr lang="en-US" dirty="0"/>
              <a:t>calling one of the overloaded versions of the string conversion method </a:t>
            </a:r>
            <a:r>
              <a:rPr lang="en-US" b="1" dirty="0" err="1"/>
              <a:t>valueOf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defined </a:t>
            </a:r>
            <a:r>
              <a:rPr lang="en-US" dirty="0"/>
              <a:t>by </a:t>
            </a:r>
            <a:r>
              <a:rPr lang="en-US" b="1" dirty="0" smtClean="0"/>
              <a:t>String.</a:t>
            </a:r>
          </a:p>
          <a:p>
            <a:r>
              <a:rPr lang="en-US" dirty="0"/>
              <a:t>For the simple types, </a:t>
            </a:r>
            <a:r>
              <a:rPr lang="en-US" b="1" dirty="0" err="1"/>
              <a:t>valueOf</a:t>
            </a:r>
            <a:r>
              <a:rPr lang="en-US" b="1" dirty="0"/>
              <a:t>( ) returns a string that contains the </a:t>
            </a:r>
            <a:r>
              <a:rPr lang="en-US" b="1" dirty="0" smtClean="0"/>
              <a:t>human-readable </a:t>
            </a:r>
            <a:r>
              <a:rPr lang="en-US" dirty="0" smtClean="0"/>
              <a:t>equivalent </a:t>
            </a:r>
            <a:r>
              <a:rPr lang="en-US" dirty="0"/>
              <a:t>of the value with which it is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objects, </a:t>
            </a:r>
            <a:r>
              <a:rPr lang="en-US" b="1" dirty="0" err="1"/>
              <a:t>valueOf</a:t>
            </a:r>
            <a:r>
              <a:rPr lang="en-US" b="1" dirty="0"/>
              <a:t>( ) calls </a:t>
            </a:r>
            <a:r>
              <a:rPr lang="en-US" b="1" dirty="0" smtClean="0"/>
              <a:t>the </a:t>
            </a:r>
            <a:r>
              <a:rPr lang="en-US" b="1" dirty="0" err="1" smtClean="0"/>
              <a:t>toString</a:t>
            </a:r>
            <a:r>
              <a:rPr lang="en-US" b="1" dirty="0"/>
              <a:t>( ) method on the object.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 using </a:t>
            </a:r>
            <a:r>
              <a:rPr lang="en-US" dirty="0" err="1" smtClean="0"/>
              <a:t>toString</a:t>
            </a:r>
            <a:r>
              <a:rPr lang="en-US" dirty="0"/>
              <a:t>( ) method</a:t>
            </a:r>
            <a:r>
              <a:rPr lang="en-US" dirty="0" smtClean="0"/>
              <a:t>, we </a:t>
            </a:r>
            <a:r>
              <a:rPr lang="en-US" dirty="0"/>
              <a:t>can determine the string representation for objects of classes that you create.</a:t>
            </a:r>
          </a:p>
          <a:p>
            <a:r>
              <a:rPr lang="en-US" dirty="0"/>
              <a:t>Every class implements </a:t>
            </a:r>
            <a:r>
              <a:rPr lang="en-US" dirty="0" err="1"/>
              <a:t>toString</a:t>
            </a:r>
            <a:r>
              <a:rPr lang="en-US" dirty="0"/>
              <a:t>( ) because it is defined by Object.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the default </a:t>
            </a:r>
            <a:r>
              <a:rPr lang="en-US" dirty="0"/>
              <a:t>implementation of </a:t>
            </a:r>
            <a:r>
              <a:rPr lang="en-US" dirty="0" err="1"/>
              <a:t>toString</a:t>
            </a:r>
            <a:r>
              <a:rPr lang="en-US" dirty="0"/>
              <a:t>( ) is seldom sufficient.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most important </a:t>
            </a:r>
            <a:r>
              <a:rPr lang="en-US" dirty="0" smtClean="0"/>
              <a:t>classes that </a:t>
            </a:r>
            <a:r>
              <a:rPr lang="en-US" dirty="0"/>
              <a:t>you create, you will want to override </a:t>
            </a:r>
            <a:r>
              <a:rPr lang="en-US" dirty="0" err="1"/>
              <a:t>toString</a:t>
            </a:r>
            <a:r>
              <a:rPr lang="en-US" dirty="0"/>
              <a:t>( ) and provide your own </a:t>
            </a:r>
            <a:r>
              <a:rPr lang="en-US" dirty="0" smtClean="0"/>
              <a:t>string representations</a:t>
            </a:r>
            <a:r>
              <a:rPr lang="en-US" dirty="0"/>
              <a:t>. Fortunately, this is easy to do.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toString</a:t>
            </a:r>
            <a:r>
              <a:rPr lang="en-US" dirty="0"/>
              <a:t>( ) method has </a:t>
            </a:r>
            <a:r>
              <a:rPr lang="en-US" dirty="0" smtClean="0"/>
              <a:t>this general </a:t>
            </a:r>
            <a:r>
              <a:rPr lang="en-US" dirty="0"/>
              <a:t>form: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String </a:t>
            </a:r>
            <a:r>
              <a:rPr lang="en-US" dirty="0" err="1">
                <a:solidFill>
                  <a:srgbClr val="C00000"/>
                </a:solidFill>
              </a:rPr>
              <a:t>toString</a:t>
            </a:r>
            <a:r>
              <a:rPr lang="en-US" dirty="0">
                <a:solidFill>
                  <a:srgbClr val="C00000"/>
                </a:solidFill>
              </a:rPr>
              <a:t>(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class Box {</a:t>
            </a:r>
          </a:p>
          <a:p>
            <a:pPr>
              <a:buNone/>
            </a:pPr>
            <a:r>
              <a:rPr lang="en-US" b="1" dirty="0" smtClean="0"/>
              <a:t>	double </a:t>
            </a:r>
            <a:r>
              <a:rPr lang="en-US" b="1" dirty="0"/>
              <a:t>width;</a:t>
            </a:r>
          </a:p>
          <a:p>
            <a:pPr>
              <a:buNone/>
            </a:pPr>
            <a:r>
              <a:rPr lang="en-US" b="1" dirty="0" smtClean="0"/>
              <a:t>	double </a:t>
            </a:r>
            <a:r>
              <a:rPr lang="en-US" b="1" dirty="0"/>
              <a:t>height;</a:t>
            </a:r>
          </a:p>
          <a:p>
            <a:pPr>
              <a:buNone/>
            </a:pPr>
            <a:r>
              <a:rPr lang="en-US" b="1" dirty="0" smtClean="0"/>
              <a:t>	double </a:t>
            </a:r>
            <a:r>
              <a:rPr lang="en-US" b="1" dirty="0"/>
              <a:t>depth;</a:t>
            </a:r>
          </a:p>
          <a:p>
            <a:pPr>
              <a:buNone/>
            </a:pPr>
            <a:r>
              <a:rPr lang="fr-FR" b="1" dirty="0" smtClean="0"/>
              <a:t>	Box(double </a:t>
            </a:r>
            <a:r>
              <a:rPr lang="fr-FR" b="1" dirty="0"/>
              <a:t>w, double h, double d) {</a:t>
            </a:r>
          </a:p>
          <a:p>
            <a:pPr>
              <a:buNone/>
            </a:pPr>
            <a:r>
              <a:rPr lang="en-US" b="1" dirty="0" smtClean="0"/>
              <a:t>	width </a:t>
            </a:r>
            <a:r>
              <a:rPr lang="en-US" b="1" dirty="0"/>
              <a:t>= w;</a:t>
            </a:r>
          </a:p>
          <a:p>
            <a:pPr>
              <a:buNone/>
            </a:pPr>
            <a:r>
              <a:rPr lang="en-US" b="1" dirty="0" smtClean="0"/>
              <a:t>	height </a:t>
            </a:r>
            <a:r>
              <a:rPr lang="en-US" b="1" dirty="0"/>
              <a:t>= h;</a:t>
            </a:r>
          </a:p>
          <a:p>
            <a:pPr>
              <a:buNone/>
            </a:pPr>
            <a:r>
              <a:rPr lang="en-US" b="1" dirty="0" smtClean="0"/>
              <a:t>	depth </a:t>
            </a:r>
            <a:r>
              <a:rPr lang="en-US" b="1" dirty="0"/>
              <a:t>= d;</a:t>
            </a:r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public </a:t>
            </a:r>
            <a:r>
              <a:rPr lang="en-US" b="1" dirty="0"/>
              <a:t>String </a:t>
            </a:r>
            <a:r>
              <a:rPr lang="en-US" b="1" dirty="0" err="1"/>
              <a:t>toString</a:t>
            </a:r>
            <a:r>
              <a:rPr lang="en-US" b="1" dirty="0"/>
              <a:t>() {</a:t>
            </a:r>
          </a:p>
          <a:p>
            <a:pPr>
              <a:buNone/>
            </a:pPr>
            <a:r>
              <a:rPr lang="en-US" b="1" dirty="0" smtClean="0"/>
              <a:t>	return </a:t>
            </a:r>
            <a:r>
              <a:rPr lang="en-US" b="1" dirty="0"/>
              <a:t>"Dimensions are " + width + " by " +</a:t>
            </a:r>
          </a:p>
          <a:p>
            <a:pPr>
              <a:buNone/>
            </a:pPr>
            <a:r>
              <a:rPr lang="en-US" b="1" dirty="0" smtClean="0"/>
              <a:t>	depth </a:t>
            </a:r>
            <a:r>
              <a:rPr lang="en-US" b="1" dirty="0"/>
              <a:t>+ " by " + height + ".";</a:t>
            </a:r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class </a:t>
            </a:r>
            <a:r>
              <a:rPr lang="en-US" b="1" dirty="0" err="1"/>
              <a:t>toStringDemo</a:t>
            </a: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 smtClean="0"/>
              <a:t>	public </a:t>
            </a:r>
            <a:r>
              <a:rPr lang="en-US" b="1" dirty="0"/>
              <a:t>static void main(String </a:t>
            </a:r>
            <a:r>
              <a:rPr lang="en-US" b="1" dirty="0" err="1"/>
              <a:t>args</a:t>
            </a:r>
            <a:r>
              <a:rPr lang="en-US" b="1" dirty="0"/>
              <a:t>[]) {</a:t>
            </a:r>
          </a:p>
          <a:p>
            <a:pPr>
              <a:buNone/>
            </a:pPr>
            <a:r>
              <a:rPr lang="en-US" b="1" dirty="0" smtClean="0"/>
              <a:t>	Box </a:t>
            </a:r>
            <a:r>
              <a:rPr lang="en-US" b="1" dirty="0"/>
              <a:t>b = new Box(10, 12, 14);</a:t>
            </a:r>
          </a:p>
          <a:p>
            <a:pPr>
              <a:buNone/>
            </a:pPr>
            <a:r>
              <a:rPr lang="en-US" b="1" dirty="0" smtClean="0"/>
              <a:t>	String </a:t>
            </a:r>
            <a:r>
              <a:rPr lang="en-US" b="1" dirty="0"/>
              <a:t>s = "Box b: " + b; // concatenate Box object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(b</a:t>
            </a:r>
            <a:r>
              <a:rPr lang="en-US" b="1" dirty="0"/>
              <a:t>); // convert Box to string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r>
              <a:rPr lang="en-US" b="1" dirty="0"/>
              <a:t>The output of this program is shown here:</a:t>
            </a:r>
          </a:p>
          <a:p>
            <a:r>
              <a:rPr lang="en-US" b="1" dirty="0"/>
              <a:t>Dimensions are 10.0 by 14.0 by 12.0</a:t>
            </a:r>
          </a:p>
          <a:p>
            <a:r>
              <a:rPr lang="en-US" b="1" dirty="0"/>
              <a:t>Box b: Dimensions are 10.0 by 14.0 by 12.0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String class provides a number of ways in which characters can be extracted </a:t>
            </a:r>
            <a:r>
              <a:rPr lang="en-US" b="1" dirty="0" smtClean="0"/>
              <a:t>from </a:t>
            </a:r>
            <a:r>
              <a:rPr lang="en-US" dirty="0" smtClean="0"/>
              <a:t>a </a:t>
            </a:r>
            <a:r>
              <a:rPr lang="en-US" b="1" dirty="0"/>
              <a:t>String object</a:t>
            </a:r>
            <a:r>
              <a:rPr lang="en-US" b="1" dirty="0" smtClean="0"/>
              <a:t>.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charAt</a:t>
            </a:r>
            <a:r>
              <a:rPr lang="en-US" sz="3600" dirty="0">
                <a:solidFill>
                  <a:srgbClr val="C00000"/>
                </a:solidFill>
              </a:rPr>
              <a:t>( </a:t>
            </a:r>
            <a:r>
              <a:rPr lang="en-US" sz="3600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US" sz="3600" dirty="0"/>
              <a:t>To extract a single character from a </a:t>
            </a:r>
            <a:r>
              <a:rPr lang="en-US" sz="3600" b="1" dirty="0"/>
              <a:t>String, you can refer directly to an </a:t>
            </a:r>
            <a:r>
              <a:rPr lang="en-US" sz="3600" b="1" dirty="0" smtClean="0"/>
              <a:t>individual </a:t>
            </a:r>
            <a:r>
              <a:rPr lang="en-US" sz="3600" dirty="0" smtClean="0"/>
              <a:t>character </a:t>
            </a:r>
            <a:r>
              <a:rPr lang="en-US" sz="3600" dirty="0"/>
              <a:t>via the </a:t>
            </a:r>
            <a:r>
              <a:rPr lang="en-US" sz="3600" b="1" dirty="0" err="1"/>
              <a:t>charAt</a:t>
            </a:r>
            <a:r>
              <a:rPr lang="en-US" sz="3600" b="1" dirty="0"/>
              <a:t>( ) method. It has this general form:</a:t>
            </a:r>
          </a:p>
          <a:p>
            <a:r>
              <a:rPr lang="en-US" sz="3600" dirty="0">
                <a:solidFill>
                  <a:srgbClr val="002060"/>
                </a:solidFill>
              </a:rPr>
              <a:t>char </a:t>
            </a:r>
            <a:r>
              <a:rPr lang="en-US" sz="3600" dirty="0" err="1">
                <a:solidFill>
                  <a:srgbClr val="002060"/>
                </a:solidFill>
              </a:rPr>
              <a:t>charAt</a:t>
            </a:r>
            <a:r>
              <a:rPr lang="en-US" sz="3600" dirty="0">
                <a:solidFill>
                  <a:srgbClr val="002060"/>
                </a:solidFill>
              </a:rPr>
              <a:t>(</a:t>
            </a:r>
            <a:r>
              <a:rPr lang="en-US" sz="3600" dirty="0" err="1">
                <a:solidFill>
                  <a:srgbClr val="002060"/>
                </a:solidFill>
              </a:rPr>
              <a:t>int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i="1" dirty="0">
                <a:solidFill>
                  <a:srgbClr val="002060"/>
                </a:solidFill>
              </a:rPr>
              <a:t>where</a:t>
            </a:r>
            <a:r>
              <a:rPr lang="en-US" sz="3600" i="1" dirty="0" smtClean="0">
                <a:solidFill>
                  <a:srgbClr val="002060"/>
                </a:solidFill>
              </a:rPr>
              <a:t>):</a:t>
            </a:r>
            <a:endParaRPr lang="en-US" sz="3600" i="1" dirty="0" smtClean="0">
              <a:solidFill>
                <a:srgbClr val="C00000"/>
              </a:solidFill>
            </a:endParaRPr>
          </a:p>
          <a:p>
            <a:r>
              <a:rPr lang="en-SG" sz="3600" i="1" dirty="0" smtClean="0">
                <a:solidFill>
                  <a:srgbClr val="C00000"/>
                </a:solidFill>
              </a:rPr>
              <a:t>Example:</a:t>
            </a:r>
            <a:endParaRPr lang="en-US" sz="3600" i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3600" dirty="0" smtClean="0"/>
              <a:t>	char </a:t>
            </a:r>
            <a:r>
              <a:rPr lang="en-US" sz="3600" dirty="0" err="1"/>
              <a:t>ch</a:t>
            </a:r>
            <a:r>
              <a:rPr lang="en-US" sz="3600" dirty="0"/>
              <a:t>;</a:t>
            </a:r>
          </a:p>
          <a:p>
            <a:pPr>
              <a:buNone/>
            </a:pPr>
            <a:r>
              <a:rPr lang="en-US" sz="3600" dirty="0" smtClean="0"/>
              <a:t>	</a:t>
            </a:r>
            <a:r>
              <a:rPr lang="en-US" sz="3600" dirty="0" err="1" smtClean="0"/>
              <a:t>ch</a:t>
            </a:r>
            <a:r>
              <a:rPr lang="en-US" sz="3600" dirty="0" smtClean="0"/>
              <a:t> </a:t>
            </a:r>
            <a:r>
              <a:rPr lang="en-US" sz="3600" dirty="0"/>
              <a:t>= "</a:t>
            </a:r>
            <a:r>
              <a:rPr lang="en-US" sz="3600" dirty="0" err="1"/>
              <a:t>abc".charAt</a:t>
            </a:r>
            <a:r>
              <a:rPr lang="en-US" sz="3600" dirty="0"/>
              <a:t>(1);</a:t>
            </a:r>
          </a:p>
          <a:p>
            <a:r>
              <a:rPr lang="en-US" sz="3600" dirty="0"/>
              <a:t>assigns the value “</a:t>
            </a:r>
            <a:r>
              <a:rPr lang="en-US" sz="3600" b="1" dirty="0"/>
              <a:t>b” to </a:t>
            </a:r>
            <a:r>
              <a:rPr lang="en-US" sz="3600" b="1" dirty="0" err="1"/>
              <a:t>ch</a:t>
            </a:r>
            <a:r>
              <a:rPr lang="en-US" sz="3600" b="1" dirty="0"/>
              <a:t>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getChars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you need to extract more than one character at a time, you can use the </a:t>
            </a:r>
            <a:r>
              <a:rPr lang="en-US" b="1" dirty="0" err="1"/>
              <a:t>getChars</a:t>
            </a:r>
            <a:r>
              <a:rPr lang="en-US" b="1" dirty="0"/>
              <a:t>( </a:t>
            </a:r>
            <a:r>
              <a:rPr lang="en-US" b="1" dirty="0" smtClean="0"/>
              <a:t>) 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 </a:t>
            </a:r>
            <a:r>
              <a:rPr lang="en-US" dirty="0"/>
              <a:t>It has this general form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getChars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sourceStart</a:t>
            </a:r>
            <a:r>
              <a:rPr lang="en-US" i="1" dirty="0">
                <a:solidFill>
                  <a:srgbClr val="C00000"/>
                </a:solidFill>
              </a:rPr>
              <a:t>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sourceEnd</a:t>
            </a:r>
            <a:r>
              <a:rPr lang="en-US" i="1" dirty="0">
                <a:solidFill>
                  <a:srgbClr val="C00000"/>
                </a:solidFill>
              </a:rPr>
              <a:t>, char target[ ],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targetStart</a:t>
            </a:r>
            <a:r>
              <a:rPr lang="en-US" i="1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sourceStart</a:t>
            </a:r>
            <a:r>
              <a:rPr lang="en-US" i="1" dirty="0"/>
              <a:t> specifies the index of the beginning of the substring, and </a:t>
            </a:r>
            <a:r>
              <a:rPr lang="en-US" i="1" dirty="0" err="1" smtClean="0"/>
              <a:t>sourceEnd</a:t>
            </a:r>
            <a:r>
              <a:rPr lang="en-US" i="1" dirty="0" smtClean="0"/>
              <a:t> </a:t>
            </a:r>
            <a:r>
              <a:rPr lang="en-US" dirty="0" smtClean="0"/>
              <a:t>specifies </a:t>
            </a:r>
            <a:r>
              <a:rPr lang="en-US" dirty="0"/>
              <a:t>an index that is one past the end of the desired substring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Java a </a:t>
            </a:r>
            <a:r>
              <a:rPr lang="en-US" i="1" dirty="0"/>
              <a:t>string is a sequence of </a:t>
            </a:r>
            <a:r>
              <a:rPr lang="en-US" i="1" dirty="0" smtClean="0"/>
              <a:t>characters.</a:t>
            </a:r>
          </a:p>
          <a:p>
            <a:r>
              <a:rPr lang="en-US" dirty="0" smtClean="0"/>
              <a:t>Unlike </a:t>
            </a:r>
            <a:r>
              <a:rPr lang="en-US" dirty="0"/>
              <a:t>many </a:t>
            </a:r>
            <a:r>
              <a:rPr lang="en-US" dirty="0" smtClean="0"/>
              <a:t>other languages </a:t>
            </a:r>
            <a:r>
              <a:rPr lang="en-US" dirty="0"/>
              <a:t>that implement strings as character arrays, Java implements strings </a:t>
            </a:r>
            <a:r>
              <a:rPr lang="en-US" dirty="0" smtClean="0"/>
              <a:t>as objects </a:t>
            </a:r>
            <a:r>
              <a:rPr lang="en-US" dirty="0"/>
              <a:t>of type </a:t>
            </a:r>
            <a:r>
              <a:rPr lang="en-US" b="1" dirty="0"/>
              <a:t>String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you create a </a:t>
            </a:r>
            <a:r>
              <a:rPr lang="en-US" b="1" dirty="0"/>
              <a:t>String object, you are creating a </a:t>
            </a:r>
            <a:r>
              <a:rPr lang="en-US" b="1" dirty="0" smtClean="0"/>
              <a:t>string </a:t>
            </a:r>
            <a:r>
              <a:rPr lang="en-US" dirty="0" smtClean="0"/>
              <a:t>that </a:t>
            </a:r>
            <a:r>
              <a:rPr lang="en-US" dirty="0"/>
              <a:t>cannot be changed. That is, once a </a:t>
            </a:r>
            <a:r>
              <a:rPr lang="en-US" b="1" dirty="0"/>
              <a:t>String object has been created, you cannot </a:t>
            </a:r>
            <a:r>
              <a:rPr lang="en-US" b="1" dirty="0" smtClean="0"/>
              <a:t>change </a:t>
            </a:r>
            <a:r>
              <a:rPr lang="en-US" dirty="0" smtClean="0"/>
              <a:t>the </a:t>
            </a:r>
            <a:r>
              <a:rPr lang="en-US" dirty="0"/>
              <a:t>characters that comprise that </a:t>
            </a:r>
            <a:r>
              <a:rPr lang="en-US" dirty="0" smtClean="0"/>
              <a:t>string.</a:t>
            </a:r>
          </a:p>
          <a:p>
            <a:r>
              <a:rPr lang="en-US" dirty="0" smtClean="0"/>
              <a:t>If you perform any operation on string each </a:t>
            </a:r>
            <a:r>
              <a:rPr lang="en-US" dirty="0"/>
              <a:t>time you need an altered version of an existing string, a new </a:t>
            </a:r>
            <a:r>
              <a:rPr lang="en-US" b="1" dirty="0" smtClean="0"/>
              <a:t>String </a:t>
            </a:r>
            <a:r>
              <a:rPr lang="en-US" dirty="0" smtClean="0"/>
              <a:t>object </a:t>
            </a:r>
            <a:r>
              <a:rPr lang="en-US" dirty="0"/>
              <a:t>is created that contains the modifications. The original string is left unchanged. </a:t>
            </a:r>
            <a:endParaRPr lang="en-US" dirty="0" smtClean="0"/>
          </a:p>
          <a:p>
            <a:r>
              <a:rPr lang="en-US" dirty="0" smtClean="0"/>
              <a:t>This approach </a:t>
            </a:r>
            <a:r>
              <a:rPr lang="en-US" dirty="0"/>
              <a:t>is used because fixed, immutable strings can be implemented more </a:t>
            </a:r>
            <a:r>
              <a:rPr lang="en-US" dirty="0" smtClean="0"/>
              <a:t>efficiently than </a:t>
            </a:r>
            <a:r>
              <a:rPr lang="en-US" dirty="0"/>
              <a:t>changeable 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/>
              <a:t>getCharsDemo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"This is a demo of the </a:t>
            </a:r>
            <a:r>
              <a:rPr lang="en-US" dirty="0" err="1"/>
              <a:t>getChars</a:t>
            </a:r>
            <a:r>
              <a:rPr lang="en-US" dirty="0"/>
              <a:t> method.";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start = 10;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end = 14;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 err="1"/>
              <a:t>buf</a:t>
            </a:r>
            <a:r>
              <a:rPr lang="en-US" dirty="0"/>
              <a:t>[] = new char[end - start];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s.getChars</a:t>
            </a:r>
            <a:r>
              <a:rPr lang="en-US" dirty="0" smtClean="0"/>
              <a:t>(start</a:t>
            </a:r>
            <a:r>
              <a:rPr lang="en-US" dirty="0"/>
              <a:t>, end, </a:t>
            </a:r>
            <a:r>
              <a:rPr lang="en-US" dirty="0" err="1"/>
              <a:t>buf</a:t>
            </a:r>
            <a:r>
              <a:rPr lang="en-US" dirty="0"/>
              <a:t>, 0);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Here is the output of this program:</a:t>
            </a:r>
          </a:p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5760640"/>
          </a:xfrm>
        </p:spPr>
        <p:txBody>
          <a:bodyPr/>
          <a:lstStyle/>
          <a:p>
            <a:r>
              <a:rPr lang="en-SG" dirty="0" err="1" smtClean="0">
                <a:solidFill>
                  <a:srgbClr val="C00000"/>
                </a:solidFill>
              </a:rPr>
              <a:t>getBytes</a:t>
            </a:r>
            <a:r>
              <a:rPr lang="en-SG" dirty="0" smtClean="0">
                <a:solidFill>
                  <a:srgbClr val="C00000"/>
                </a:solidFill>
              </a:rPr>
              <a:t>():</a:t>
            </a:r>
            <a:r>
              <a:rPr lang="en-SG" dirty="0"/>
              <a:t> </a:t>
            </a:r>
            <a:r>
              <a:rPr lang="en-US" dirty="0" smtClean="0"/>
              <a:t>There </a:t>
            </a:r>
            <a:r>
              <a:rPr lang="en-US" dirty="0"/>
              <a:t>is an alternative to </a:t>
            </a:r>
            <a:r>
              <a:rPr lang="en-US" b="1" dirty="0" err="1"/>
              <a:t>getChars</a:t>
            </a:r>
            <a:r>
              <a:rPr lang="en-US" b="1" dirty="0"/>
              <a:t>( ) that stores the characters in an array of bytes</a:t>
            </a:r>
            <a:r>
              <a:rPr lang="en-US" b="1" dirty="0" smtClean="0"/>
              <a:t>.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byte[ ]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getBytes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SG" dirty="0" smtClean="0"/>
              <a:t>Example: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String s1=“ABCDEFG”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byte[] b=s1.getBytes();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for(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i</a:t>
            </a:r>
            <a:r>
              <a:rPr lang="en-SG" dirty="0" smtClean="0"/>
              <a:t>=0;i&lt;</a:t>
            </a:r>
            <a:r>
              <a:rPr lang="en-SG" dirty="0" err="1" smtClean="0"/>
              <a:t>b.length;i</a:t>
            </a:r>
            <a:r>
              <a:rPr lang="en-SG" dirty="0" smtClean="0"/>
              <a:t>++)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err="1" smtClean="0"/>
              <a:t>System.out.print</a:t>
            </a:r>
            <a:r>
              <a:rPr lang="en-SG" dirty="0" smtClean="0"/>
              <a:t>(b[</a:t>
            </a:r>
            <a:r>
              <a:rPr lang="en-SG" dirty="0" err="1" smtClean="0"/>
              <a:t>i</a:t>
            </a:r>
            <a:r>
              <a:rPr lang="en-SG" dirty="0" smtClean="0"/>
              <a:t>]+”\t”);</a:t>
            </a:r>
          </a:p>
          <a:p>
            <a:pPr>
              <a:buNone/>
            </a:pPr>
            <a:r>
              <a:rPr lang="en-SG" dirty="0" smtClean="0"/>
              <a:t>Output:	65	66	67	68	69	70	71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toCharArray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):</a:t>
            </a:r>
          </a:p>
          <a:p>
            <a:r>
              <a:rPr lang="en-US" dirty="0"/>
              <a:t>If you want to convert all the characters in a </a:t>
            </a:r>
            <a:r>
              <a:rPr lang="en-US" b="1" dirty="0"/>
              <a:t>String object into a character array, </a:t>
            </a:r>
            <a:r>
              <a:rPr lang="en-US" b="1" dirty="0" smtClean="0"/>
              <a:t>the </a:t>
            </a:r>
            <a:r>
              <a:rPr lang="en-US" dirty="0" smtClean="0"/>
              <a:t>easiest </a:t>
            </a:r>
            <a:r>
              <a:rPr lang="en-US" dirty="0"/>
              <a:t>way is to call </a:t>
            </a:r>
            <a:r>
              <a:rPr lang="en-US" b="1" dirty="0" err="1"/>
              <a:t>toCharArray</a:t>
            </a:r>
            <a:r>
              <a:rPr lang="en-US" b="1" dirty="0"/>
              <a:t>( ).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returns an array of characters for the </a:t>
            </a:r>
            <a:r>
              <a:rPr lang="en-US" b="1" dirty="0" smtClean="0"/>
              <a:t>entire </a:t>
            </a:r>
            <a:r>
              <a:rPr lang="en-US" dirty="0" smtClean="0"/>
              <a:t>string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this general form:</a:t>
            </a:r>
          </a:p>
          <a:p>
            <a:r>
              <a:rPr lang="en-US" dirty="0">
                <a:solidFill>
                  <a:srgbClr val="C00000"/>
                </a:solidFill>
              </a:rPr>
              <a:t>char[ ] </a:t>
            </a:r>
            <a:r>
              <a:rPr lang="en-US" dirty="0" err="1">
                <a:solidFill>
                  <a:srgbClr val="C00000"/>
                </a:solidFill>
              </a:rPr>
              <a:t>toCharArray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SG" dirty="0" smtClean="0"/>
              <a:t>	String s=“ABCDEFG”</a:t>
            </a:r>
          </a:p>
          <a:p>
            <a:pPr>
              <a:buNone/>
            </a:pPr>
            <a:r>
              <a:rPr lang="en-SG" dirty="0" smtClean="0"/>
              <a:t>	 char[] g=</a:t>
            </a:r>
            <a:r>
              <a:rPr lang="en-SG" dirty="0" err="1" smtClean="0"/>
              <a:t>s.toCharArray</a:t>
            </a:r>
            <a:r>
              <a:rPr lang="en-SG" dirty="0" smtClean="0"/>
              <a:t>();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 for(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i</a:t>
            </a:r>
            <a:r>
              <a:rPr lang="en-SG" dirty="0" smtClean="0"/>
              <a:t>=0;i&lt;</a:t>
            </a:r>
            <a:r>
              <a:rPr lang="en-SG" dirty="0" err="1" smtClean="0"/>
              <a:t>g.length;i</a:t>
            </a:r>
            <a:r>
              <a:rPr lang="en-SG" dirty="0" smtClean="0"/>
              <a:t>++)	{</a:t>
            </a:r>
          </a:p>
          <a:p>
            <a:pPr>
              <a:buNone/>
            </a:pPr>
            <a:r>
              <a:rPr lang="en-SG" dirty="0"/>
              <a:t>	</a:t>
            </a:r>
            <a:r>
              <a:rPr lang="en-SG" dirty="0" smtClean="0"/>
              <a:t>	</a:t>
            </a:r>
            <a:r>
              <a:rPr lang="en-SG" dirty="0" err="1" smtClean="0"/>
              <a:t>System.out.println</a:t>
            </a:r>
            <a:r>
              <a:rPr lang="en-SG" dirty="0" smtClean="0"/>
              <a:t>(g[</a:t>
            </a:r>
            <a:r>
              <a:rPr lang="en-SG" dirty="0" err="1" smtClean="0"/>
              <a:t>i</a:t>
            </a:r>
            <a:r>
              <a:rPr lang="en-SG" dirty="0" smtClean="0"/>
              <a:t>])</a:t>
            </a:r>
          </a:p>
          <a:p>
            <a:endParaRPr lang="en-SG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equals( ) and </a:t>
            </a:r>
            <a:r>
              <a:rPr lang="en-US" dirty="0" err="1" smtClean="0">
                <a:solidFill>
                  <a:srgbClr val="C00000"/>
                </a:solidFill>
              </a:rPr>
              <a:t>equalsIgnoreCase</a:t>
            </a:r>
            <a:r>
              <a:rPr lang="en-US" dirty="0">
                <a:solidFill>
                  <a:srgbClr val="C00000"/>
                </a:solidFill>
              </a:rPr>
              <a:t>( 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US" dirty="0"/>
              <a:t>To compare two strings for equality, use </a:t>
            </a:r>
            <a:r>
              <a:rPr lang="en-US" b="1" dirty="0"/>
              <a:t>equals( ). It has this general form:</a:t>
            </a:r>
          </a:p>
          <a:p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>
                <a:solidFill>
                  <a:srgbClr val="C00000"/>
                </a:solidFill>
              </a:rPr>
              <a:t> equals(Object </a:t>
            </a:r>
            <a:r>
              <a:rPr lang="en-US" i="1" dirty="0" err="1">
                <a:solidFill>
                  <a:srgbClr val="C00000"/>
                </a:solidFill>
              </a:rPr>
              <a:t>str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The comparison is case-sensitive</a:t>
            </a:r>
            <a:r>
              <a:rPr lang="en-US" dirty="0" smtClean="0"/>
              <a:t>.</a:t>
            </a:r>
          </a:p>
          <a:p>
            <a:r>
              <a:rPr lang="en-US" dirty="0"/>
              <a:t>To perform a comparison that ignores case differences, call </a:t>
            </a:r>
            <a:r>
              <a:rPr lang="en-US" b="1" dirty="0" err="1"/>
              <a:t>equalsIgnoreCase</a:t>
            </a:r>
            <a:r>
              <a:rPr lang="en-US" b="1" dirty="0"/>
              <a:t>( ).</a:t>
            </a:r>
          </a:p>
          <a:p>
            <a:r>
              <a:rPr lang="en-US" dirty="0"/>
              <a:t>When it compares two strings, it considers </a:t>
            </a:r>
            <a:r>
              <a:rPr lang="en-US" b="1" dirty="0"/>
              <a:t>A-Z to be the same as a-z. It has </a:t>
            </a:r>
            <a:r>
              <a:rPr lang="en-US" b="1" dirty="0" smtClean="0"/>
              <a:t>this </a:t>
            </a:r>
            <a:r>
              <a:rPr lang="en-US" dirty="0" smtClean="0"/>
              <a:t>general </a:t>
            </a:r>
            <a:r>
              <a:rPr lang="en-US" dirty="0"/>
              <a:t>form:</a:t>
            </a:r>
          </a:p>
          <a:p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equalsIgnoreCase</a:t>
            </a:r>
            <a:r>
              <a:rPr lang="en-US" dirty="0">
                <a:solidFill>
                  <a:srgbClr val="C00000"/>
                </a:solidFill>
              </a:rPr>
              <a:t>(String </a:t>
            </a:r>
            <a:r>
              <a:rPr lang="en-US" i="1" dirty="0" err="1">
                <a:solidFill>
                  <a:srgbClr val="C00000"/>
                </a:solidFill>
              </a:rPr>
              <a:t>str</a:t>
            </a:r>
            <a:r>
              <a:rPr lang="en-US" i="1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5100" dirty="0" err="1" smtClean="0">
                <a:solidFill>
                  <a:schemeClr val="accent6">
                    <a:lumMod val="50000"/>
                  </a:schemeClr>
                </a:solidFill>
              </a:rPr>
              <a:t>regionMatches</a:t>
            </a:r>
            <a:r>
              <a:rPr lang="en-US" sz="5100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):</a:t>
            </a:r>
          </a:p>
          <a:p>
            <a:r>
              <a:rPr lang="en-US" dirty="0"/>
              <a:t>The </a:t>
            </a:r>
            <a:r>
              <a:rPr lang="en-US" b="1" dirty="0" err="1"/>
              <a:t>regionMatches</a:t>
            </a:r>
            <a:r>
              <a:rPr lang="en-US" b="1" dirty="0"/>
              <a:t>( ) method compares a specific region inside a string with </a:t>
            </a:r>
            <a:r>
              <a:rPr lang="en-US" b="1" dirty="0" smtClean="0"/>
              <a:t>another </a:t>
            </a:r>
            <a:r>
              <a:rPr lang="en-US" dirty="0" smtClean="0"/>
              <a:t>specific </a:t>
            </a:r>
            <a:r>
              <a:rPr lang="en-US" dirty="0"/>
              <a:t>region in another string.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an overloaded form that allows you to </a:t>
            </a:r>
            <a:r>
              <a:rPr lang="en-US" dirty="0" smtClean="0"/>
              <a:t>ignore case </a:t>
            </a:r>
            <a:r>
              <a:rPr lang="en-US" dirty="0"/>
              <a:t>in such comparisons. Here are the general forms for these two methods: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regionMatches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tartIndex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, String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str2,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str2StartIndex,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numChars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regionMatches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boolean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ignoreCase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startIndex</a:t>
            </a:r>
            <a:r>
              <a:rPr lang="en-US" i="1" dirty="0">
                <a:solidFill>
                  <a:srgbClr val="C00000"/>
                </a:solidFill>
              </a:rPr>
              <a:t>, String </a:t>
            </a:r>
            <a:r>
              <a:rPr lang="en-US" i="1" dirty="0" smtClean="0">
                <a:solidFill>
                  <a:srgbClr val="C00000"/>
                </a:solidFill>
              </a:rPr>
              <a:t>str2,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str2StartIndex, </a:t>
            </a:r>
            <a:r>
              <a:rPr lang="en-US" i="1" dirty="0" err="1">
                <a:solidFill>
                  <a:srgbClr val="C00000"/>
                </a:solidFill>
              </a:rPr>
              <a:t>int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numChars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For both versions, </a:t>
            </a:r>
            <a:r>
              <a:rPr lang="en-US" i="1" dirty="0" err="1"/>
              <a:t>startIndex</a:t>
            </a:r>
            <a:r>
              <a:rPr lang="en-US" i="1" dirty="0"/>
              <a:t> specifies the index at which the region begins </a:t>
            </a:r>
            <a:r>
              <a:rPr lang="en-US" i="1" dirty="0" smtClean="0"/>
              <a:t>within </a:t>
            </a:r>
            <a:r>
              <a:rPr lang="en-US" dirty="0" smtClean="0"/>
              <a:t>the </a:t>
            </a:r>
            <a:r>
              <a:rPr lang="en-US" dirty="0"/>
              <a:t>invoking </a:t>
            </a:r>
            <a:r>
              <a:rPr lang="en-US" b="1" dirty="0"/>
              <a:t>String object.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String being compared is specified by </a:t>
            </a:r>
            <a:r>
              <a:rPr lang="en-US" b="1" i="1" dirty="0"/>
              <a:t>str2. </a:t>
            </a:r>
            <a:endParaRPr lang="en-US" b="1" i="1" dirty="0" smtClean="0"/>
          </a:p>
          <a:p>
            <a:r>
              <a:rPr lang="en-US" b="1" i="1" dirty="0" smtClean="0"/>
              <a:t>The index </a:t>
            </a:r>
            <a:r>
              <a:rPr lang="en-US" dirty="0" smtClean="0"/>
              <a:t>at </a:t>
            </a:r>
            <a:r>
              <a:rPr lang="en-US" dirty="0"/>
              <a:t>which the comparison will start within </a:t>
            </a:r>
            <a:r>
              <a:rPr lang="en-US" i="1" dirty="0"/>
              <a:t>str2 is specified by str2StartIndex. </a:t>
            </a:r>
            <a:endParaRPr lang="en-US" i="1" dirty="0" smtClean="0"/>
          </a:p>
          <a:p>
            <a:r>
              <a:rPr lang="en-US" i="1" dirty="0" smtClean="0"/>
              <a:t>The length </a:t>
            </a:r>
            <a:r>
              <a:rPr lang="en-US" dirty="0" smtClean="0"/>
              <a:t>of </a:t>
            </a:r>
            <a:r>
              <a:rPr lang="en-US" dirty="0"/>
              <a:t>the substring being compared is passed in </a:t>
            </a:r>
            <a:r>
              <a:rPr lang="en-US" i="1" dirty="0" err="1"/>
              <a:t>numChars</a:t>
            </a:r>
            <a:r>
              <a:rPr lang="en-US" i="1" dirty="0"/>
              <a:t>. In the second version, </a:t>
            </a:r>
            <a:r>
              <a:rPr lang="en-US" i="1" dirty="0" smtClean="0"/>
              <a:t>if </a:t>
            </a:r>
            <a:r>
              <a:rPr lang="en-US" i="1" dirty="0" err="1" smtClean="0"/>
              <a:t>ignoreCase</a:t>
            </a:r>
            <a:r>
              <a:rPr lang="en-US" i="1" dirty="0" smtClean="0"/>
              <a:t> </a:t>
            </a:r>
            <a:r>
              <a:rPr lang="en-US" i="1" dirty="0"/>
              <a:t>is </a:t>
            </a:r>
            <a:r>
              <a:rPr lang="en-US" b="1" i="1" dirty="0"/>
              <a:t>true, the case of the characters is ignored. Otherwise, case is significant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Example:</a:t>
            </a:r>
          </a:p>
          <a:p>
            <a:pPr>
              <a:buNone/>
            </a:pPr>
            <a:r>
              <a:rPr lang="en-SG" dirty="0" smtClean="0"/>
              <a:t>	</a:t>
            </a:r>
            <a:r>
              <a:rPr lang="en-SG" sz="3000" dirty="0" smtClean="0"/>
              <a:t>String str1=new String(“welcome to </a:t>
            </a:r>
            <a:r>
              <a:rPr lang="en-SG" sz="3000" dirty="0" err="1" smtClean="0"/>
              <a:t>nitw</a:t>
            </a:r>
            <a:r>
              <a:rPr lang="en-SG" sz="3000" dirty="0" smtClean="0"/>
              <a:t>”);</a:t>
            </a:r>
          </a:p>
          <a:p>
            <a:pPr>
              <a:buNone/>
            </a:pPr>
            <a:r>
              <a:rPr lang="en-SG" sz="3000" dirty="0" smtClean="0"/>
              <a:t>	String str2=new String(“</a:t>
            </a:r>
            <a:r>
              <a:rPr lang="en-SG" sz="3000" dirty="0" err="1" smtClean="0"/>
              <a:t>nitw</a:t>
            </a:r>
            <a:r>
              <a:rPr lang="en-SG" sz="3000" dirty="0" smtClean="0"/>
              <a:t>”);</a:t>
            </a:r>
          </a:p>
          <a:p>
            <a:pPr>
              <a:buNone/>
            </a:pPr>
            <a:r>
              <a:rPr lang="en-SG" sz="3000" dirty="0" smtClean="0"/>
              <a:t>	String str3=new String(“NITW”);</a:t>
            </a:r>
          </a:p>
          <a:p>
            <a:pPr>
              <a:buNone/>
            </a:pPr>
            <a:r>
              <a:rPr lang="en-SG" sz="3000" dirty="0" err="1" smtClean="0"/>
              <a:t>System.out.println</a:t>
            </a:r>
            <a:r>
              <a:rPr lang="en-SG" sz="3000" dirty="0" smtClean="0"/>
              <a:t>(str1.regionMatches(11,str2,0,4);</a:t>
            </a:r>
          </a:p>
          <a:p>
            <a:pPr>
              <a:buNone/>
            </a:pPr>
            <a:r>
              <a:rPr lang="en-SG" sz="3000" dirty="0" err="1" smtClean="0"/>
              <a:t>System.out.println</a:t>
            </a:r>
            <a:r>
              <a:rPr lang="en-SG" sz="3000" dirty="0" smtClean="0"/>
              <a:t>(str1.regionMatches(11,str3,0,4);</a:t>
            </a:r>
          </a:p>
          <a:p>
            <a:pPr>
              <a:buNone/>
            </a:pPr>
            <a:r>
              <a:rPr lang="en-SG" sz="3000" dirty="0" err="1" smtClean="0"/>
              <a:t>System.out.println</a:t>
            </a:r>
            <a:r>
              <a:rPr lang="en-SG" sz="3000" dirty="0" smtClean="0"/>
              <a:t>(str1.regionMatches(true,11,str3,0,4);</a:t>
            </a:r>
          </a:p>
          <a:p>
            <a:pPr>
              <a:buNone/>
            </a:pPr>
            <a:r>
              <a:rPr lang="en-SG" sz="3000" dirty="0" smtClean="0"/>
              <a:t>Output:	true</a:t>
            </a:r>
          </a:p>
          <a:p>
            <a:pPr>
              <a:buNone/>
            </a:pPr>
            <a:r>
              <a:rPr lang="en-SG" sz="3000" dirty="0" smtClean="0"/>
              <a:t>			false</a:t>
            </a:r>
          </a:p>
          <a:p>
            <a:pPr>
              <a:buNone/>
            </a:pPr>
            <a:r>
              <a:rPr lang="en-SG" sz="3000" dirty="0" smtClean="0"/>
              <a:t>			true</a:t>
            </a:r>
          </a:p>
          <a:p>
            <a:pPr>
              <a:buNone/>
            </a:pPr>
            <a:endParaRPr lang="en-SG" sz="3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5100" dirty="0" err="1" smtClean="0">
                <a:solidFill>
                  <a:schemeClr val="accent6">
                    <a:lumMod val="50000"/>
                  </a:schemeClr>
                </a:solidFill>
              </a:rPr>
              <a:t>startsWith</a:t>
            </a:r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( ) and </a:t>
            </a:r>
            <a:r>
              <a:rPr lang="en-US" sz="5100" dirty="0" err="1" smtClean="0">
                <a:solidFill>
                  <a:schemeClr val="accent6">
                    <a:lumMod val="50000"/>
                  </a:schemeClr>
                </a:solidFill>
              </a:rPr>
              <a:t>endsWith</a:t>
            </a:r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( )</a:t>
            </a:r>
          </a:p>
          <a:p>
            <a:r>
              <a:rPr lang="en-US" sz="4200" dirty="0" smtClean="0"/>
              <a:t>The </a:t>
            </a:r>
            <a:r>
              <a:rPr lang="en-US" sz="4200" b="1" dirty="0" err="1" smtClean="0"/>
              <a:t>startsWith</a:t>
            </a:r>
            <a:r>
              <a:rPr lang="en-US" sz="4200" b="1" dirty="0" smtClean="0"/>
              <a:t>( ) method determines whether a given String begins </a:t>
            </a:r>
            <a:r>
              <a:rPr lang="en-US" sz="4200" dirty="0" smtClean="0"/>
              <a:t>with a specified string. Conversely, </a:t>
            </a:r>
            <a:r>
              <a:rPr lang="en-US" sz="4200" b="1" dirty="0" err="1" smtClean="0"/>
              <a:t>endsWith</a:t>
            </a:r>
            <a:r>
              <a:rPr lang="en-US" sz="4200" b="1" dirty="0" smtClean="0"/>
              <a:t>( ) determines whether the String in </a:t>
            </a:r>
            <a:r>
              <a:rPr lang="en-US" sz="4200" dirty="0" smtClean="0"/>
              <a:t>question ends with a specified string. </a:t>
            </a:r>
          </a:p>
          <a:p>
            <a:r>
              <a:rPr lang="en-US" sz="4200" dirty="0" smtClean="0"/>
              <a:t>Here, </a:t>
            </a:r>
            <a:r>
              <a:rPr lang="en-US" sz="4200" i="1" dirty="0" err="1" smtClean="0"/>
              <a:t>startIndex</a:t>
            </a:r>
            <a:r>
              <a:rPr lang="en-US" sz="4200" i="1" dirty="0" smtClean="0"/>
              <a:t> specifies the index into the invoking string at which point the search</a:t>
            </a:r>
          </a:p>
          <a:p>
            <a:r>
              <a:rPr lang="en-US" sz="4200" dirty="0" smtClean="0"/>
              <a:t>will begin.</a:t>
            </a:r>
          </a:p>
          <a:p>
            <a:r>
              <a:rPr lang="en-US" sz="4200" dirty="0" smtClean="0"/>
              <a:t>They have the following general forms:</a:t>
            </a:r>
          </a:p>
          <a:p>
            <a:r>
              <a:rPr lang="en-US" sz="4200" dirty="0" err="1" smtClean="0"/>
              <a:t>boolean</a:t>
            </a:r>
            <a:r>
              <a:rPr lang="en-US" sz="4200" dirty="0" smtClean="0"/>
              <a:t> </a:t>
            </a:r>
            <a:r>
              <a:rPr lang="en-US" sz="4200" dirty="0" err="1" smtClean="0"/>
              <a:t>startsWith</a:t>
            </a:r>
            <a:r>
              <a:rPr lang="en-US" sz="4200" dirty="0" smtClean="0"/>
              <a:t>(String </a:t>
            </a:r>
            <a:r>
              <a:rPr lang="en-US" sz="4200" i="1" dirty="0" err="1" smtClean="0"/>
              <a:t>str</a:t>
            </a:r>
            <a:r>
              <a:rPr lang="en-US" sz="4200" i="1" dirty="0" smtClean="0"/>
              <a:t>)</a:t>
            </a:r>
          </a:p>
          <a:p>
            <a:r>
              <a:rPr lang="en-US" sz="4200" dirty="0" err="1" smtClean="0"/>
              <a:t>boolean</a:t>
            </a:r>
            <a:r>
              <a:rPr lang="en-US" sz="4200" dirty="0" smtClean="0"/>
              <a:t> </a:t>
            </a:r>
            <a:r>
              <a:rPr lang="en-US" sz="4200" dirty="0" err="1" smtClean="0"/>
              <a:t>startsWith</a:t>
            </a:r>
            <a:r>
              <a:rPr lang="en-US" sz="4200" dirty="0" smtClean="0"/>
              <a:t>(String </a:t>
            </a:r>
            <a:r>
              <a:rPr lang="en-US" sz="4200" dirty="0" err="1" smtClean="0"/>
              <a:t>s</a:t>
            </a:r>
            <a:r>
              <a:rPr lang="en-US" sz="4200" i="1" dirty="0" err="1" smtClean="0"/>
              <a:t>tr</a:t>
            </a:r>
            <a:r>
              <a:rPr lang="en-US" sz="4200" i="1" dirty="0" smtClean="0"/>
              <a:t>, </a:t>
            </a:r>
            <a:r>
              <a:rPr lang="en-US" sz="4200" i="1" dirty="0" err="1" smtClean="0"/>
              <a:t>int</a:t>
            </a:r>
            <a:r>
              <a:rPr lang="en-US" sz="4200" i="1" dirty="0" smtClean="0"/>
              <a:t> </a:t>
            </a:r>
            <a:r>
              <a:rPr lang="en-US" sz="4200" i="1" dirty="0" err="1" smtClean="0"/>
              <a:t>startIndex</a:t>
            </a:r>
            <a:r>
              <a:rPr lang="en-US" sz="4200" i="1" dirty="0" smtClean="0"/>
              <a:t>)</a:t>
            </a:r>
          </a:p>
          <a:p>
            <a:r>
              <a:rPr lang="en-US" sz="4200" dirty="0" err="1" smtClean="0"/>
              <a:t>boolean</a:t>
            </a:r>
            <a:r>
              <a:rPr lang="en-US" sz="4200" dirty="0" smtClean="0"/>
              <a:t> </a:t>
            </a:r>
            <a:r>
              <a:rPr lang="en-US" sz="4200" dirty="0" err="1" smtClean="0"/>
              <a:t>endsWith</a:t>
            </a:r>
            <a:r>
              <a:rPr lang="en-US" sz="4200" dirty="0" smtClean="0"/>
              <a:t>(String </a:t>
            </a:r>
            <a:r>
              <a:rPr lang="en-US" sz="4200" i="1" dirty="0" err="1" smtClean="0"/>
              <a:t>str</a:t>
            </a:r>
            <a:r>
              <a:rPr lang="en-US" sz="4200" i="1" dirty="0" smtClean="0"/>
              <a:t>)</a:t>
            </a:r>
          </a:p>
          <a:p>
            <a:r>
              <a:rPr lang="en-US" sz="4200" dirty="0" smtClean="0"/>
              <a:t>Here, </a:t>
            </a:r>
            <a:r>
              <a:rPr lang="en-US" sz="4200" i="1" dirty="0" err="1" smtClean="0"/>
              <a:t>str</a:t>
            </a:r>
            <a:r>
              <a:rPr lang="en-US" sz="4200" i="1" dirty="0" smtClean="0"/>
              <a:t> is the </a:t>
            </a:r>
            <a:r>
              <a:rPr lang="en-US" sz="4200" b="1" i="1" dirty="0" smtClean="0"/>
              <a:t>String being tested. If the string matches, true is returned. Otherwise, </a:t>
            </a:r>
            <a:r>
              <a:rPr lang="en-US" sz="4200" b="1" dirty="0" smtClean="0"/>
              <a:t>false is returned. </a:t>
            </a:r>
          </a:p>
          <a:p>
            <a:r>
              <a:rPr lang="en-US" sz="4200" b="1" dirty="0" smtClean="0"/>
              <a:t>For example,</a:t>
            </a:r>
          </a:p>
          <a:p>
            <a:pPr>
              <a:buNone/>
            </a:pPr>
            <a:r>
              <a:rPr lang="en-US" sz="4200" dirty="0" smtClean="0"/>
              <a:t>	"</a:t>
            </a:r>
            <a:r>
              <a:rPr lang="en-US" sz="4200" dirty="0" err="1" smtClean="0"/>
              <a:t>Foobar".endsWith</a:t>
            </a:r>
            <a:r>
              <a:rPr lang="en-US" sz="4200" dirty="0" smtClean="0"/>
              <a:t>("bar")</a:t>
            </a:r>
          </a:p>
          <a:p>
            <a:pPr>
              <a:buNone/>
            </a:pPr>
            <a:r>
              <a:rPr lang="en-SG" sz="4200" dirty="0" smtClean="0"/>
              <a:t>	</a:t>
            </a:r>
            <a:r>
              <a:rPr lang="en-US" sz="4200" dirty="0" smtClean="0"/>
              <a:t>"</a:t>
            </a:r>
            <a:r>
              <a:rPr lang="en-US" sz="4200" dirty="0" err="1" smtClean="0"/>
              <a:t>Foobar".startsWith</a:t>
            </a:r>
            <a:r>
              <a:rPr lang="en-US" sz="4200" dirty="0" smtClean="0"/>
              <a:t>("bar", 3)</a:t>
            </a:r>
          </a:p>
          <a:p>
            <a:pPr>
              <a:buNone/>
            </a:pPr>
            <a:r>
              <a:rPr lang="en-US" sz="4200" dirty="0" smtClean="0"/>
              <a:t>	"</a:t>
            </a:r>
            <a:r>
              <a:rPr lang="en-US" sz="4200" dirty="0" err="1" smtClean="0"/>
              <a:t>Foobar".startsWith</a:t>
            </a:r>
            <a:r>
              <a:rPr lang="en-US" sz="4200" dirty="0" smtClean="0"/>
              <a:t>("</a:t>
            </a:r>
            <a:r>
              <a:rPr lang="en-US" sz="4200" dirty="0" err="1" smtClean="0"/>
              <a:t>Foo</a:t>
            </a:r>
            <a:r>
              <a:rPr lang="en-US" sz="4200" dirty="0" smtClean="0"/>
              <a:t>“)</a:t>
            </a:r>
          </a:p>
          <a:p>
            <a:pPr>
              <a:buNone/>
            </a:pPr>
            <a:r>
              <a:rPr lang="en-SG" sz="4200" dirty="0" err="1" smtClean="0"/>
              <a:t>OutPut</a:t>
            </a:r>
            <a:r>
              <a:rPr lang="en-SG" sz="4200" dirty="0" smtClean="0"/>
              <a:t>:  true</a:t>
            </a:r>
          </a:p>
          <a:p>
            <a:pPr>
              <a:buNone/>
            </a:pPr>
            <a:r>
              <a:rPr lang="en-SG" sz="4200" dirty="0" smtClean="0"/>
              <a:t>		true</a:t>
            </a:r>
          </a:p>
          <a:p>
            <a:pPr>
              <a:buNone/>
            </a:pPr>
            <a:r>
              <a:rPr lang="en-SG" sz="4200" dirty="0" smtClean="0"/>
              <a:t>		true</a:t>
            </a:r>
            <a:endParaRPr lang="en-US" sz="4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			equals( ) Versus “==“</a:t>
            </a:r>
          </a:p>
          <a:p>
            <a:r>
              <a:rPr lang="en-US" sz="3600" dirty="0" smtClean="0"/>
              <a:t>The </a:t>
            </a:r>
            <a:r>
              <a:rPr lang="en-US" sz="3600" b="1" dirty="0" smtClean="0"/>
              <a:t>equals( ) method compares the </a:t>
            </a:r>
            <a:r>
              <a:rPr lang="en-US" sz="3600" dirty="0" smtClean="0"/>
              <a:t>characters inside a </a:t>
            </a:r>
            <a:r>
              <a:rPr lang="en-US" sz="3600" b="1" dirty="0" smtClean="0"/>
              <a:t>String object.</a:t>
            </a:r>
          </a:p>
          <a:p>
            <a:r>
              <a:rPr lang="en-US" sz="3600" b="1" dirty="0" smtClean="0"/>
              <a:t> The == operator compares two object references to </a:t>
            </a:r>
            <a:r>
              <a:rPr lang="en-US" sz="3600" dirty="0" smtClean="0"/>
              <a:t>see whether they refer to the same instance.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				</a:t>
            </a:r>
            <a:r>
              <a:rPr lang="en-US" sz="5200" dirty="0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  <a:p>
            <a:pPr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Equals_St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String s1 = "Hello";</a:t>
            </a:r>
          </a:p>
          <a:p>
            <a:pPr>
              <a:buNone/>
            </a:pPr>
            <a:r>
              <a:rPr lang="en-US" dirty="0" smtClean="0"/>
              <a:t>	String s2 = new String(s1);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 + " equals " + s2 + " -&gt; " +</a:t>
            </a:r>
          </a:p>
          <a:p>
            <a:pPr>
              <a:buNone/>
            </a:pPr>
            <a:r>
              <a:rPr lang="en-US" dirty="0" smtClean="0"/>
              <a:t>	s1.equals(s2));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 + " == " + s2 + " -&gt; " + (s1 == s2));</a:t>
            </a:r>
          </a:p>
          <a:p>
            <a:pPr>
              <a:buNone/>
            </a:pPr>
            <a:r>
              <a:rPr lang="en-US" dirty="0" smtClean="0"/>
              <a:t>	String s3=s2;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(s2 + " == " + s3 + " -&gt; " + (s2 == s3));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SG" dirty="0" smtClean="0"/>
              <a:t>Output:</a:t>
            </a:r>
          </a:p>
          <a:p>
            <a:pPr>
              <a:buNone/>
            </a:pPr>
            <a:r>
              <a:rPr lang="en-SG" dirty="0" smtClean="0"/>
              <a:t>	 Hello equals Hello -&gt; true</a:t>
            </a:r>
          </a:p>
          <a:p>
            <a:pPr>
              <a:buNone/>
            </a:pPr>
            <a:r>
              <a:rPr lang="en-SG" dirty="0" smtClean="0"/>
              <a:t>	Hello == Hello -&gt; false</a:t>
            </a:r>
          </a:p>
          <a:p>
            <a:pPr>
              <a:buNone/>
            </a:pPr>
            <a:r>
              <a:rPr lang="en-SG" dirty="0" smtClean="0"/>
              <a:t>	Hello == Hello -&gt; true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  <a:r>
              <a:rPr lang="en-US" sz="5100" dirty="0" err="1" smtClean="0">
                <a:solidFill>
                  <a:srgbClr val="0070C0"/>
                </a:solidFill>
              </a:rPr>
              <a:t>compareTo</a:t>
            </a:r>
            <a:r>
              <a:rPr lang="en-US" sz="5100" dirty="0" smtClean="0">
                <a:solidFill>
                  <a:srgbClr val="0070C0"/>
                </a:solidFill>
              </a:rPr>
              <a:t>( )</a:t>
            </a:r>
          </a:p>
          <a:p>
            <a:r>
              <a:rPr lang="en-US" sz="3400" dirty="0" smtClean="0"/>
              <a:t>It has this general form:</a:t>
            </a:r>
          </a:p>
          <a:p>
            <a:pPr>
              <a:buNone/>
            </a:pPr>
            <a:r>
              <a:rPr lang="en-US" sz="3400" dirty="0" smtClean="0"/>
              <a:t>	</a:t>
            </a:r>
            <a:r>
              <a:rPr lang="en-US" sz="3400" dirty="0" err="1" smtClean="0">
                <a:solidFill>
                  <a:srgbClr val="FF0000"/>
                </a:solidFill>
              </a:rPr>
              <a:t>int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compareTo</a:t>
            </a:r>
            <a:r>
              <a:rPr lang="en-US" sz="3400" dirty="0" smtClean="0">
                <a:solidFill>
                  <a:srgbClr val="FF0000"/>
                </a:solidFill>
              </a:rPr>
              <a:t>(String </a:t>
            </a:r>
            <a:r>
              <a:rPr lang="en-US" sz="3400" i="1" dirty="0" err="1" smtClean="0">
                <a:solidFill>
                  <a:srgbClr val="FF0000"/>
                </a:solidFill>
              </a:rPr>
              <a:t>str</a:t>
            </a:r>
            <a:r>
              <a:rPr lang="en-US" sz="34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400" dirty="0" smtClean="0"/>
              <a:t>Here, </a:t>
            </a:r>
            <a:r>
              <a:rPr lang="en-US" sz="3400" i="1" dirty="0" err="1" smtClean="0"/>
              <a:t>str</a:t>
            </a:r>
            <a:r>
              <a:rPr lang="en-US" sz="3400" i="1" dirty="0" smtClean="0"/>
              <a:t> is the String being compared with the invoking String. </a:t>
            </a:r>
          </a:p>
          <a:p>
            <a:r>
              <a:rPr lang="en-US" sz="3400" dirty="0" smtClean="0"/>
              <a:t>If you want to ignore case differences when comparing two strings, use </a:t>
            </a:r>
            <a:r>
              <a:rPr lang="en-US" sz="3400" b="1" dirty="0" err="1" smtClean="0"/>
              <a:t>compareToIgnoreCase</a:t>
            </a:r>
            <a:r>
              <a:rPr lang="en-US" sz="3400" b="1" dirty="0" smtClean="0"/>
              <a:t>( ), shown here:</a:t>
            </a:r>
          </a:p>
          <a:p>
            <a:r>
              <a:rPr lang="en-US" sz="3400" dirty="0" err="1" smtClean="0">
                <a:solidFill>
                  <a:srgbClr val="FF0000"/>
                </a:solidFill>
              </a:rPr>
              <a:t>int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err="1" smtClean="0">
                <a:solidFill>
                  <a:srgbClr val="FF0000"/>
                </a:solidFill>
              </a:rPr>
              <a:t>compareToIgnoreCase</a:t>
            </a:r>
            <a:r>
              <a:rPr lang="en-US" sz="3400" dirty="0" smtClean="0">
                <a:solidFill>
                  <a:srgbClr val="FF0000"/>
                </a:solidFill>
              </a:rPr>
              <a:t>(String </a:t>
            </a:r>
            <a:r>
              <a:rPr lang="en-US" sz="3400" i="1" dirty="0" err="1" smtClean="0">
                <a:solidFill>
                  <a:srgbClr val="FF0000"/>
                </a:solidFill>
              </a:rPr>
              <a:t>str</a:t>
            </a:r>
            <a:r>
              <a:rPr lang="en-US" sz="34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400" i="1" dirty="0" smtClean="0"/>
              <a:t>The result of the </a:t>
            </a:r>
            <a:r>
              <a:rPr lang="en-US" sz="3400" dirty="0" smtClean="0"/>
              <a:t>comparison is returned and is interpreted as shown here:</a:t>
            </a:r>
          </a:p>
          <a:p>
            <a:pPr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Value</a:t>
            </a:r>
            <a:r>
              <a:rPr lang="en-US" sz="3400" dirty="0" smtClean="0"/>
              <a:t> 					</a:t>
            </a:r>
            <a:r>
              <a:rPr lang="en-US" sz="3400" dirty="0" smtClean="0">
                <a:solidFill>
                  <a:schemeClr val="accent1"/>
                </a:solidFill>
              </a:rPr>
              <a:t>Meaning</a:t>
            </a:r>
          </a:p>
          <a:p>
            <a:pPr>
              <a:buNone/>
            </a:pPr>
            <a:r>
              <a:rPr lang="en-US" sz="3400" b="1" dirty="0" smtClean="0"/>
              <a:t>Less than zero	 		The invoking string is less than str.</a:t>
            </a:r>
          </a:p>
          <a:p>
            <a:pPr>
              <a:buNone/>
            </a:pPr>
            <a:r>
              <a:rPr lang="en-US" sz="3400" b="1" dirty="0" smtClean="0"/>
              <a:t>Greater than zero 		The invoking string is greater than 				str.</a:t>
            </a:r>
          </a:p>
          <a:p>
            <a:pPr>
              <a:buNone/>
            </a:pPr>
            <a:r>
              <a:rPr lang="en-US" sz="3400" b="1" dirty="0" smtClean="0"/>
              <a:t>Zero				 The two strings are equal.</a:t>
            </a:r>
            <a:endParaRPr lang="en-US" sz="3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a companion </a:t>
            </a:r>
            <a:r>
              <a:rPr lang="en-US" dirty="0"/>
              <a:t>class to String called </a:t>
            </a:r>
            <a:r>
              <a:rPr lang="en-US" dirty="0" err="1"/>
              <a:t>StringBuffer</a:t>
            </a:r>
            <a:r>
              <a:rPr lang="en-US" dirty="0"/>
              <a:t>, whose objects contain strings that can </a:t>
            </a:r>
            <a:r>
              <a:rPr lang="en-US" dirty="0" smtClean="0"/>
              <a:t>be modified </a:t>
            </a:r>
            <a:r>
              <a:rPr lang="en-US" dirty="0"/>
              <a:t>after they are created</a:t>
            </a:r>
            <a:r>
              <a:rPr lang="en-US" dirty="0" smtClean="0"/>
              <a:t>.</a:t>
            </a:r>
          </a:p>
          <a:p>
            <a:r>
              <a:rPr lang="en-US" dirty="0"/>
              <a:t>Both the String and </a:t>
            </a:r>
            <a:r>
              <a:rPr lang="en-US" dirty="0" err="1"/>
              <a:t>StringBuffer</a:t>
            </a:r>
            <a:r>
              <a:rPr lang="en-US" dirty="0"/>
              <a:t> classes are defined in </a:t>
            </a:r>
            <a:r>
              <a:rPr lang="en-US" dirty="0" err="1"/>
              <a:t>java.lang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they </a:t>
            </a:r>
            <a:r>
              <a:rPr lang="en-US" dirty="0" smtClean="0"/>
              <a:t>are available </a:t>
            </a:r>
            <a:r>
              <a:rPr lang="en-US" dirty="0"/>
              <a:t>to all programs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Both are declared final, which means that </a:t>
            </a:r>
            <a:r>
              <a:rPr lang="en-US" dirty="0" smtClean="0"/>
              <a:t>neither of </a:t>
            </a:r>
            <a:r>
              <a:rPr lang="en-US" dirty="0"/>
              <a:t>these classes may be </a:t>
            </a:r>
            <a:r>
              <a:rPr lang="en-US" dirty="0" err="1"/>
              <a:t>subclassed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</a:t>
            </a:r>
            <a:r>
              <a:rPr lang="en-US" dirty="0"/>
              <a:t>String and </a:t>
            </a:r>
            <a:r>
              <a:rPr lang="en-US" dirty="0" err="1"/>
              <a:t>StringBuffer</a:t>
            </a:r>
            <a:r>
              <a:rPr lang="en-US" dirty="0"/>
              <a:t> implement the </a:t>
            </a:r>
            <a:r>
              <a:rPr lang="en-US" dirty="0" err="1"/>
              <a:t>CharSequence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/>
              <a:t>The </a:t>
            </a:r>
            <a:r>
              <a:rPr lang="en-US" dirty="0" err="1"/>
              <a:t>CharSequence</a:t>
            </a:r>
            <a:r>
              <a:rPr lang="en-US" dirty="0"/>
              <a:t> interface is used to represent the sequence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SG" dirty="0" smtClean="0"/>
              <a:t>				</a:t>
            </a:r>
            <a:r>
              <a:rPr lang="en-SG" sz="6500" dirty="0" smtClean="0">
                <a:solidFill>
                  <a:srgbClr val="FF0000"/>
                </a:solidFill>
              </a:rPr>
              <a:t>Example</a:t>
            </a:r>
          </a:p>
          <a:p>
            <a:pPr>
              <a:buNone/>
            </a:pPr>
            <a:r>
              <a:rPr lang="en-US" sz="5800" b="1" dirty="0" smtClean="0"/>
              <a:t>public class </a:t>
            </a:r>
            <a:r>
              <a:rPr lang="en-US" sz="5800" b="1" dirty="0" err="1" smtClean="0"/>
              <a:t>Sample_String</a:t>
            </a:r>
            <a:r>
              <a:rPr lang="en-US" sz="5800" b="1" dirty="0" smtClean="0"/>
              <a:t> { </a:t>
            </a:r>
          </a:p>
          <a:p>
            <a:pPr>
              <a:buNone/>
            </a:pPr>
            <a:r>
              <a:rPr lang="en-US" sz="5800" b="1" dirty="0" smtClean="0"/>
              <a:t>	public static void main(String[] </a:t>
            </a:r>
            <a:r>
              <a:rPr lang="en-US" sz="5800" b="1" dirty="0" err="1" smtClean="0"/>
              <a:t>args</a:t>
            </a:r>
            <a:r>
              <a:rPr lang="en-US" sz="5800" b="1" dirty="0" smtClean="0"/>
              <a:t>) { String </a:t>
            </a:r>
            <a:r>
              <a:rPr lang="en-US" sz="5800" b="1" dirty="0" err="1" smtClean="0"/>
              <a:t>str_Sample</a:t>
            </a:r>
            <a:r>
              <a:rPr lang="en-US" sz="5800" b="1" dirty="0" smtClean="0"/>
              <a:t> = "a"; </a:t>
            </a:r>
          </a:p>
          <a:p>
            <a:pPr>
              <a:buNone/>
            </a:pPr>
            <a:r>
              <a:rPr lang="en-US" sz="5800" b="1" dirty="0" smtClean="0"/>
              <a:t>	</a:t>
            </a:r>
            <a:r>
              <a:rPr lang="en-US" sz="5800" b="1" dirty="0" err="1" smtClean="0"/>
              <a:t>System.out.println</a:t>
            </a:r>
            <a:r>
              <a:rPr lang="en-US" sz="5800" b="1" dirty="0" smtClean="0"/>
              <a:t>("Compare To 'a' b is : " + </a:t>
            </a:r>
            <a:r>
              <a:rPr lang="en-US" sz="5800" b="1" dirty="0" err="1" smtClean="0"/>
              <a:t>str_Sample.compareTo</a:t>
            </a:r>
            <a:r>
              <a:rPr lang="en-US" sz="5800" b="1" dirty="0" smtClean="0"/>
              <a:t>("b")); </a:t>
            </a:r>
          </a:p>
          <a:p>
            <a:pPr>
              <a:buNone/>
            </a:pPr>
            <a:r>
              <a:rPr lang="en-US" sz="5800" b="1" dirty="0" smtClean="0"/>
              <a:t>	</a:t>
            </a:r>
            <a:r>
              <a:rPr lang="en-US" sz="5800" b="1" dirty="0" err="1" smtClean="0"/>
              <a:t>str_Sample</a:t>
            </a:r>
            <a:r>
              <a:rPr lang="en-US" sz="5800" b="1" dirty="0" smtClean="0"/>
              <a:t> = "b";</a:t>
            </a:r>
          </a:p>
          <a:p>
            <a:pPr>
              <a:buNone/>
            </a:pPr>
            <a:r>
              <a:rPr lang="en-US" sz="5800" b="1" dirty="0" smtClean="0"/>
              <a:t>	 </a:t>
            </a:r>
            <a:r>
              <a:rPr lang="en-US" sz="5800" b="1" dirty="0" err="1" smtClean="0"/>
              <a:t>System.out.println</a:t>
            </a:r>
            <a:r>
              <a:rPr lang="en-US" sz="5800" b="1" dirty="0" smtClean="0"/>
              <a:t>("Compare To 'b' a is : " + </a:t>
            </a:r>
            <a:r>
              <a:rPr lang="en-US" sz="5800" b="1" dirty="0" err="1" smtClean="0"/>
              <a:t>str_Sample.compareTo</a:t>
            </a:r>
            <a:r>
              <a:rPr lang="en-US" sz="5800" b="1" dirty="0" smtClean="0"/>
              <a:t>("a")); </a:t>
            </a:r>
          </a:p>
          <a:p>
            <a:pPr>
              <a:buNone/>
            </a:pPr>
            <a:r>
              <a:rPr lang="en-US" sz="5800" b="1" dirty="0" smtClean="0"/>
              <a:t>	</a:t>
            </a:r>
            <a:r>
              <a:rPr lang="en-US" sz="5800" b="1" dirty="0" err="1" smtClean="0"/>
              <a:t>str_Sample</a:t>
            </a:r>
            <a:r>
              <a:rPr lang="en-US" sz="5800" b="1" dirty="0" smtClean="0"/>
              <a:t> = "b";</a:t>
            </a:r>
          </a:p>
          <a:p>
            <a:pPr>
              <a:buNone/>
            </a:pPr>
            <a:r>
              <a:rPr lang="en-US" sz="5800" b="1" dirty="0" smtClean="0"/>
              <a:t>	 </a:t>
            </a:r>
            <a:r>
              <a:rPr lang="en-US" sz="5800" b="1" dirty="0" err="1" smtClean="0"/>
              <a:t>System.out.println</a:t>
            </a:r>
            <a:r>
              <a:rPr lang="en-US" sz="5800" b="1" dirty="0" smtClean="0"/>
              <a:t>("Compare To 'b' b is : " + </a:t>
            </a:r>
            <a:r>
              <a:rPr lang="en-US" sz="5800" b="1" dirty="0" err="1" smtClean="0"/>
              <a:t>str_Sample.compareTo</a:t>
            </a:r>
            <a:r>
              <a:rPr lang="en-US" sz="5800" b="1" dirty="0" smtClean="0"/>
              <a:t>("b")); </a:t>
            </a:r>
          </a:p>
          <a:p>
            <a:pPr>
              <a:buNone/>
            </a:pPr>
            <a:r>
              <a:rPr lang="en-US" sz="5800" b="1" dirty="0" smtClean="0"/>
              <a:t>} }</a:t>
            </a:r>
          </a:p>
          <a:p>
            <a:pPr>
              <a:buNone/>
            </a:pPr>
            <a:r>
              <a:rPr lang="en-SG" sz="5800" b="1" dirty="0" err="1" smtClean="0"/>
              <a:t>OutPut</a:t>
            </a:r>
            <a:r>
              <a:rPr lang="en-SG" sz="5800" b="1" dirty="0" smtClean="0"/>
              <a:t>:</a:t>
            </a:r>
          </a:p>
          <a:p>
            <a:pPr>
              <a:buNone/>
            </a:pPr>
            <a:r>
              <a:rPr lang="en-US" sz="5800" b="1" dirty="0" smtClean="0"/>
              <a:t>	Compare To 'a' b is : -1</a:t>
            </a:r>
            <a:br>
              <a:rPr lang="en-US" sz="5800" b="1" dirty="0" smtClean="0"/>
            </a:br>
            <a:r>
              <a:rPr lang="en-US" sz="5800" b="1" dirty="0" smtClean="0"/>
              <a:t>Compare To 'b' a is : 1</a:t>
            </a:r>
            <a:br>
              <a:rPr lang="en-US" sz="5800" b="1" dirty="0" smtClean="0"/>
            </a:br>
            <a:r>
              <a:rPr lang="en-US" sz="5800" b="1" dirty="0" smtClean="0"/>
              <a:t>Compare To 'b' b is : 0</a:t>
            </a:r>
            <a:endParaRPr lang="en-US" sz="5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70C0"/>
                </a:solidFill>
              </a:rPr>
              <a:t>			Searching Strings:</a:t>
            </a:r>
          </a:p>
          <a:p>
            <a:r>
              <a:rPr lang="en-US" sz="3600" dirty="0" smtClean="0"/>
              <a:t>The </a:t>
            </a:r>
            <a:r>
              <a:rPr lang="en-US" sz="3600" b="1" dirty="0" smtClean="0"/>
              <a:t>String class provides two methods that allow you to search a string for a specified</a:t>
            </a:r>
          </a:p>
          <a:p>
            <a:r>
              <a:rPr lang="en-US" sz="3600" dirty="0" smtClean="0"/>
              <a:t>character or substring:</a:t>
            </a:r>
          </a:p>
          <a:p>
            <a:r>
              <a:rPr lang="en-US" sz="3600" dirty="0" smtClean="0"/>
              <a:t>■ </a:t>
            </a:r>
            <a:r>
              <a:rPr lang="en-US" sz="3600" b="1" dirty="0" err="1" smtClean="0"/>
              <a:t>indexOf</a:t>
            </a:r>
            <a:r>
              <a:rPr lang="en-US" sz="3600" b="1" dirty="0" smtClean="0"/>
              <a:t>( ) Searches for the first occurrence of a character or substring.</a:t>
            </a:r>
          </a:p>
          <a:p>
            <a:r>
              <a:rPr lang="en-US" sz="3600" dirty="0" smtClean="0"/>
              <a:t>■ </a:t>
            </a:r>
            <a:r>
              <a:rPr lang="en-US" sz="3600" b="1" dirty="0" err="1" smtClean="0"/>
              <a:t>lastIndexOf</a:t>
            </a:r>
            <a:r>
              <a:rPr lang="en-US" sz="3600" b="1" dirty="0" smtClean="0"/>
              <a:t>( ) Searches for the last occurrence of a character or substring.</a:t>
            </a:r>
          </a:p>
          <a:p>
            <a:r>
              <a:rPr lang="en-US" sz="3600" dirty="0" smtClean="0"/>
              <a:t>These two methods are overloaded in several different ways. In all cases, the methods return the index at which the character or substring was found, or –1 on failure.</a:t>
            </a:r>
          </a:p>
          <a:p>
            <a:r>
              <a:rPr lang="en-US" sz="3600" dirty="0" smtClean="0"/>
              <a:t>To search for the first occurrence of a character, use</a:t>
            </a:r>
          </a:p>
          <a:p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indexOf</a:t>
            </a:r>
            <a:r>
              <a:rPr lang="en-US" sz="3600" dirty="0" smtClean="0">
                <a:solidFill>
                  <a:srgbClr val="FF0000"/>
                </a:solidFill>
              </a:rPr>
              <a:t>(char </a:t>
            </a:r>
            <a:r>
              <a:rPr lang="en-US" sz="3600" i="1" dirty="0" err="1" smtClean="0">
                <a:solidFill>
                  <a:srgbClr val="FF0000"/>
                </a:solidFill>
              </a:rPr>
              <a:t>ch</a:t>
            </a:r>
            <a:r>
              <a:rPr lang="en-US" sz="36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 smtClean="0"/>
              <a:t>To search for the last occurrence of a character, use</a:t>
            </a:r>
          </a:p>
          <a:p>
            <a:r>
              <a:rPr lang="en-US" sz="3600" dirty="0" err="1" smtClean="0">
                <a:solidFill>
                  <a:srgbClr val="FF0000"/>
                </a:solidFill>
              </a:rPr>
              <a:t>int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lastIndexOf</a:t>
            </a:r>
            <a:r>
              <a:rPr lang="en-US" sz="3600" dirty="0" smtClean="0">
                <a:solidFill>
                  <a:srgbClr val="FF0000"/>
                </a:solidFill>
              </a:rPr>
              <a:t>(char </a:t>
            </a:r>
            <a:r>
              <a:rPr lang="en-US" sz="3600" i="1" dirty="0" err="1" smtClean="0">
                <a:solidFill>
                  <a:srgbClr val="FF0000"/>
                </a:solidFill>
              </a:rPr>
              <a:t>ch</a:t>
            </a:r>
            <a:r>
              <a:rPr lang="en-US" sz="36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 smtClean="0"/>
              <a:t>Here, </a:t>
            </a:r>
            <a:r>
              <a:rPr lang="en-US" sz="3600" i="1" dirty="0" err="1" smtClean="0"/>
              <a:t>ch</a:t>
            </a:r>
            <a:r>
              <a:rPr lang="en-US" sz="3600" i="1" dirty="0" smtClean="0"/>
              <a:t> is the character being sought.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search for the first or last occurrence of a substring, use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indexOf</a:t>
            </a:r>
            <a:r>
              <a:rPr lang="en-US" dirty="0" smtClean="0">
                <a:solidFill>
                  <a:srgbClr val="002060"/>
                </a:solidFill>
              </a:rPr>
              <a:t>(String </a:t>
            </a:r>
            <a:r>
              <a:rPr lang="en-US" i="1" dirty="0" err="1" smtClean="0">
                <a:solidFill>
                  <a:srgbClr val="002060"/>
                </a:solidFill>
              </a:rPr>
              <a:t>str</a:t>
            </a:r>
            <a:r>
              <a:rPr lang="en-US" i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lastIndexOf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(String </a:t>
            </a: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/>
              <a:t>Here, </a:t>
            </a:r>
            <a:r>
              <a:rPr lang="en-US" i="1" dirty="0" err="1" smtClean="0"/>
              <a:t>str</a:t>
            </a:r>
            <a:r>
              <a:rPr lang="en-US" i="1" dirty="0" smtClean="0"/>
              <a:t> specifies the substring.</a:t>
            </a:r>
          </a:p>
          <a:p>
            <a:r>
              <a:rPr lang="en-US" dirty="0" smtClean="0"/>
              <a:t>You can specify a starting point for the search using these forms: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(char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ch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startIndex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>
                <a:solidFill>
                  <a:srgbClr val="FF0000"/>
                </a:solidFill>
              </a:rPr>
              <a:t>(char </a:t>
            </a:r>
            <a:r>
              <a:rPr lang="en-US" i="1" dirty="0" err="1" smtClean="0">
                <a:solidFill>
                  <a:srgbClr val="FF0000"/>
                </a:solidFill>
              </a:rPr>
              <a:t>ch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startIndex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(String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startIndex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i="1" dirty="0" err="1" smtClean="0">
                <a:solidFill>
                  <a:srgbClr val="FF0000"/>
                </a:solidFill>
              </a:rPr>
              <a:t>str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startIndex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class </a:t>
            </a:r>
            <a:r>
              <a:rPr lang="en-US" sz="2200" b="1" dirty="0" err="1" smtClean="0"/>
              <a:t>indexOfDemo</a:t>
            </a:r>
            <a:r>
              <a:rPr lang="en-US" sz="2200" b="1" dirty="0" smtClean="0"/>
              <a:t> {</a:t>
            </a:r>
          </a:p>
          <a:p>
            <a:pPr>
              <a:buNone/>
            </a:pPr>
            <a:r>
              <a:rPr lang="en-US" sz="2200" b="1" dirty="0" smtClean="0"/>
              <a:t>	public static void main(String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[]) {</a:t>
            </a:r>
          </a:p>
          <a:p>
            <a:pPr>
              <a:buNone/>
            </a:pPr>
            <a:r>
              <a:rPr lang="en-US" sz="2200" b="1" dirty="0" smtClean="0"/>
              <a:t>	String s = "Now is the time for all good men " +"to come to the aid of their country.";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(s);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indexOf</a:t>
            </a:r>
            <a:r>
              <a:rPr lang="en-US" sz="2200" b="1" dirty="0" smtClean="0"/>
              <a:t>(t) = " +</a:t>
            </a:r>
            <a:r>
              <a:rPr lang="en-US" sz="2200" b="1" dirty="0" err="1" smtClean="0"/>
              <a:t>s.indexOf</a:t>
            </a:r>
            <a:r>
              <a:rPr lang="en-US" sz="2200" b="1" dirty="0" smtClean="0"/>
              <a:t>('t'));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lastIndexOf</a:t>
            </a:r>
            <a:r>
              <a:rPr lang="en-US" sz="2200" b="1" dirty="0" smtClean="0"/>
              <a:t>(t) = " +</a:t>
            </a:r>
            <a:r>
              <a:rPr lang="en-US" sz="2200" b="1" dirty="0" err="1" smtClean="0"/>
              <a:t>s.lastIndexOf</a:t>
            </a:r>
            <a:r>
              <a:rPr lang="en-US" sz="2200" b="1" dirty="0" smtClean="0"/>
              <a:t>('t'));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indexOf</a:t>
            </a:r>
            <a:r>
              <a:rPr lang="en-US" sz="2200" b="1" dirty="0" smtClean="0"/>
              <a:t>(the) = " +</a:t>
            </a:r>
            <a:r>
              <a:rPr lang="en-US" sz="2200" b="1" dirty="0" err="1" smtClean="0"/>
              <a:t>s.indexOf</a:t>
            </a:r>
            <a:r>
              <a:rPr lang="en-US" sz="2200" b="1" dirty="0" smtClean="0"/>
              <a:t>("the"));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lastIndexOf</a:t>
            </a:r>
            <a:r>
              <a:rPr lang="en-US" sz="2200" b="1" dirty="0" smtClean="0"/>
              <a:t>(the) = " +</a:t>
            </a:r>
            <a:r>
              <a:rPr lang="en-US" sz="2200" b="1" dirty="0" err="1" smtClean="0"/>
              <a:t>s.lastIndexOf</a:t>
            </a:r>
            <a:r>
              <a:rPr lang="en-US" sz="2200" b="1" dirty="0" smtClean="0"/>
              <a:t>("the"));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indexOf</a:t>
            </a:r>
            <a:r>
              <a:rPr lang="en-US" sz="2200" b="1" dirty="0" smtClean="0"/>
              <a:t>(t, 10) = " +</a:t>
            </a:r>
            <a:r>
              <a:rPr lang="en-US" sz="2200" b="1" dirty="0" err="1" smtClean="0"/>
              <a:t>s.indexOf</a:t>
            </a:r>
            <a:r>
              <a:rPr lang="en-US" sz="2200" b="1" dirty="0" smtClean="0"/>
              <a:t>('t', 10));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lastIndexOf</a:t>
            </a:r>
            <a:r>
              <a:rPr lang="en-US" sz="2200" b="1" dirty="0" smtClean="0"/>
              <a:t>(t, 60) = " +</a:t>
            </a:r>
            <a:r>
              <a:rPr lang="en-US" sz="2200" b="1" dirty="0" err="1" smtClean="0"/>
              <a:t>s.lastIndexOf</a:t>
            </a:r>
            <a:r>
              <a:rPr lang="en-US" sz="2200" b="1" dirty="0" smtClean="0"/>
              <a:t>('t', 60));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indexOf</a:t>
            </a:r>
            <a:r>
              <a:rPr lang="en-US" sz="2200" b="1" dirty="0" smtClean="0"/>
              <a:t>(the, 10) = " +</a:t>
            </a:r>
            <a:r>
              <a:rPr lang="en-US" sz="2200" b="1" dirty="0" err="1" smtClean="0"/>
              <a:t>s.indexOf</a:t>
            </a:r>
            <a:r>
              <a:rPr lang="en-US" sz="2200" b="1" dirty="0" smtClean="0"/>
              <a:t>("the", 10));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System.out.println</a:t>
            </a:r>
            <a:r>
              <a:rPr lang="en-US" sz="2200" b="1" dirty="0" smtClean="0"/>
              <a:t>("</a:t>
            </a:r>
            <a:r>
              <a:rPr lang="en-US" sz="2200" b="1" dirty="0" err="1" smtClean="0"/>
              <a:t>lastIndexOf</a:t>
            </a:r>
            <a:r>
              <a:rPr lang="en-US" sz="2200" b="1" dirty="0" smtClean="0"/>
              <a:t>(the, 60) = " +</a:t>
            </a:r>
            <a:r>
              <a:rPr lang="en-US" sz="2200" b="1" dirty="0" err="1" smtClean="0"/>
              <a:t>s.lastIndexOf</a:t>
            </a:r>
            <a:r>
              <a:rPr lang="en-US" sz="2200" b="1" dirty="0" smtClean="0"/>
              <a:t>("the", 60));		}	 }</a:t>
            </a:r>
            <a:endParaRPr lang="en-US" sz="22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SG" dirty="0" err="1" smtClean="0">
                <a:solidFill>
                  <a:srgbClr val="002060"/>
                </a:solidFill>
              </a:rPr>
              <a:t>OutPut</a:t>
            </a:r>
            <a:r>
              <a:rPr lang="en-SG" dirty="0" smtClean="0">
                <a:solidFill>
                  <a:srgbClr val="002060"/>
                </a:solidFill>
              </a:rPr>
              <a:t>: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	Now is the time for all good men to come to the aid of their country.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indexOf</a:t>
            </a:r>
            <a:r>
              <a:rPr lang="en-US" dirty="0" smtClean="0"/>
              <a:t>(t) = 7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lastIndexOf</a:t>
            </a:r>
            <a:r>
              <a:rPr lang="en-US" dirty="0" smtClean="0"/>
              <a:t>(t) = 65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indexOf</a:t>
            </a:r>
            <a:r>
              <a:rPr lang="en-US" dirty="0" smtClean="0"/>
              <a:t>(the) = 7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lastIndexOf</a:t>
            </a:r>
            <a:r>
              <a:rPr lang="en-US" dirty="0" smtClean="0"/>
              <a:t>(the) = 55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indexOf</a:t>
            </a:r>
            <a:r>
              <a:rPr lang="en-US" dirty="0" smtClean="0"/>
              <a:t>(t, 10) = 11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lastIndexOf</a:t>
            </a:r>
            <a:r>
              <a:rPr lang="en-US" dirty="0" smtClean="0"/>
              <a:t>(t, 60) = 55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indexOf</a:t>
            </a:r>
            <a:r>
              <a:rPr lang="en-US" dirty="0" smtClean="0"/>
              <a:t>(the, 10) = 44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lastIndexOf</a:t>
            </a:r>
            <a:r>
              <a:rPr lang="en-US" dirty="0" smtClean="0"/>
              <a:t>(the, 60) = 55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500" dirty="0" smtClean="0">
                <a:solidFill>
                  <a:srgbClr val="FF0000"/>
                </a:solidFill>
              </a:rPr>
              <a:t>substring( ):</a:t>
            </a:r>
          </a:p>
          <a:p>
            <a:r>
              <a:rPr lang="en-US" sz="5600" dirty="0" smtClean="0"/>
              <a:t>It has two forms. The first is</a:t>
            </a:r>
          </a:p>
          <a:p>
            <a:r>
              <a:rPr lang="en-US" sz="5600" dirty="0" smtClean="0">
                <a:solidFill>
                  <a:schemeClr val="accent4">
                    <a:lumMod val="50000"/>
                  </a:schemeClr>
                </a:solidFill>
              </a:rPr>
              <a:t>String substring(</a:t>
            </a:r>
            <a:r>
              <a:rPr lang="en-US" sz="5600" dirty="0" err="1" smtClean="0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5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600" i="1" dirty="0" err="1" smtClean="0">
                <a:solidFill>
                  <a:schemeClr val="accent4">
                    <a:lumMod val="50000"/>
                  </a:schemeClr>
                </a:solidFill>
              </a:rPr>
              <a:t>startIndex</a:t>
            </a:r>
            <a:r>
              <a:rPr lang="en-US" sz="5600" i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r>
              <a:rPr lang="en-US" sz="5600" dirty="0" smtClean="0"/>
              <a:t>Here, </a:t>
            </a:r>
            <a:r>
              <a:rPr lang="en-US" sz="5600" i="1" dirty="0" err="1" smtClean="0"/>
              <a:t>startIndex</a:t>
            </a:r>
            <a:r>
              <a:rPr lang="en-US" sz="5600" i="1" dirty="0" smtClean="0"/>
              <a:t> specifies the index at which the substring will begin.</a:t>
            </a:r>
          </a:p>
          <a:p>
            <a:r>
              <a:rPr lang="en-US" sz="5600" i="1" dirty="0" smtClean="0"/>
              <a:t> This form returns a </a:t>
            </a:r>
            <a:r>
              <a:rPr lang="en-US" sz="5600" dirty="0" smtClean="0"/>
              <a:t>copy of the substring that begins at </a:t>
            </a:r>
            <a:r>
              <a:rPr lang="en-US" sz="5600" i="1" dirty="0" err="1" smtClean="0"/>
              <a:t>startIndex</a:t>
            </a:r>
            <a:r>
              <a:rPr lang="en-US" sz="5600" i="1" dirty="0" smtClean="0"/>
              <a:t> and runs to the end of the invoking string.</a:t>
            </a:r>
          </a:p>
          <a:p>
            <a:r>
              <a:rPr lang="en-US" sz="5600" dirty="0" smtClean="0"/>
              <a:t>The second form of </a:t>
            </a:r>
            <a:r>
              <a:rPr lang="en-US" sz="5600" b="1" dirty="0" smtClean="0"/>
              <a:t>substring( ) allows you to specify both the beginning and </a:t>
            </a:r>
            <a:r>
              <a:rPr lang="en-US" sz="5600" dirty="0" smtClean="0"/>
              <a:t>ending index of the substring:</a:t>
            </a:r>
          </a:p>
          <a:p>
            <a:r>
              <a:rPr lang="en-US" sz="5600" dirty="0" smtClean="0">
                <a:solidFill>
                  <a:srgbClr val="0070C0"/>
                </a:solidFill>
              </a:rPr>
              <a:t>String substring(</a:t>
            </a:r>
            <a:r>
              <a:rPr lang="en-US" sz="5600" dirty="0" err="1" smtClean="0">
                <a:solidFill>
                  <a:srgbClr val="0070C0"/>
                </a:solidFill>
              </a:rPr>
              <a:t>int</a:t>
            </a:r>
            <a:r>
              <a:rPr lang="en-US" sz="5600" dirty="0" smtClean="0">
                <a:solidFill>
                  <a:srgbClr val="0070C0"/>
                </a:solidFill>
              </a:rPr>
              <a:t> </a:t>
            </a:r>
            <a:r>
              <a:rPr lang="en-US" sz="5600" i="1" dirty="0" err="1" smtClean="0">
                <a:solidFill>
                  <a:srgbClr val="0070C0"/>
                </a:solidFill>
              </a:rPr>
              <a:t>startIndex</a:t>
            </a:r>
            <a:r>
              <a:rPr lang="en-US" sz="5600" i="1" dirty="0" smtClean="0">
                <a:solidFill>
                  <a:srgbClr val="0070C0"/>
                </a:solidFill>
              </a:rPr>
              <a:t>, </a:t>
            </a:r>
            <a:r>
              <a:rPr lang="en-US" sz="5600" i="1" dirty="0" err="1" smtClean="0">
                <a:solidFill>
                  <a:srgbClr val="0070C0"/>
                </a:solidFill>
              </a:rPr>
              <a:t>int</a:t>
            </a:r>
            <a:r>
              <a:rPr lang="en-US" sz="5600" i="1" dirty="0" smtClean="0">
                <a:solidFill>
                  <a:srgbClr val="0070C0"/>
                </a:solidFill>
              </a:rPr>
              <a:t> </a:t>
            </a:r>
            <a:r>
              <a:rPr lang="en-US" sz="5600" i="1" dirty="0" err="1" smtClean="0">
                <a:solidFill>
                  <a:srgbClr val="0070C0"/>
                </a:solidFill>
              </a:rPr>
              <a:t>endIndex</a:t>
            </a:r>
            <a:r>
              <a:rPr lang="en-US" sz="5600" i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5600" dirty="0" smtClean="0"/>
              <a:t>Here, </a:t>
            </a:r>
            <a:r>
              <a:rPr lang="en-US" sz="5600" i="1" dirty="0" err="1" smtClean="0"/>
              <a:t>startIndex</a:t>
            </a:r>
            <a:r>
              <a:rPr lang="en-US" sz="5600" i="1" dirty="0" smtClean="0"/>
              <a:t> specifies the beginning index, and </a:t>
            </a:r>
            <a:r>
              <a:rPr lang="en-US" sz="5600" i="1" dirty="0" err="1" smtClean="0"/>
              <a:t>endIndex</a:t>
            </a:r>
            <a:r>
              <a:rPr lang="en-US" sz="5600" i="1" dirty="0" smtClean="0"/>
              <a:t> specifies the stopping </a:t>
            </a:r>
            <a:r>
              <a:rPr lang="en-US" sz="5600" dirty="0" smtClean="0"/>
              <a:t>point. </a:t>
            </a:r>
          </a:p>
          <a:p>
            <a:r>
              <a:rPr lang="en-US" sz="5600" dirty="0" smtClean="0"/>
              <a:t>The string returned contains all the characters from the beginning index, up to, but not including, the ending index.</a:t>
            </a:r>
            <a:endParaRPr lang="en-US" sz="5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SG" b="1" dirty="0" err="1" smtClean="0">
                <a:solidFill>
                  <a:srgbClr val="FF0000"/>
                </a:solidFill>
              </a:rPr>
              <a:t>Exaxmple</a:t>
            </a:r>
            <a:r>
              <a:rPr lang="en-SG" b="1" dirty="0" smtClean="0">
                <a:solidFill>
                  <a:srgbClr val="FF0000"/>
                </a:solidFill>
              </a:rPr>
              <a:t>: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TestSubstring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smtClean="0"/>
              <a:t>	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	String s="</a:t>
            </a:r>
            <a:r>
              <a:rPr lang="en-US" dirty="0" err="1" smtClean="0"/>
              <a:t>SachinTendulkar</a:t>
            </a:r>
            <a:r>
              <a:rPr lang="en-US" dirty="0" smtClean="0"/>
              <a:t>";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s.substring</a:t>
            </a:r>
            <a:r>
              <a:rPr lang="en-US" dirty="0" smtClean="0"/>
              <a:t>(6));//</a:t>
            </a:r>
            <a:r>
              <a:rPr lang="en-US" dirty="0" err="1" smtClean="0"/>
              <a:t>Tendulkar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s.substring</a:t>
            </a:r>
            <a:r>
              <a:rPr lang="en-US" dirty="0" smtClean="0"/>
              <a:t>(0,6));//</a:t>
            </a:r>
            <a:r>
              <a:rPr lang="en-US" dirty="0" err="1" smtClean="0"/>
              <a:t>Sachin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	 }  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Output:</a:t>
            </a:r>
            <a:r>
              <a:rPr lang="en-US" dirty="0" smtClean="0"/>
              <a:t>  </a:t>
            </a:r>
          </a:p>
          <a:p>
            <a:r>
              <a:rPr lang="en-US" dirty="0" err="1" smtClean="0"/>
              <a:t>Tendulkar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Sachin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err="1" smtClean="0">
                <a:solidFill>
                  <a:srgbClr val="FF0000"/>
                </a:solidFill>
              </a:rPr>
              <a:t>concat</a:t>
            </a:r>
            <a:r>
              <a:rPr lang="en-US" sz="5100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sz="3600" dirty="0" smtClean="0"/>
              <a:t>You can concatenate two strings using </a:t>
            </a:r>
            <a:r>
              <a:rPr lang="en-US" sz="3600" b="1" dirty="0" err="1" smtClean="0"/>
              <a:t>concat</a:t>
            </a:r>
            <a:r>
              <a:rPr lang="en-US" sz="3600" b="1" dirty="0" smtClean="0"/>
              <a:t>( ), shown here:</a:t>
            </a:r>
          </a:p>
          <a:p>
            <a:r>
              <a:rPr lang="en-US" sz="3600" dirty="0" smtClean="0">
                <a:solidFill>
                  <a:srgbClr val="002060"/>
                </a:solidFill>
              </a:rPr>
              <a:t>String </a:t>
            </a:r>
            <a:r>
              <a:rPr lang="en-US" sz="3600" dirty="0" err="1" smtClean="0">
                <a:solidFill>
                  <a:srgbClr val="002060"/>
                </a:solidFill>
              </a:rPr>
              <a:t>concat</a:t>
            </a:r>
            <a:r>
              <a:rPr lang="en-US" sz="3600" dirty="0" smtClean="0">
                <a:solidFill>
                  <a:srgbClr val="002060"/>
                </a:solidFill>
              </a:rPr>
              <a:t>(String </a:t>
            </a:r>
            <a:r>
              <a:rPr lang="en-US" sz="3600" i="1" dirty="0" err="1" smtClean="0">
                <a:solidFill>
                  <a:srgbClr val="002060"/>
                </a:solidFill>
              </a:rPr>
              <a:t>str</a:t>
            </a:r>
            <a:r>
              <a:rPr lang="en-US" sz="3600" i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3600" dirty="0" smtClean="0"/>
              <a:t>This method creates a new object that contains the invoking string with the contents of </a:t>
            </a:r>
            <a:r>
              <a:rPr lang="en-US" sz="3600" i="1" dirty="0" err="1" smtClean="0"/>
              <a:t>str</a:t>
            </a:r>
            <a:r>
              <a:rPr lang="en-US" sz="3600" i="1" dirty="0" smtClean="0"/>
              <a:t> appended to the end. </a:t>
            </a:r>
          </a:p>
          <a:p>
            <a:r>
              <a:rPr lang="en-US" sz="3600" b="1" i="1" dirty="0" err="1" smtClean="0"/>
              <a:t>concat</a:t>
            </a:r>
            <a:r>
              <a:rPr lang="en-US" sz="3600" b="1" i="1" dirty="0" smtClean="0"/>
              <a:t>( ) performs the same function as +. For example,</a:t>
            </a:r>
          </a:p>
          <a:p>
            <a:r>
              <a:rPr lang="en-US" sz="3600" dirty="0" smtClean="0"/>
              <a:t>String s1 = "one";</a:t>
            </a:r>
          </a:p>
          <a:p>
            <a:r>
              <a:rPr lang="en-US" sz="3600" dirty="0" smtClean="0"/>
              <a:t>String s2 = s1.concat("two");</a:t>
            </a:r>
          </a:p>
          <a:p>
            <a:r>
              <a:rPr lang="en-US" sz="3600" dirty="0" smtClean="0"/>
              <a:t>puts the string “</a:t>
            </a:r>
            <a:r>
              <a:rPr lang="en-US" sz="3600" dirty="0" err="1" smtClean="0"/>
              <a:t>onetwo</a:t>
            </a:r>
            <a:r>
              <a:rPr lang="en-US" sz="3600" dirty="0" smtClean="0"/>
              <a:t>” into </a:t>
            </a:r>
            <a:r>
              <a:rPr lang="en-US" sz="3600" b="1" dirty="0" smtClean="0"/>
              <a:t>s2. </a:t>
            </a:r>
          </a:p>
          <a:p>
            <a:r>
              <a:rPr lang="en-US" sz="3600" b="1" dirty="0" smtClean="0"/>
              <a:t>It generates the same result as the following sequence:</a:t>
            </a:r>
          </a:p>
          <a:p>
            <a:r>
              <a:rPr lang="en-US" sz="3600" dirty="0" smtClean="0"/>
              <a:t>String s1 = "one";</a:t>
            </a:r>
          </a:p>
          <a:p>
            <a:r>
              <a:rPr lang="en-US" sz="3600" dirty="0" smtClean="0"/>
              <a:t>String s2 = s1 + "two";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en-US" sz="4200" dirty="0" smtClean="0">
                <a:solidFill>
                  <a:srgbClr val="FF0000"/>
                </a:solidFill>
              </a:rPr>
              <a:t>replace( ):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replace( ) method replaces all occurrences of one character in the invoking string </a:t>
            </a:r>
            <a:r>
              <a:rPr lang="en-US" dirty="0" smtClean="0"/>
              <a:t>with another character. It has the following general form:</a:t>
            </a:r>
            <a:endParaRPr lang="pt-BR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String replace(char </a:t>
            </a:r>
            <a:r>
              <a:rPr lang="en-US" i="1" dirty="0" smtClean="0">
                <a:solidFill>
                  <a:srgbClr val="002060"/>
                </a:solidFill>
              </a:rPr>
              <a:t>original, char replacement)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original specifies the character to be replaced by the character specified by replacement. </a:t>
            </a:r>
          </a:p>
          <a:p>
            <a:r>
              <a:rPr lang="en-US" i="1" dirty="0" smtClean="0"/>
              <a:t>The resulting string is returned.</a:t>
            </a:r>
          </a:p>
          <a:p>
            <a:r>
              <a:rPr lang="en-US" i="1" dirty="0" smtClean="0"/>
              <a:t> For example,</a:t>
            </a:r>
          </a:p>
          <a:p>
            <a:pPr>
              <a:buNone/>
            </a:pPr>
            <a:r>
              <a:rPr lang="en-US" dirty="0" smtClean="0"/>
              <a:t>	String s = "</a:t>
            </a:r>
            <a:r>
              <a:rPr lang="en-US" dirty="0" err="1" smtClean="0"/>
              <a:t>Hello".replace</a:t>
            </a:r>
            <a:r>
              <a:rPr lang="en-US" dirty="0" smtClean="0"/>
              <a:t>('l', 'w');</a:t>
            </a:r>
          </a:p>
          <a:p>
            <a:pPr>
              <a:buNone/>
            </a:pPr>
            <a:r>
              <a:rPr lang="en-US" dirty="0" smtClean="0"/>
              <a:t>	puts the string “</a:t>
            </a:r>
            <a:r>
              <a:rPr lang="en-US" dirty="0" err="1" smtClean="0"/>
              <a:t>Hewwo</a:t>
            </a:r>
            <a:r>
              <a:rPr lang="en-US" dirty="0" smtClean="0"/>
              <a:t>” into </a:t>
            </a:r>
            <a:r>
              <a:rPr lang="en-US" b="1" dirty="0" smtClean="0"/>
              <a:t>s.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trim( 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trim( ) method returns a copy of the invoking string from which any leading and </a:t>
            </a:r>
            <a:r>
              <a:rPr lang="en-US" dirty="0" smtClean="0"/>
              <a:t>trailing whitespace has been removed.</a:t>
            </a:r>
          </a:p>
          <a:p>
            <a:r>
              <a:rPr lang="en-US" dirty="0" smtClean="0"/>
              <a:t> It has this general form: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 trim( )</a:t>
            </a: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StringTrimExample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b="1" dirty="0" smtClean="0"/>
              <a:t>	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>
              <a:buNone/>
            </a:pPr>
            <a:r>
              <a:rPr lang="en-US" dirty="0" smtClean="0"/>
              <a:t>	String s1=“   hello string   ";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(s1+“</a:t>
            </a:r>
            <a:r>
              <a:rPr lang="en-US" dirty="0" err="1" smtClean="0"/>
              <a:t>nitw</a:t>
            </a:r>
            <a:r>
              <a:rPr lang="en-US" dirty="0" smtClean="0"/>
              <a:t>");//without trim()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(s1.trim()+“</a:t>
            </a:r>
            <a:r>
              <a:rPr lang="en-US" dirty="0" err="1" smtClean="0"/>
              <a:t>nitw</a:t>
            </a:r>
            <a:r>
              <a:rPr lang="en-US" dirty="0" smtClean="0"/>
              <a:t>");//with trim()</a:t>
            </a:r>
          </a:p>
          <a:p>
            <a:pPr>
              <a:buNone/>
            </a:pPr>
            <a:r>
              <a:rPr lang="en-US" dirty="0" smtClean="0"/>
              <a:t>	}}  </a:t>
            </a:r>
          </a:p>
          <a:p>
            <a:pPr>
              <a:buNone/>
            </a:pPr>
            <a:r>
              <a:rPr lang="en-SG" dirty="0" smtClean="0"/>
              <a:t>Output:</a:t>
            </a:r>
          </a:p>
          <a:p>
            <a:pPr>
              <a:buNone/>
            </a:pPr>
            <a:r>
              <a:rPr lang="en-SG" dirty="0" smtClean="0"/>
              <a:t>   </a:t>
            </a:r>
            <a:r>
              <a:rPr lang="en-US" dirty="0" smtClean="0"/>
              <a:t>hello string   </a:t>
            </a:r>
            <a:r>
              <a:rPr lang="en-US" dirty="0" err="1" smtClean="0"/>
              <a:t>nitw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hello </a:t>
            </a:r>
            <a:r>
              <a:rPr lang="en-US" dirty="0" err="1" smtClean="0"/>
              <a:t>stringnitw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50" dirty="0"/>
              <a:t>There are two ways to create String object:</a:t>
            </a:r>
          </a:p>
          <a:p>
            <a:pPr>
              <a:buNone/>
            </a:pPr>
            <a:r>
              <a:rPr lang="en-US" sz="2050" dirty="0" smtClean="0"/>
              <a:t>	1.	By </a:t>
            </a:r>
            <a:r>
              <a:rPr lang="en-US" sz="2050" dirty="0"/>
              <a:t>string </a:t>
            </a:r>
            <a:r>
              <a:rPr lang="en-US" sz="2050" dirty="0" smtClean="0"/>
              <a:t>literal</a:t>
            </a:r>
          </a:p>
          <a:p>
            <a:pPr>
              <a:buNone/>
            </a:pPr>
            <a:r>
              <a:rPr lang="en-US" sz="2050" dirty="0"/>
              <a:t>	</a:t>
            </a:r>
            <a:r>
              <a:rPr lang="en-US" sz="2050" dirty="0" smtClean="0"/>
              <a:t>2.	By </a:t>
            </a:r>
            <a:r>
              <a:rPr lang="en-US" sz="2050" dirty="0"/>
              <a:t>new keyword</a:t>
            </a:r>
          </a:p>
          <a:p>
            <a:r>
              <a:rPr lang="en-US" sz="2050" dirty="0"/>
              <a:t>Java String literal is created by using double quotes</a:t>
            </a:r>
            <a:r>
              <a:rPr lang="en-US" sz="2050" dirty="0" smtClean="0"/>
              <a:t>.</a:t>
            </a:r>
          </a:p>
          <a:p>
            <a:pPr>
              <a:buNone/>
            </a:pPr>
            <a:r>
              <a:rPr lang="en-US" sz="2050" dirty="0" smtClean="0"/>
              <a:t>	 </a:t>
            </a:r>
            <a:r>
              <a:rPr lang="en-US" sz="2050" dirty="0"/>
              <a:t>For Example:</a:t>
            </a:r>
          </a:p>
          <a:p>
            <a:r>
              <a:rPr lang="en-US" sz="2050" dirty="0"/>
              <a:t>String s="welcome";  </a:t>
            </a:r>
            <a:endParaRPr lang="en-US" sz="2050" dirty="0" smtClean="0"/>
          </a:p>
          <a:p>
            <a:r>
              <a:rPr lang="en-US" sz="2050" dirty="0"/>
              <a:t>For each string literal in your program, Java automatically constructs </a:t>
            </a:r>
            <a:r>
              <a:rPr lang="en-US" sz="2050" dirty="0" smtClean="0"/>
              <a:t>a String </a:t>
            </a:r>
            <a:r>
              <a:rPr lang="en-US" sz="2050" dirty="0"/>
              <a:t>object. Thus, you can use a string literal to initialize a String object</a:t>
            </a:r>
          </a:p>
          <a:p>
            <a:r>
              <a:rPr lang="en-US" sz="2050" dirty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 </a:t>
            </a:r>
            <a:endParaRPr lang="en-US" sz="205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Changing the Case of Characters Within a String:</a:t>
            </a:r>
          </a:p>
          <a:p>
            <a:r>
              <a:rPr lang="en-US" sz="1600" dirty="0" smtClean="0"/>
              <a:t>The method </a:t>
            </a:r>
            <a:r>
              <a:rPr lang="en-US" sz="1600" b="1" dirty="0" err="1" smtClean="0"/>
              <a:t>toLowerCase</a:t>
            </a:r>
            <a:r>
              <a:rPr lang="en-US" sz="1600" b="1" dirty="0" smtClean="0"/>
              <a:t>( ) converts all the characters in a string from uppercase to </a:t>
            </a:r>
            <a:r>
              <a:rPr lang="en-US" sz="1600" dirty="0" smtClean="0"/>
              <a:t>lowercase. </a:t>
            </a:r>
          </a:p>
          <a:p>
            <a:r>
              <a:rPr lang="en-US" sz="1600" dirty="0" smtClean="0"/>
              <a:t>The </a:t>
            </a:r>
            <a:r>
              <a:rPr lang="en-US" sz="1600" b="1" dirty="0" err="1" smtClean="0"/>
              <a:t>toUpperCase</a:t>
            </a:r>
            <a:r>
              <a:rPr lang="en-US" sz="1600" b="1" dirty="0" smtClean="0"/>
              <a:t>( ) method converts all the characters in a string from </a:t>
            </a:r>
            <a:r>
              <a:rPr lang="en-US" sz="1600" dirty="0" smtClean="0"/>
              <a:t>lowercase to uppercase. </a:t>
            </a:r>
          </a:p>
          <a:p>
            <a:r>
              <a:rPr lang="en-US" sz="1600" dirty="0" smtClean="0"/>
              <a:t>Here are the general forms of these methods:</a:t>
            </a:r>
          </a:p>
          <a:p>
            <a:r>
              <a:rPr lang="en-US" sz="1600" dirty="0" smtClean="0"/>
              <a:t>String </a:t>
            </a:r>
            <a:r>
              <a:rPr lang="en-US" sz="1600" dirty="0" err="1" smtClean="0"/>
              <a:t>toLowerCase</a:t>
            </a:r>
            <a:r>
              <a:rPr lang="en-US" sz="1600" dirty="0" smtClean="0"/>
              <a:t>( )</a:t>
            </a:r>
          </a:p>
          <a:p>
            <a:r>
              <a:rPr lang="en-US" sz="1600" dirty="0" smtClean="0"/>
              <a:t>String </a:t>
            </a:r>
            <a:r>
              <a:rPr lang="en-US" sz="1600" dirty="0" err="1" smtClean="0"/>
              <a:t>toUpperCase</a:t>
            </a:r>
            <a:r>
              <a:rPr lang="en-US" sz="1600" dirty="0" smtClean="0"/>
              <a:t>( )</a:t>
            </a:r>
          </a:p>
          <a:p>
            <a:r>
              <a:rPr lang="en-SG" sz="1600" dirty="0" smtClean="0">
                <a:solidFill>
                  <a:srgbClr val="0070C0"/>
                </a:solidFill>
              </a:rPr>
              <a:t>Example: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/>
              <a:t>	String s = "This is a test.";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("Original: " + s);</a:t>
            </a:r>
          </a:p>
          <a:p>
            <a:pPr>
              <a:buNone/>
            </a:pPr>
            <a:r>
              <a:rPr lang="en-US" sz="1600" dirty="0" smtClean="0"/>
              <a:t>	String upper = </a:t>
            </a:r>
            <a:r>
              <a:rPr lang="en-US" sz="1600" dirty="0" err="1" smtClean="0"/>
              <a:t>s.toUpperCase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String lower = </a:t>
            </a:r>
            <a:r>
              <a:rPr lang="en-US" sz="1600" dirty="0" err="1" smtClean="0"/>
              <a:t>s.toLowerCase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("Uppercase: " + upper);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("Lowercase: " + lower);	</a:t>
            </a:r>
          </a:p>
          <a:p>
            <a:r>
              <a:rPr lang="en-US" sz="1600" dirty="0" smtClean="0"/>
              <a:t>The output produced by the program is shown here:</a:t>
            </a:r>
          </a:p>
          <a:p>
            <a:pPr>
              <a:buNone/>
            </a:pPr>
            <a:r>
              <a:rPr lang="en-US" sz="1600" dirty="0" smtClean="0"/>
              <a:t>	Original: This is a test.</a:t>
            </a:r>
          </a:p>
          <a:p>
            <a:pPr>
              <a:buNone/>
            </a:pPr>
            <a:r>
              <a:rPr lang="en-US" sz="1600" dirty="0" smtClean="0"/>
              <a:t>	Uppercase: THIS IS A TEST.</a:t>
            </a:r>
          </a:p>
          <a:p>
            <a:pPr>
              <a:buNone/>
            </a:pPr>
            <a:r>
              <a:rPr lang="en-US" sz="1600" dirty="0" smtClean="0"/>
              <a:t>	Lowercase: this is a test.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StringBuffer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is a peer class of String that provides much of the functionality of strings.</a:t>
            </a:r>
          </a:p>
          <a:p>
            <a:r>
              <a:rPr lang="en-US" dirty="0" smtClean="0"/>
              <a:t>As you know, String represents fixed-length, immutable character sequences. In contrast,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represents </a:t>
            </a:r>
            <a:r>
              <a:rPr lang="en-US" dirty="0" err="1" smtClean="0"/>
              <a:t>growable</a:t>
            </a:r>
            <a:r>
              <a:rPr lang="en-US" dirty="0" smtClean="0"/>
              <a:t> and writable character sequences.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Constructors</a:t>
            </a:r>
          </a:p>
          <a:p>
            <a:r>
              <a:rPr lang="en-US" b="1" dirty="0" err="1" smtClean="0"/>
              <a:t>StringBuffer</a:t>
            </a:r>
            <a:r>
              <a:rPr lang="en-US" b="1" dirty="0" smtClean="0"/>
              <a:t> defines these three constructors: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size)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(String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default constructor (the one with no parameters) reserves room for 16 characters without reallocation.</a:t>
            </a:r>
          </a:p>
          <a:p>
            <a:r>
              <a:rPr lang="en-US" dirty="0" smtClean="0"/>
              <a:t>The second version accepts an integer argument that explicitly sets the size of the buffer. </a:t>
            </a:r>
          </a:p>
          <a:p>
            <a:r>
              <a:rPr lang="en-US" dirty="0" smtClean="0"/>
              <a:t>The third version accepts a </a:t>
            </a:r>
            <a:r>
              <a:rPr lang="en-US" b="1" dirty="0" smtClean="0"/>
              <a:t>String argument that </a:t>
            </a:r>
            <a:r>
              <a:rPr lang="en-US" dirty="0" smtClean="0"/>
              <a:t>sets the initial contents of the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 and reserves room for 16 more  </a:t>
            </a:r>
            <a:r>
              <a:rPr lang="en-US" dirty="0" smtClean="0"/>
              <a:t>characters without reallocation.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StringBuffer</a:t>
            </a:r>
            <a:r>
              <a:rPr lang="en-US" b="1" dirty="0" smtClean="0"/>
              <a:t> allocates room for 16 additional </a:t>
            </a:r>
            <a:r>
              <a:rPr lang="en-US" dirty="0" smtClean="0"/>
              <a:t>characters when no specific buffer length is requested, because reallocation is a costly process in terms of time.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length( ) and capacity( ): </a:t>
            </a:r>
          </a:p>
          <a:p>
            <a:r>
              <a:rPr lang="en-US" dirty="0" smtClean="0"/>
              <a:t>The current length of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can be found via the length( ) method, while the </a:t>
            </a:r>
            <a:r>
              <a:rPr lang="en-US" dirty="0" smtClean="0"/>
              <a:t>total allocated capacity can be found through the </a:t>
            </a:r>
            <a:r>
              <a:rPr lang="en-US" b="1" dirty="0" smtClean="0"/>
              <a:t>capacity( ) method.</a:t>
            </a:r>
          </a:p>
          <a:p>
            <a:r>
              <a:rPr lang="en-US" b="1" dirty="0" smtClean="0"/>
              <a:t> They have the </a:t>
            </a:r>
            <a:r>
              <a:rPr lang="en-US" dirty="0" smtClean="0"/>
              <a:t>following general forms: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length(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capacity( )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StringBufferDemo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("Hello");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("buffer =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("length = " + </a:t>
            </a:r>
            <a:r>
              <a:rPr lang="en-US" dirty="0" err="1" smtClean="0"/>
              <a:t>sb.length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("capacity = " + </a:t>
            </a:r>
            <a:r>
              <a:rPr lang="en-US" dirty="0" err="1" smtClean="0"/>
              <a:t>sb.capacity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Here is the output of this program, which shows how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StringBuffer</a:t>
            </a:r>
            <a:r>
              <a:rPr lang="en-US" b="1" dirty="0" smtClean="0"/>
              <a:t> reserves extra</a:t>
            </a:r>
          </a:p>
          <a:p>
            <a:pPr>
              <a:buNone/>
            </a:pPr>
            <a:r>
              <a:rPr lang="en-US" dirty="0" smtClean="0"/>
              <a:t>	space for additional manipulations:</a:t>
            </a:r>
          </a:p>
          <a:p>
            <a:pPr>
              <a:buNone/>
            </a:pPr>
            <a:r>
              <a:rPr lang="en-US" dirty="0" smtClean="0"/>
              <a:t>	buffer = Hello</a:t>
            </a:r>
          </a:p>
          <a:p>
            <a:pPr>
              <a:buNone/>
            </a:pPr>
            <a:r>
              <a:rPr lang="en-US" dirty="0" smtClean="0"/>
              <a:t>	length = 5</a:t>
            </a:r>
          </a:p>
          <a:p>
            <a:pPr>
              <a:buNone/>
            </a:pPr>
            <a:r>
              <a:rPr lang="en-US" dirty="0" smtClean="0"/>
              <a:t>	capacity = 21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ensureCapacity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dirty="0" smtClean="0"/>
              <a:t>If you want to </a:t>
            </a:r>
            <a:r>
              <a:rPr lang="en-US" dirty="0" err="1" smtClean="0"/>
              <a:t>preallocate</a:t>
            </a:r>
            <a:r>
              <a:rPr lang="en-US" dirty="0" smtClean="0"/>
              <a:t> room for a certain number of characters after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dirty="0" smtClean="0"/>
              <a:t>has been constructed, you can use </a:t>
            </a:r>
            <a:r>
              <a:rPr lang="en-US" b="1" dirty="0" err="1" smtClean="0"/>
              <a:t>ensureCapacity</a:t>
            </a:r>
            <a:r>
              <a:rPr lang="en-US" b="1" dirty="0" smtClean="0"/>
              <a:t>( ) to set the size of the buffer.</a:t>
            </a:r>
          </a:p>
          <a:p>
            <a:r>
              <a:rPr lang="en-US" b="1" dirty="0" smtClean="0"/>
              <a:t>This is </a:t>
            </a:r>
            <a:r>
              <a:rPr lang="en-US" dirty="0" smtClean="0"/>
              <a:t>useful if you know in advance that you will be appending a large number of small strings to a </a:t>
            </a:r>
            <a:r>
              <a:rPr lang="en-US" b="1" dirty="0" err="1" smtClean="0"/>
              <a:t>StringBuffer</a:t>
            </a:r>
            <a:r>
              <a:rPr lang="en-US" b="1" dirty="0" smtClean="0"/>
              <a:t>. </a:t>
            </a:r>
          </a:p>
          <a:p>
            <a:r>
              <a:rPr lang="en-US" b="1" dirty="0" err="1" smtClean="0"/>
              <a:t>ensureCapacity</a:t>
            </a:r>
            <a:r>
              <a:rPr lang="en-US" b="1" dirty="0" smtClean="0"/>
              <a:t>( ) has this general form: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ensureCapacity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minimum</a:t>
            </a:r>
            <a:r>
              <a:rPr lang="en-US" i="1" dirty="0" err="1" smtClean="0"/>
              <a:t>capacity</a:t>
            </a:r>
            <a:r>
              <a:rPr lang="en-US" i="1" dirty="0" smtClean="0"/>
              <a:t>)</a:t>
            </a:r>
          </a:p>
          <a:p>
            <a:r>
              <a:rPr lang="en-US" smtClean="0"/>
              <a:t>If </a:t>
            </a:r>
            <a:r>
              <a:rPr lang="en-US" dirty="0" smtClean="0"/>
              <a:t>the current capacity is less than the argument, then a new internal array is allocated with greater capacity.</a:t>
            </a:r>
          </a:p>
          <a:p>
            <a:r>
              <a:rPr lang="en-US" dirty="0" smtClean="0"/>
              <a:t> The new capacity is the larger of The </a:t>
            </a:r>
            <a:r>
              <a:rPr lang="en-US" b="1" dirty="0" err="1" smtClean="0"/>
              <a:t>minimumCapacity</a:t>
            </a:r>
            <a:r>
              <a:rPr lang="en-US" dirty="0" smtClean="0"/>
              <a:t> argument.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minimumcapacity</a:t>
            </a:r>
            <a:r>
              <a:rPr lang="en-US" dirty="0" smtClean="0"/>
              <a:t> is greater than the old capacity and less than the twice the old capacity+2 then space is allocated with twice the oldcapacity+2.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minimumcapacity</a:t>
            </a:r>
            <a:r>
              <a:rPr lang="en-US" dirty="0" smtClean="0"/>
              <a:t> is greater than the old capacity and greater than the twice the old capacity+2 then space is allocated with minimum capacity.</a:t>
            </a:r>
          </a:p>
          <a:p>
            <a:r>
              <a:rPr lang="en-SG" dirty="0" smtClean="0"/>
              <a:t>If the minimum capacity is less than the old capacity, then there is no change in the capacity(allocated with old capacity only)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dirty="0" smtClean="0"/>
              <a:t>class GFG { </a:t>
            </a:r>
          </a:p>
          <a:p>
            <a:pPr fontAlgn="base">
              <a:buNone/>
            </a:pPr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 fontAlgn="base">
              <a:buNone/>
            </a:pPr>
            <a:r>
              <a:rPr lang="en-US" dirty="0" smtClean="0"/>
              <a:t>    { </a:t>
            </a:r>
          </a:p>
          <a:p>
            <a:pPr fontAlgn="base">
              <a:buNone/>
            </a:pPr>
            <a:r>
              <a:rPr lang="en-US" dirty="0" smtClean="0"/>
              <a:t>  	 </a:t>
            </a:r>
            <a:r>
              <a:rPr lang="en-US" dirty="0" err="1" smtClean="0"/>
              <a:t>StringBuffer</a:t>
            </a:r>
            <a:r>
              <a:rPr lang="en-US" dirty="0" smtClean="0"/>
              <a:t>  </a:t>
            </a:r>
            <a:r>
              <a:rPr lang="en-US" dirty="0" err="1" smtClean="0"/>
              <a:t>str</a:t>
            </a:r>
            <a:r>
              <a:rPr lang="en-US" dirty="0" smtClean="0"/>
              <a:t>=new </a:t>
            </a:r>
            <a:r>
              <a:rPr lang="en-US" dirty="0" err="1" smtClean="0"/>
              <a:t>StringBuffer</a:t>
            </a:r>
            <a:r>
              <a:rPr lang="en-US" dirty="0" smtClean="0"/>
              <a:t>(“welcome to </a:t>
            </a:r>
            <a:r>
              <a:rPr lang="en-US" dirty="0" err="1" smtClean="0"/>
              <a:t>nitw</a:t>
            </a:r>
            <a:r>
              <a:rPr lang="en-US" dirty="0" smtClean="0"/>
              <a:t>"); 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      // print string capacity 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("Before </a:t>
            </a:r>
            <a:r>
              <a:rPr lang="en-US" dirty="0" err="1" smtClean="0"/>
              <a:t>ensureCapacity</a:t>
            </a:r>
            <a:r>
              <a:rPr lang="en-US" dirty="0" smtClean="0"/>
              <a:t> "+ "method capacity = "</a:t>
            </a:r>
          </a:p>
          <a:p>
            <a:pPr fontAlgn="base">
              <a:buNone/>
            </a:pPr>
            <a:r>
              <a:rPr lang="en-US" dirty="0" smtClean="0"/>
              <a:t>                           + </a:t>
            </a:r>
            <a:r>
              <a:rPr lang="en-US" dirty="0" err="1" smtClean="0"/>
              <a:t>str.capacity</a:t>
            </a:r>
            <a:r>
              <a:rPr lang="en-US" dirty="0" smtClean="0"/>
              <a:t>()); 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      // apply </a:t>
            </a:r>
            <a:r>
              <a:rPr lang="en-US" dirty="0" err="1" smtClean="0"/>
              <a:t>ensureCapacity</a:t>
            </a:r>
            <a:r>
              <a:rPr lang="en-US" dirty="0" smtClean="0"/>
              <a:t>() 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str.ensureCapacity</a:t>
            </a:r>
            <a:r>
              <a:rPr lang="en-US" dirty="0" smtClean="0"/>
              <a:t>(42); </a:t>
            </a:r>
          </a:p>
          <a:p>
            <a:pPr fontAlgn="base">
              <a:buNone/>
            </a:pPr>
            <a:r>
              <a:rPr lang="en-US" dirty="0" smtClean="0"/>
              <a:t>  </a:t>
            </a:r>
          </a:p>
          <a:p>
            <a:pPr fontAlgn="base">
              <a:buNone/>
            </a:pPr>
            <a:r>
              <a:rPr lang="en-US" dirty="0" smtClean="0"/>
              <a:t>        // print string capacity </a:t>
            </a:r>
          </a:p>
          <a:p>
            <a:pPr fontAlgn="base"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("After </a:t>
            </a:r>
            <a:r>
              <a:rPr lang="en-US" dirty="0" err="1" smtClean="0"/>
              <a:t>ensureCapacity</a:t>
            </a:r>
            <a:r>
              <a:rPr lang="en-US" dirty="0" smtClean="0"/>
              <a:t>"+ " method capacity = "</a:t>
            </a:r>
          </a:p>
          <a:p>
            <a:pPr fontAlgn="base">
              <a:buNone/>
            </a:pPr>
            <a:r>
              <a:rPr lang="en-US" dirty="0" smtClean="0"/>
              <a:t>               			+ </a:t>
            </a:r>
            <a:r>
              <a:rPr lang="en-US" dirty="0" err="1" smtClean="0"/>
              <a:t>str.capacity</a:t>
            </a:r>
            <a:r>
              <a:rPr lang="en-US" dirty="0" smtClean="0"/>
              <a:t>()); </a:t>
            </a:r>
          </a:p>
          <a:p>
            <a:pPr fontAlgn="base">
              <a:buNone/>
            </a:pPr>
            <a:r>
              <a:rPr lang="en-US" dirty="0" smtClean="0"/>
              <a:t>    } </a:t>
            </a:r>
          </a:p>
          <a:p>
            <a:pPr fontAlgn="base">
              <a:buNone/>
            </a:pPr>
            <a:r>
              <a:rPr lang="en-US" dirty="0" smtClean="0"/>
              <a:t>}</a:t>
            </a:r>
          </a:p>
          <a:p>
            <a:pPr fontAlgn="base"/>
            <a:r>
              <a:rPr lang="en-US" dirty="0" smtClean="0"/>
              <a:t>Before </a:t>
            </a:r>
            <a:r>
              <a:rPr lang="en-US" dirty="0" err="1" smtClean="0"/>
              <a:t>ensureCapacity</a:t>
            </a:r>
            <a:r>
              <a:rPr lang="en-US" dirty="0" smtClean="0"/>
              <a:t> method capacity = 31</a:t>
            </a:r>
          </a:p>
          <a:p>
            <a:pPr fontAlgn="base"/>
            <a:r>
              <a:rPr lang="en-US" dirty="0" smtClean="0"/>
              <a:t> After </a:t>
            </a:r>
            <a:r>
              <a:rPr lang="en-US" dirty="0" err="1" smtClean="0"/>
              <a:t>ensureCapacity</a:t>
            </a:r>
            <a:r>
              <a:rPr lang="en-US" dirty="0" smtClean="0"/>
              <a:t> method capacity = 64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r>
              <a:rPr lang="en-US" sz="4500" dirty="0" err="1" smtClean="0">
                <a:solidFill>
                  <a:srgbClr val="FF0000"/>
                </a:solidFill>
              </a:rPr>
              <a:t>setLength</a:t>
            </a:r>
            <a:r>
              <a:rPr lang="en-US" sz="4500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dirty="0" smtClean="0"/>
              <a:t>To set the length of the buffer within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object, use </a:t>
            </a:r>
            <a:r>
              <a:rPr lang="en-US" b="1" dirty="0" err="1" smtClean="0"/>
              <a:t>setLength</a:t>
            </a:r>
            <a:r>
              <a:rPr lang="en-US" b="1" dirty="0" smtClean="0"/>
              <a:t>( ). </a:t>
            </a:r>
          </a:p>
          <a:p>
            <a:r>
              <a:rPr lang="en-US" b="1" dirty="0" smtClean="0"/>
              <a:t>Its general </a:t>
            </a:r>
            <a:r>
              <a:rPr lang="en-US" dirty="0" smtClean="0"/>
              <a:t>form is shown here:</a:t>
            </a:r>
          </a:p>
          <a:p>
            <a:r>
              <a:rPr lang="en-US" sz="3800" dirty="0" smtClean="0">
                <a:solidFill>
                  <a:srgbClr val="002060"/>
                </a:solidFill>
              </a:rPr>
              <a:t>void </a:t>
            </a:r>
            <a:r>
              <a:rPr lang="en-US" sz="3800" dirty="0" err="1" smtClean="0">
                <a:solidFill>
                  <a:srgbClr val="002060"/>
                </a:solidFill>
              </a:rPr>
              <a:t>setLength</a:t>
            </a:r>
            <a:r>
              <a:rPr lang="en-US" sz="3800" dirty="0" smtClean="0">
                <a:solidFill>
                  <a:srgbClr val="002060"/>
                </a:solidFill>
              </a:rPr>
              <a:t>(</a:t>
            </a:r>
            <a:r>
              <a:rPr lang="en-US" sz="3800" dirty="0" err="1" smtClean="0">
                <a:solidFill>
                  <a:srgbClr val="002060"/>
                </a:solidFill>
              </a:rPr>
              <a:t>int</a:t>
            </a:r>
            <a:r>
              <a:rPr lang="en-US" sz="3800" dirty="0" smtClean="0">
                <a:solidFill>
                  <a:srgbClr val="002060"/>
                </a:solidFill>
              </a:rPr>
              <a:t> </a:t>
            </a:r>
            <a:r>
              <a:rPr lang="en-US" sz="3800" i="1" dirty="0" err="1" smtClean="0">
                <a:solidFill>
                  <a:srgbClr val="002060"/>
                </a:solidFill>
              </a:rPr>
              <a:t>len</a:t>
            </a:r>
            <a:r>
              <a:rPr lang="en-US" sz="3800" i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/>
              <a:t>Here, </a:t>
            </a:r>
            <a:r>
              <a:rPr lang="en-US" i="1" dirty="0" err="1" smtClean="0"/>
              <a:t>len</a:t>
            </a:r>
            <a:r>
              <a:rPr lang="en-US" i="1" dirty="0" smtClean="0"/>
              <a:t> specifies the length of the buffer. This value must be nonnegative.</a:t>
            </a:r>
          </a:p>
          <a:p>
            <a:r>
              <a:rPr lang="en-US" dirty="0" smtClean="0"/>
              <a:t>When you increase the size of the buffer, null characters are added to the end of the existing buffer.</a:t>
            </a:r>
          </a:p>
          <a:p>
            <a:r>
              <a:rPr lang="en-US" dirty="0" smtClean="0"/>
              <a:t> If you call </a:t>
            </a:r>
            <a:r>
              <a:rPr lang="en-US" b="1" dirty="0" err="1" smtClean="0"/>
              <a:t>setLength</a:t>
            </a:r>
            <a:r>
              <a:rPr lang="en-US" b="1" dirty="0" smtClean="0"/>
              <a:t>( ) with a value less than the current value </a:t>
            </a:r>
            <a:r>
              <a:rPr lang="en-US" dirty="0" smtClean="0"/>
              <a:t>returned by </a:t>
            </a:r>
            <a:r>
              <a:rPr lang="en-US" b="1" dirty="0" smtClean="0"/>
              <a:t>length( ), then the characters stored beyond the new length will be lost.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SG" b="1" dirty="0" smtClean="0">
                <a:solidFill>
                  <a:srgbClr val="FF0000"/>
                </a:solidFill>
              </a:rPr>
              <a:t>Example: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StringBufferSetLengthExample1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StringBuffer</a:t>
            </a:r>
            <a:r>
              <a:rPr lang="en-US" dirty="0" smtClean="0"/>
              <a:t> </a:t>
            </a:r>
            <a:r>
              <a:rPr lang="en-US" dirty="0" err="1" smtClean="0"/>
              <a:t>sb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StringBuffer</a:t>
            </a:r>
            <a:r>
              <a:rPr lang="en-US" dirty="0" smtClean="0"/>
              <a:t>("</a:t>
            </a:r>
            <a:r>
              <a:rPr lang="en-US" dirty="0" err="1" smtClean="0"/>
              <a:t>stringbuffer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("string: "+</a:t>
            </a:r>
            <a:r>
              <a:rPr lang="en-US" dirty="0" err="1" smtClean="0"/>
              <a:t>sb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("length: "+</a:t>
            </a:r>
            <a:r>
              <a:rPr lang="en-US" dirty="0" err="1" smtClean="0"/>
              <a:t>sb.length</a:t>
            </a:r>
            <a:r>
              <a:rPr lang="en-US" dirty="0" smtClean="0"/>
              <a:t>());  </a:t>
            </a:r>
          </a:p>
          <a:p>
            <a:pPr>
              <a:buNone/>
            </a:pPr>
            <a:r>
              <a:rPr lang="en-US" dirty="0" smtClean="0"/>
              <a:t>        //set new length of character sequence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sb.setLength</a:t>
            </a:r>
            <a:r>
              <a:rPr lang="en-US" dirty="0" smtClean="0"/>
              <a:t>(6);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("set new length: "+</a:t>
            </a:r>
            <a:r>
              <a:rPr lang="en-US" dirty="0" err="1" smtClean="0"/>
              <a:t>sb.length</a:t>
            </a:r>
            <a:r>
              <a:rPr lang="en-US" dirty="0" smtClean="0"/>
              <a:t>());  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("new sequence: "+</a:t>
            </a:r>
            <a:r>
              <a:rPr lang="en-US" dirty="0" err="1" smtClean="0"/>
              <a:t>sb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SG" dirty="0" smtClean="0"/>
              <a:t>Output:</a:t>
            </a:r>
          </a:p>
          <a:p>
            <a:pPr>
              <a:buNone/>
            </a:pPr>
            <a:r>
              <a:rPr lang="en-US" dirty="0" smtClean="0"/>
              <a:t>string: </a:t>
            </a:r>
            <a:r>
              <a:rPr lang="en-US" dirty="0" err="1" smtClean="0"/>
              <a:t>stringbuffer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length: 12 </a:t>
            </a:r>
          </a:p>
          <a:p>
            <a:pPr>
              <a:buNone/>
            </a:pPr>
            <a:r>
              <a:rPr lang="en-US" dirty="0" smtClean="0"/>
              <a:t>set new length: 6 </a:t>
            </a:r>
          </a:p>
          <a:p>
            <a:pPr>
              <a:buNone/>
            </a:pPr>
            <a:r>
              <a:rPr lang="en-US" dirty="0" smtClean="0"/>
              <a:t>new sequence: string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 ) and </a:t>
            </a:r>
            <a:r>
              <a:rPr lang="en-US" dirty="0" err="1" smtClean="0">
                <a:solidFill>
                  <a:srgbClr val="FF0000"/>
                </a:solidFill>
              </a:rPr>
              <a:t>setCharAt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dirty="0" smtClean="0"/>
              <a:t>The value of a single character can be obtained from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via the </a:t>
            </a:r>
            <a:r>
              <a:rPr lang="en-US" b="1" dirty="0" err="1" smtClean="0"/>
              <a:t>charAt</a:t>
            </a:r>
            <a:r>
              <a:rPr lang="en-US" b="1" dirty="0" smtClean="0"/>
              <a:t>( ) </a:t>
            </a:r>
            <a:r>
              <a:rPr lang="en-US" dirty="0" smtClean="0"/>
              <a:t>method. </a:t>
            </a:r>
          </a:p>
          <a:p>
            <a:r>
              <a:rPr lang="en-US" dirty="0" smtClean="0"/>
              <a:t>You can set the value of a character within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using </a:t>
            </a:r>
            <a:r>
              <a:rPr lang="en-US" b="1" dirty="0" err="1" smtClean="0"/>
              <a:t>setCharAt</a:t>
            </a:r>
            <a:r>
              <a:rPr lang="en-US" b="1" dirty="0" smtClean="0"/>
              <a:t>( ).</a:t>
            </a:r>
          </a:p>
          <a:p>
            <a:r>
              <a:rPr lang="en-US" dirty="0" smtClean="0"/>
              <a:t>Their general forms are shown here: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char </a:t>
            </a:r>
            <a:r>
              <a:rPr lang="en-US" dirty="0" err="1" smtClean="0">
                <a:solidFill>
                  <a:srgbClr val="002060"/>
                </a:solidFill>
              </a:rPr>
              <a:t>charAt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smtClean="0">
                <a:solidFill>
                  <a:srgbClr val="002060"/>
                </a:solidFill>
              </a:rPr>
              <a:t>where)</a:t>
            </a:r>
          </a:p>
          <a:p>
            <a:r>
              <a:rPr lang="en-US" dirty="0" smtClean="0">
                <a:solidFill>
                  <a:srgbClr val="AF011E"/>
                </a:solidFill>
              </a:rPr>
              <a:t>void </a:t>
            </a:r>
            <a:r>
              <a:rPr lang="en-US" dirty="0" err="1" smtClean="0">
                <a:solidFill>
                  <a:srgbClr val="AF011E"/>
                </a:solidFill>
              </a:rPr>
              <a:t>setCharAt</a:t>
            </a:r>
            <a:r>
              <a:rPr lang="en-US" dirty="0" smtClean="0">
                <a:solidFill>
                  <a:srgbClr val="AF011E"/>
                </a:solidFill>
              </a:rPr>
              <a:t>(</a:t>
            </a:r>
            <a:r>
              <a:rPr lang="en-US" dirty="0" err="1" smtClean="0">
                <a:solidFill>
                  <a:srgbClr val="AF011E"/>
                </a:solidFill>
              </a:rPr>
              <a:t>int</a:t>
            </a:r>
            <a:r>
              <a:rPr lang="en-US" dirty="0" smtClean="0">
                <a:solidFill>
                  <a:srgbClr val="AF011E"/>
                </a:solidFill>
              </a:rPr>
              <a:t> </a:t>
            </a:r>
            <a:r>
              <a:rPr lang="en-US" i="1" dirty="0" smtClean="0">
                <a:solidFill>
                  <a:srgbClr val="AF011E"/>
                </a:solidFill>
              </a:rPr>
              <a:t>where, char </a:t>
            </a:r>
            <a:r>
              <a:rPr lang="en-US" i="1" dirty="0" err="1" smtClean="0">
                <a:solidFill>
                  <a:srgbClr val="AF011E"/>
                </a:solidFill>
              </a:rPr>
              <a:t>ch</a:t>
            </a:r>
            <a:r>
              <a:rPr lang="en-US" i="1" dirty="0" smtClean="0">
                <a:solidFill>
                  <a:srgbClr val="AF011E"/>
                </a:solidFill>
              </a:rPr>
              <a:t>)</a:t>
            </a:r>
          </a:p>
          <a:p>
            <a:r>
              <a:rPr lang="en-US" dirty="0" smtClean="0"/>
              <a:t>For </a:t>
            </a:r>
            <a:r>
              <a:rPr lang="en-US" b="1" dirty="0" err="1" smtClean="0"/>
              <a:t>charAt</a:t>
            </a:r>
            <a:r>
              <a:rPr lang="en-US" b="1" dirty="0" smtClean="0"/>
              <a:t>( ), </a:t>
            </a:r>
            <a:r>
              <a:rPr lang="en-US" b="1" i="1" dirty="0" smtClean="0"/>
              <a:t>where specifies the index of the character being obtained.</a:t>
            </a:r>
          </a:p>
          <a:p>
            <a:r>
              <a:rPr lang="en-US" b="1" i="1" dirty="0" smtClean="0"/>
              <a:t> For </a:t>
            </a:r>
            <a:r>
              <a:rPr lang="en-US" b="1" dirty="0" err="1" smtClean="0"/>
              <a:t>setCharAt</a:t>
            </a:r>
            <a:r>
              <a:rPr lang="en-US" b="1" dirty="0" smtClean="0"/>
              <a:t>( ), </a:t>
            </a:r>
            <a:r>
              <a:rPr lang="en-US" b="1" i="1" dirty="0" smtClean="0"/>
              <a:t>where specifies the index of the character being set, and </a:t>
            </a:r>
            <a:r>
              <a:rPr lang="en-US" b="1" i="1" dirty="0" err="1" smtClean="0"/>
              <a:t>ch</a:t>
            </a:r>
            <a:r>
              <a:rPr lang="en-US" b="1" i="1" dirty="0" smtClean="0"/>
              <a:t> specifies the </a:t>
            </a:r>
            <a:r>
              <a:rPr lang="en-US" dirty="0" smtClean="0"/>
              <a:t>new value of that character.</a:t>
            </a:r>
          </a:p>
          <a:p>
            <a:r>
              <a:rPr lang="en-US" dirty="0" smtClean="0"/>
              <a:t> For both methods, </a:t>
            </a:r>
            <a:r>
              <a:rPr lang="en-US" i="1" dirty="0" smtClean="0"/>
              <a:t>where must be nonnegative and must </a:t>
            </a:r>
            <a:r>
              <a:rPr lang="en-US" dirty="0" smtClean="0"/>
              <a:t>not specify a location beyond the end of the buffer.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	String s1="Welcome";  </a:t>
            </a:r>
          </a:p>
          <a:p>
            <a:pPr>
              <a:buNone/>
            </a:pPr>
            <a:r>
              <a:rPr lang="en-US" dirty="0" smtClean="0"/>
              <a:t>	String s2="Welcome";//It doesn't create a new instance.</a:t>
            </a:r>
          </a:p>
          <a:p>
            <a:r>
              <a:rPr lang="en-US" dirty="0" smtClean="0"/>
              <a:t>In </a:t>
            </a:r>
            <a:r>
              <a:rPr lang="en-US" dirty="0"/>
              <a:t>the above example, only one object will be created. Firstly, JVM will not find any string object with the value "Welcome" in string constant pool, </a:t>
            </a:r>
            <a:r>
              <a:rPr lang="en-US" dirty="0" smtClean="0"/>
              <a:t>that’s </a:t>
            </a:r>
            <a:r>
              <a:rPr lang="en-US" dirty="0"/>
              <a:t>why it will create a new object.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it will find the string with the value "Welcome" in the pool, it will not create a new object but will return the reference to the same instance</a:t>
            </a:r>
            <a:r>
              <a:rPr lang="en-US" dirty="0" smtClean="0"/>
              <a:t>.</a:t>
            </a:r>
          </a:p>
          <a:p>
            <a:r>
              <a:rPr lang="en-US" dirty="0"/>
              <a:t>To make Java more memory efficient (because no new objects are created if it exists already in the string constant pool</a:t>
            </a:r>
            <a:r>
              <a:rPr lang="en-US" dirty="0" smtClean="0"/>
              <a:t>) String literals are used.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setCharAtDemo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("Hello");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("buffer before =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charAt</a:t>
            </a:r>
            <a:r>
              <a:rPr lang="en-US" dirty="0" smtClean="0"/>
              <a:t>(1) before = " + </a:t>
            </a:r>
            <a:r>
              <a:rPr lang="en-US" dirty="0" err="1" smtClean="0"/>
              <a:t>sb.charAt</a:t>
            </a:r>
            <a:r>
              <a:rPr lang="en-US" dirty="0" smtClean="0"/>
              <a:t>(1));</a:t>
            </a:r>
          </a:p>
          <a:p>
            <a:pPr>
              <a:buNone/>
            </a:pPr>
            <a:r>
              <a:rPr lang="en-US" dirty="0" err="1" smtClean="0"/>
              <a:t>sb.setCharAt</a:t>
            </a:r>
            <a:r>
              <a:rPr lang="en-US" dirty="0" smtClean="0"/>
              <a:t>(1, '</a:t>
            </a:r>
            <a:r>
              <a:rPr lang="en-US" dirty="0" err="1" smtClean="0"/>
              <a:t>i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sb.setLength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("buffer after =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charAt</a:t>
            </a:r>
            <a:r>
              <a:rPr lang="en-US" dirty="0" smtClean="0"/>
              <a:t>(1) after = " + </a:t>
            </a:r>
            <a:r>
              <a:rPr lang="en-US" dirty="0" err="1" smtClean="0"/>
              <a:t>sb.charAt</a:t>
            </a:r>
            <a:r>
              <a:rPr lang="en-US" dirty="0" smtClean="0"/>
              <a:t>(1));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Here is the output generated by this program:</a:t>
            </a:r>
          </a:p>
          <a:p>
            <a:pPr>
              <a:buNone/>
            </a:pPr>
            <a:r>
              <a:rPr lang="en-US" dirty="0" smtClean="0"/>
              <a:t>buffer before = Hello</a:t>
            </a:r>
          </a:p>
          <a:p>
            <a:pPr>
              <a:buNone/>
            </a:pPr>
            <a:r>
              <a:rPr lang="en-US" dirty="0" err="1" smtClean="0"/>
              <a:t>charAt</a:t>
            </a:r>
            <a:r>
              <a:rPr lang="en-US" dirty="0" smtClean="0"/>
              <a:t>(1) before = e</a:t>
            </a:r>
          </a:p>
          <a:p>
            <a:pPr>
              <a:buNone/>
            </a:pPr>
            <a:r>
              <a:rPr lang="en-US" dirty="0" smtClean="0"/>
              <a:t>buffer after = Hi</a:t>
            </a:r>
          </a:p>
          <a:p>
            <a:pPr>
              <a:buNone/>
            </a:pPr>
            <a:r>
              <a:rPr lang="en-US" dirty="0" err="1" smtClean="0"/>
              <a:t>charAt</a:t>
            </a:r>
            <a:r>
              <a:rPr lang="en-US" dirty="0" smtClean="0"/>
              <a:t>(1) after =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getChars</a:t>
            </a:r>
            <a:r>
              <a:rPr lang="en-US" sz="2200" dirty="0" smtClean="0">
                <a:solidFill>
                  <a:srgbClr val="FF0000"/>
                </a:solidFill>
              </a:rPr>
              <a:t>( )</a:t>
            </a:r>
          </a:p>
          <a:p>
            <a:r>
              <a:rPr lang="en-US" sz="2200" dirty="0" smtClean="0"/>
              <a:t>To copy a substring of a </a:t>
            </a:r>
            <a:r>
              <a:rPr lang="en-US" sz="2200" dirty="0" err="1" smtClean="0"/>
              <a:t>StringBuffer</a:t>
            </a:r>
            <a:r>
              <a:rPr lang="en-US" sz="2200" dirty="0" smtClean="0"/>
              <a:t> into an array, use the </a:t>
            </a:r>
            <a:r>
              <a:rPr lang="en-US" sz="2200" dirty="0" err="1" smtClean="0"/>
              <a:t>getChars</a:t>
            </a:r>
            <a:r>
              <a:rPr lang="en-US" sz="2200" dirty="0" smtClean="0"/>
              <a:t>( ) method. </a:t>
            </a:r>
          </a:p>
          <a:p>
            <a:r>
              <a:rPr lang="en-US" sz="2200" dirty="0" smtClean="0"/>
              <a:t>It has this general form: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void </a:t>
            </a:r>
            <a:r>
              <a:rPr lang="en-US" sz="2200" dirty="0" err="1" smtClean="0">
                <a:solidFill>
                  <a:srgbClr val="0070C0"/>
                </a:solidFill>
              </a:rPr>
              <a:t>getChars</a:t>
            </a:r>
            <a:r>
              <a:rPr lang="en-US" sz="2200" dirty="0" smtClean="0">
                <a:solidFill>
                  <a:srgbClr val="0070C0"/>
                </a:solidFill>
              </a:rPr>
              <a:t>(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i="1" dirty="0" err="1" smtClean="0">
                <a:solidFill>
                  <a:srgbClr val="0070C0"/>
                </a:solidFill>
              </a:rPr>
              <a:t>sourceStart</a:t>
            </a:r>
            <a:r>
              <a:rPr lang="en-US" sz="2200" i="1" dirty="0" smtClean="0">
                <a:solidFill>
                  <a:srgbClr val="0070C0"/>
                </a:solidFill>
              </a:rPr>
              <a:t>, </a:t>
            </a:r>
            <a:r>
              <a:rPr lang="en-US" sz="2200" i="1" dirty="0" err="1" smtClean="0">
                <a:solidFill>
                  <a:srgbClr val="0070C0"/>
                </a:solidFill>
              </a:rPr>
              <a:t>int</a:t>
            </a:r>
            <a:r>
              <a:rPr lang="en-US" sz="2200" i="1" dirty="0" smtClean="0">
                <a:solidFill>
                  <a:srgbClr val="0070C0"/>
                </a:solidFill>
              </a:rPr>
              <a:t> </a:t>
            </a:r>
            <a:r>
              <a:rPr lang="en-US" sz="2200" i="1" dirty="0" err="1" smtClean="0">
                <a:solidFill>
                  <a:srgbClr val="0070C0"/>
                </a:solidFill>
              </a:rPr>
              <a:t>sourceEnd</a:t>
            </a:r>
            <a:r>
              <a:rPr lang="en-US" sz="2200" i="1" dirty="0" smtClean="0">
                <a:solidFill>
                  <a:srgbClr val="0070C0"/>
                </a:solidFill>
              </a:rPr>
              <a:t>, char target[ ], </a:t>
            </a:r>
            <a:r>
              <a:rPr lang="en-US" sz="2200" dirty="0" err="1" smtClean="0">
                <a:solidFill>
                  <a:srgbClr val="0070C0"/>
                </a:solidFill>
              </a:rPr>
              <a:t>int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i="1" dirty="0" err="1" smtClean="0">
                <a:solidFill>
                  <a:srgbClr val="0070C0"/>
                </a:solidFill>
              </a:rPr>
              <a:t>targetStart</a:t>
            </a:r>
            <a:r>
              <a:rPr lang="en-US" sz="2200" i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sz="2200" dirty="0" smtClean="0"/>
              <a:t>Here, </a:t>
            </a:r>
            <a:r>
              <a:rPr lang="en-US" sz="2200" i="1" dirty="0" err="1" smtClean="0"/>
              <a:t>sourceStart</a:t>
            </a:r>
            <a:r>
              <a:rPr lang="en-US" sz="2200" i="1" dirty="0" smtClean="0"/>
              <a:t> specifies the index of the beginning of the substring, and </a:t>
            </a:r>
            <a:r>
              <a:rPr lang="en-US" sz="2200" i="1" dirty="0" err="1" smtClean="0"/>
              <a:t>sourceEnd</a:t>
            </a:r>
            <a:r>
              <a:rPr lang="en-US" sz="2200" i="1" dirty="0" smtClean="0"/>
              <a:t> </a:t>
            </a:r>
            <a:r>
              <a:rPr lang="en-US" sz="2200" dirty="0" smtClean="0"/>
              <a:t>specifies an index that is one past the end of the desired substring.</a:t>
            </a:r>
          </a:p>
          <a:p>
            <a:r>
              <a:rPr lang="en-US" sz="2200" dirty="0" smtClean="0"/>
              <a:t> This means that the substring contains the characters from </a:t>
            </a:r>
            <a:r>
              <a:rPr lang="en-US" sz="2200" i="1" dirty="0" err="1" smtClean="0"/>
              <a:t>sourceStart</a:t>
            </a:r>
            <a:r>
              <a:rPr lang="en-US" sz="2200" i="1" dirty="0" smtClean="0"/>
              <a:t> through sourceEnd–1. </a:t>
            </a:r>
          </a:p>
          <a:p>
            <a:r>
              <a:rPr lang="en-US" sz="2200" i="1" dirty="0" smtClean="0"/>
              <a:t>The array that </a:t>
            </a:r>
            <a:r>
              <a:rPr lang="en-US" sz="2200" dirty="0" smtClean="0"/>
              <a:t>will receive the characters is specified by </a:t>
            </a:r>
            <a:r>
              <a:rPr lang="en-US" sz="2200" i="1" dirty="0" smtClean="0"/>
              <a:t>target. </a:t>
            </a:r>
          </a:p>
          <a:p>
            <a:r>
              <a:rPr lang="en-US" sz="2200" i="1" dirty="0" smtClean="0"/>
              <a:t>The index within target at which the </a:t>
            </a:r>
            <a:r>
              <a:rPr lang="en-US" sz="2200" dirty="0" smtClean="0"/>
              <a:t>substring will be copied is passed in </a:t>
            </a:r>
            <a:r>
              <a:rPr lang="en-US" sz="2200" i="1" dirty="0" err="1" smtClean="0"/>
              <a:t>targetStart</a:t>
            </a:r>
            <a:r>
              <a:rPr lang="en-US" sz="2200" i="1" dirty="0" smtClean="0"/>
              <a:t>. </a:t>
            </a:r>
          </a:p>
          <a:p>
            <a:r>
              <a:rPr lang="en-US" sz="2200" i="1" dirty="0" smtClean="0"/>
              <a:t>Care must be taken to assure that the target array is large enough to hold the number of characters in the specified substring.</a:t>
            </a:r>
            <a:endParaRPr lang="en-US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r>
              <a:rPr lang="en-US" sz="5900" dirty="0" smtClean="0">
                <a:solidFill>
                  <a:srgbClr val="FF0000"/>
                </a:solidFill>
              </a:rPr>
              <a:t>append( )</a:t>
            </a:r>
          </a:p>
          <a:p>
            <a:r>
              <a:rPr lang="en-US" sz="4000" dirty="0" smtClean="0"/>
              <a:t>The </a:t>
            </a:r>
            <a:r>
              <a:rPr lang="en-US" sz="4000" b="1" dirty="0" smtClean="0"/>
              <a:t>append( ) method concatenates the string representation of any other type of data </a:t>
            </a:r>
            <a:r>
              <a:rPr lang="en-US" sz="4000" dirty="0" smtClean="0"/>
              <a:t>to the end of the invoking </a:t>
            </a:r>
            <a:r>
              <a:rPr lang="en-US" sz="4000" b="1" dirty="0" err="1" smtClean="0"/>
              <a:t>StringBuffer</a:t>
            </a:r>
            <a:r>
              <a:rPr lang="en-US" sz="4000" b="1" dirty="0" smtClean="0"/>
              <a:t> object. </a:t>
            </a:r>
          </a:p>
          <a:p>
            <a:r>
              <a:rPr lang="en-US" sz="4000" b="1" dirty="0" smtClean="0"/>
              <a:t>It has overloaded versions for all the </a:t>
            </a:r>
            <a:r>
              <a:rPr lang="en-US" sz="4000" dirty="0" smtClean="0"/>
              <a:t>built-in types and for </a:t>
            </a:r>
            <a:r>
              <a:rPr lang="en-US" sz="4000" b="1" dirty="0" smtClean="0"/>
              <a:t>Object. Here are a few of its forms:</a:t>
            </a:r>
          </a:p>
          <a:p>
            <a:r>
              <a:rPr lang="en-US" sz="4000" dirty="0" err="1" smtClean="0"/>
              <a:t>StringBuffer</a:t>
            </a:r>
            <a:r>
              <a:rPr lang="en-US" sz="4000" dirty="0" smtClean="0"/>
              <a:t> append(String </a:t>
            </a:r>
            <a:r>
              <a:rPr lang="en-US" sz="4000" i="1" dirty="0" err="1" smtClean="0"/>
              <a:t>str</a:t>
            </a:r>
            <a:r>
              <a:rPr lang="en-US" sz="4000" i="1" dirty="0" smtClean="0"/>
              <a:t>)</a:t>
            </a:r>
          </a:p>
          <a:p>
            <a:r>
              <a:rPr lang="en-US" sz="4000" dirty="0" err="1" smtClean="0"/>
              <a:t>StringBuffer</a:t>
            </a:r>
            <a:r>
              <a:rPr lang="en-US" sz="4000" dirty="0" smtClean="0"/>
              <a:t> append(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i="1" dirty="0" smtClean="0"/>
              <a:t>num)</a:t>
            </a:r>
          </a:p>
          <a:p>
            <a:r>
              <a:rPr lang="en-US" sz="4000" dirty="0" err="1" smtClean="0"/>
              <a:t>StringBuffer</a:t>
            </a:r>
            <a:r>
              <a:rPr lang="en-US" sz="4000" dirty="0" smtClean="0"/>
              <a:t> append(Object </a:t>
            </a:r>
            <a:r>
              <a:rPr lang="en-US" sz="4000" i="1" dirty="0" err="1" smtClean="0"/>
              <a:t>obj</a:t>
            </a:r>
            <a:r>
              <a:rPr lang="en-US" sz="4000" i="1" dirty="0" smtClean="0"/>
              <a:t>)</a:t>
            </a:r>
          </a:p>
          <a:p>
            <a:r>
              <a:rPr lang="en-US" sz="4000" b="1" dirty="0" err="1" smtClean="0"/>
              <a:t>String.valueOf</a:t>
            </a:r>
            <a:r>
              <a:rPr lang="en-US" sz="4000" b="1" dirty="0" smtClean="0"/>
              <a:t>( ) is called for each parameter to obtain its string representation.</a:t>
            </a:r>
          </a:p>
          <a:p>
            <a:r>
              <a:rPr lang="en-US" sz="4000" dirty="0" smtClean="0"/>
              <a:t>The result is appended to the current </a:t>
            </a:r>
            <a:r>
              <a:rPr lang="en-US" sz="4000" b="1" dirty="0" err="1" smtClean="0"/>
              <a:t>StringBuffer</a:t>
            </a:r>
            <a:r>
              <a:rPr lang="en-US" sz="4000" b="1" dirty="0" smtClean="0"/>
              <a:t> object. </a:t>
            </a:r>
          </a:p>
          <a:p>
            <a:r>
              <a:rPr lang="en-US" sz="4000" b="1" dirty="0" smtClean="0"/>
              <a:t>The buffer itself is returned </a:t>
            </a:r>
            <a:r>
              <a:rPr lang="en-US" sz="4000" dirty="0" smtClean="0"/>
              <a:t>by each version of </a:t>
            </a:r>
            <a:r>
              <a:rPr lang="en-US" sz="4000" b="1" dirty="0" smtClean="0"/>
              <a:t>append( ). </a:t>
            </a:r>
          </a:p>
          <a:p>
            <a:r>
              <a:rPr lang="en-US" sz="4000" b="1" dirty="0" smtClean="0"/>
              <a:t>This allows subsequent calls to be chained together, as </a:t>
            </a:r>
            <a:r>
              <a:rPr lang="en-US" sz="4000" dirty="0" smtClean="0"/>
              <a:t>shown in the following example: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class </a:t>
            </a:r>
            <a:r>
              <a:rPr lang="en-US" b="1" dirty="0" err="1" smtClean="0"/>
              <a:t>appendDemo</a:t>
            </a: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 smtClean="0"/>
              <a:t>public static void main(String </a:t>
            </a:r>
            <a:r>
              <a:rPr lang="en-US" b="1" dirty="0" err="1" smtClean="0"/>
              <a:t>args</a:t>
            </a:r>
            <a:r>
              <a:rPr lang="en-US" b="1" dirty="0" smtClean="0"/>
              <a:t>[]) {</a:t>
            </a:r>
          </a:p>
          <a:p>
            <a:pPr>
              <a:buNone/>
            </a:pPr>
            <a:r>
              <a:rPr lang="en-US" b="1" dirty="0" smtClean="0"/>
              <a:t>String s;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a = 42;</a:t>
            </a:r>
          </a:p>
          <a:p>
            <a:pPr>
              <a:buNone/>
            </a:pP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b="1" dirty="0" err="1" smtClean="0"/>
              <a:t>sb</a:t>
            </a:r>
            <a:r>
              <a:rPr lang="en-US" b="1" dirty="0" smtClean="0"/>
              <a:t> = new </a:t>
            </a:r>
            <a:r>
              <a:rPr lang="en-US" b="1" dirty="0" err="1" smtClean="0"/>
              <a:t>StringBuffer</a:t>
            </a:r>
            <a:r>
              <a:rPr lang="en-US" b="1" dirty="0" smtClean="0"/>
              <a:t>(40);</a:t>
            </a:r>
          </a:p>
          <a:p>
            <a:pPr>
              <a:buNone/>
            </a:pPr>
            <a:r>
              <a:rPr lang="en-US" b="1" dirty="0" smtClean="0"/>
              <a:t>s = </a:t>
            </a:r>
            <a:r>
              <a:rPr lang="en-US" b="1" dirty="0" err="1" smtClean="0"/>
              <a:t>sb.append</a:t>
            </a:r>
            <a:r>
              <a:rPr lang="en-US" b="1" dirty="0" smtClean="0"/>
              <a:t>("a = ").append(a).append("!").</a:t>
            </a:r>
            <a:r>
              <a:rPr lang="en-US" b="1" dirty="0" err="1" smtClean="0"/>
              <a:t>toString</a:t>
            </a:r>
            <a:r>
              <a:rPr lang="en-US" b="1" dirty="0" smtClean="0"/>
              <a:t>();</a:t>
            </a:r>
          </a:p>
          <a:p>
            <a:pPr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(s);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b="1" dirty="0" smtClean="0"/>
              <a:t>The output of this example is shown here:</a:t>
            </a:r>
          </a:p>
          <a:p>
            <a:pPr>
              <a:buNone/>
            </a:pPr>
            <a:r>
              <a:rPr lang="en-US" b="1" dirty="0" smtClean="0"/>
              <a:t>a = 42!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20000"/>
          </a:bodyPr>
          <a:lstStyle/>
          <a:p>
            <a:r>
              <a:rPr lang="en-US" sz="4600" dirty="0" smtClean="0">
                <a:solidFill>
                  <a:srgbClr val="FF0000"/>
                </a:solidFill>
              </a:rPr>
              <a:t>insert( ):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insert( ) method inserts one string into another. </a:t>
            </a:r>
          </a:p>
          <a:p>
            <a:r>
              <a:rPr lang="en-US" b="1" dirty="0" smtClean="0"/>
              <a:t>It is overloaded to accept values of </a:t>
            </a:r>
            <a:r>
              <a:rPr lang="en-US" dirty="0" smtClean="0"/>
              <a:t>all the simple types, plus </a:t>
            </a:r>
            <a:r>
              <a:rPr lang="en-US" b="1" dirty="0" smtClean="0"/>
              <a:t>Strings and Objects. </a:t>
            </a:r>
          </a:p>
          <a:p>
            <a:r>
              <a:rPr lang="en-US" b="1" dirty="0" smtClean="0"/>
              <a:t>Like append( ), it calls </a:t>
            </a:r>
            <a:r>
              <a:rPr lang="en-US" b="1" dirty="0" err="1" smtClean="0"/>
              <a:t>String.valueOf</a:t>
            </a:r>
            <a:r>
              <a:rPr lang="en-US" b="1" dirty="0" smtClean="0"/>
              <a:t>( ) </a:t>
            </a:r>
            <a:r>
              <a:rPr lang="en-US" dirty="0" smtClean="0"/>
              <a:t>to obtain the string representation of the value it is called with. </a:t>
            </a:r>
          </a:p>
          <a:p>
            <a:r>
              <a:rPr lang="en-US" dirty="0" smtClean="0"/>
              <a:t>This string is then inserted into the invoking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object. </a:t>
            </a:r>
          </a:p>
          <a:p>
            <a:r>
              <a:rPr lang="en-US" b="1" dirty="0" smtClean="0"/>
              <a:t>These are a few of its forms: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insert(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index, String </a:t>
            </a:r>
            <a:r>
              <a:rPr lang="en-US" i="1" dirty="0" err="1" smtClean="0"/>
              <a:t>str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insert(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index, char </a:t>
            </a:r>
            <a:r>
              <a:rPr lang="en-US" i="1" dirty="0" err="1" smtClean="0"/>
              <a:t>ch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insert(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index, Object </a:t>
            </a:r>
            <a:r>
              <a:rPr lang="en-US" i="1" dirty="0" err="1" smtClean="0"/>
              <a:t>obj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index specifies the index at which point the string will be inserted into the </a:t>
            </a:r>
            <a:r>
              <a:rPr lang="en-US" dirty="0" err="1" smtClean="0"/>
              <a:t>nvoking</a:t>
            </a:r>
            <a:r>
              <a:rPr lang="en-US" dirty="0" smtClean="0"/>
              <a:t>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insertDemo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("I Java!");</a:t>
            </a:r>
          </a:p>
          <a:p>
            <a:pPr>
              <a:buNone/>
            </a:pPr>
            <a:r>
              <a:rPr lang="en-US" dirty="0" err="1" smtClean="0"/>
              <a:t>sb.insert</a:t>
            </a:r>
            <a:r>
              <a:rPr lang="en-US" dirty="0" smtClean="0"/>
              <a:t>(2, "like 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The output of this example is shown here:</a:t>
            </a:r>
          </a:p>
          <a:p>
            <a:pPr>
              <a:buNone/>
            </a:pPr>
            <a:r>
              <a:rPr lang="en-US" dirty="0" smtClean="0"/>
              <a:t>I like Java!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r>
              <a:rPr lang="en-US" sz="5900" dirty="0" smtClean="0">
                <a:solidFill>
                  <a:srgbClr val="FF0000"/>
                </a:solidFill>
              </a:rPr>
              <a:t>reverse( )</a:t>
            </a:r>
          </a:p>
          <a:p>
            <a:r>
              <a:rPr lang="en-US" dirty="0" smtClean="0"/>
              <a:t>You can reverse the characters within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 using reverse( ), shown here: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StringBuffer</a:t>
            </a:r>
            <a:r>
              <a:rPr lang="en-US" dirty="0" smtClean="0">
                <a:solidFill>
                  <a:srgbClr val="002060"/>
                </a:solidFill>
              </a:rPr>
              <a:t> reverse( )</a:t>
            </a:r>
          </a:p>
          <a:p>
            <a:r>
              <a:rPr lang="en-US" dirty="0" smtClean="0"/>
              <a:t>This method returns the reversed object on which it was called.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ReverseDemo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s = new </a:t>
            </a:r>
            <a:r>
              <a:rPr lang="en-US" dirty="0" err="1" smtClean="0"/>
              <a:t>StringBuffer</a:t>
            </a:r>
            <a:r>
              <a:rPr lang="en-US" dirty="0" smtClean="0"/>
              <a:t>("</a:t>
            </a:r>
            <a:r>
              <a:rPr lang="en-US" dirty="0" err="1" smtClean="0"/>
              <a:t>abcdef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err="1" smtClean="0"/>
              <a:t>s.reverse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Here is the output produced by the program:</a:t>
            </a:r>
          </a:p>
          <a:p>
            <a:pPr>
              <a:buNone/>
            </a:pPr>
            <a:r>
              <a:rPr lang="en-US" dirty="0" err="1" smtClean="0"/>
              <a:t>abcdef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fedcba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rgbClr val="AF011E"/>
                </a:solidFill>
              </a:rPr>
              <a:t>delete( ) and </a:t>
            </a:r>
            <a:r>
              <a:rPr lang="en-US" sz="4000" dirty="0" err="1" smtClean="0">
                <a:solidFill>
                  <a:srgbClr val="AF011E"/>
                </a:solidFill>
              </a:rPr>
              <a:t>deleteCharAt</a:t>
            </a:r>
            <a:r>
              <a:rPr lang="en-US" sz="4000" dirty="0" smtClean="0">
                <a:solidFill>
                  <a:srgbClr val="AF011E"/>
                </a:solidFill>
              </a:rPr>
              <a:t>( )</a:t>
            </a:r>
          </a:p>
          <a:p>
            <a:endParaRPr lang="en-US" dirty="0" smtClean="0"/>
          </a:p>
          <a:p>
            <a:r>
              <a:rPr lang="en-US" dirty="0" smtClean="0"/>
              <a:t>Java 2 added to </a:t>
            </a:r>
            <a:r>
              <a:rPr lang="en-US" b="1" dirty="0" err="1" smtClean="0"/>
              <a:t>StringBuffer</a:t>
            </a:r>
            <a:r>
              <a:rPr lang="en-US" b="1" dirty="0" smtClean="0"/>
              <a:t> the ability to delete characters using the methods</a:t>
            </a:r>
          </a:p>
          <a:p>
            <a:r>
              <a:rPr lang="en-US" b="1" dirty="0" smtClean="0"/>
              <a:t>delete( ) and </a:t>
            </a:r>
            <a:r>
              <a:rPr lang="en-US" b="1" dirty="0" err="1" smtClean="0"/>
              <a:t>deleteCharAt</a:t>
            </a:r>
            <a:r>
              <a:rPr lang="en-US" b="1" dirty="0" smtClean="0"/>
              <a:t>( ). </a:t>
            </a:r>
          </a:p>
          <a:p>
            <a:r>
              <a:rPr lang="en-US" b="1" dirty="0" smtClean="0"/>
              <a:t>These methods are shown here: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delete(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endIndex</a:t>
            </a:r>
            <a:r>
              <a:rPr lang="en-US" i="1" dirty="0" smtClean="0"/>
              <a:t>)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deleteCharAt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smtClean="0"/>
              <a:t>loc)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delete( ) method deletes a sequence of characters from the invoking object.</a:t>
            </a:r>
          </a:p>
          <a:p>
            <a:r>
              <a:rPr lang="en-US" dirty="0" smtClean="0"/>
              <a:t>Here, </a:t>
            </a:r>
            <a:r>
              <a:rPr lang="en-US" i="1" dirty="0" err="1" smtClean="0"/>
              <a:t>startIndex</a:t>
            </a:r>
            <a:r>
              <a:rPr lang="en-US" i="1" dirty="0" smtClean="0"/>
              <a:t> specifies the index of the first character to remove, and </a:t>
            </a:r>
            <a:r>
              <a:rPr lang="en-US" i="1" dirty="0" err="1" smtClean="0"/>
              <a:t>endIndex</a:t>
            </a:r>
            <a:r>
              <a:rPr lang="en-US" i="1" dirty="0" smtClean="0"/>
              <a:t> </a:t>
            </a:r>
            <a:r>
              <a:rPr lang="en-US" dirty="0" smtClean="0"/>
              <a:t>specifies an index one past the last character to remove. Thus, the substring deleted runs from </a:t>
            </a:r>
            <a:r>
              <a:rPr lang="en-US" i="1" dirty="0" err="1" smtClean="0"/>
              <a:t>startIndex</a:t>
            </a:r>
            <a:r>
              <a:rPr lang="en-US" i="1" dirty="0" smtClean="0"/>
              <a:t> to endIndex–1.</a:t>
            </a:r>
          </a:p>
          <a:p>
            <a:r>
              <a:rPr lang="en-US" i="1" dirty="0" smtClean="0"/>
              <a:t> The resulting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 object is returned.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deleteCharAt</a:t>
            </a:r>
            <a:r>
              <a:rPr lang="en-US" b="1" dirty="0" smtClean="0"/>
              <a:t>( ) method deletes the character at the index specified by </a:t>
            </a:r>
            <a:r>
              <a:rPr lang="en-US" b="1" i="1" dirty="0" smtClean="0"/>
              <a:t>loc.</a:t>
            </a:r>
          </a:p>
          <a:p>
            <a:r>
              <a:rPr lang="en-US" dirty="0" smtClean="0"/>
              <a:t>It returns the resulting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object.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deleteDemo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("This is a test.");</a:t>
            </a:r>
          </a:p>
          <a:p>
            <a:pPr>
              <a:buNone/>
            </a:pPr>
            <a:r>
              <a:rPr lang="en-US" dirty="0" err="1" smtClean="0"/>
              <a:t>sb.delete</a:t>
            </a:r>
            <a:r>
              <a:rPr lang="en-US" dirty="0" smtClean="0"/>
              <a:t>(4, 7);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 delete: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sb.deleteCharAt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 </a:t>
            </a:r>
            <a:r>
              <a:rPr lang="en-US" dirty="0" err="1" smtClean="0"/>
              <a:t>deleteCharAt</a:t>
            </a:r>
            <a:r>
              <a:rPr lang="en-US" dirty="0" smtClean="0"/>
              <a:t>: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The following output is produced:</a:t>
            </a:r>
          </a:p>
          <a:p>
            <a:pPr>
              <a:buNone/>
            </a:pPr>
            <a:r>
              <a:rPr lang="en-US" dirty="0" smtClean="0"/>
              <a:t>After delete: This a test.</a:t>
            </a:r>
          </a:p>
          <a:p>
            <a:pPr>
              <a:buNone/>
            </a:pPr>
            <a:r>
              <a:rPr lang="en-US" dirty="0" smtClean="0"/>
              <a:t>After </a:t>
            </a:r>
            <a:r>
              <a:rPr lang="en-US" dirty="0" err="1" smtClean="0"/>
              <a:t>deleteCharAt</a:t>
            </a:r>
            <a:r>
              <a:rPr lang="en-US" dirty="0" smtClean="0"/>
              <a:t>: his a test.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>
                <a:solidFill>
                  <a:srgbClr val="AF011E"/>
                </a:solidFill>
              </a:rPr>
              <a:t>replace( )</a:t>
            </a:r>
          </a:p>
          <a:p>
            <a:r>
              <a:rPr lang="en-US" dirty="0" smtClean="0"/>
              <a:t>Another method added to </a:t>
            </a:r>
            <a:r>
              <a:rPr lang="en-US" b="1" dirty="0" err="1" smtClean="0"/>
              <a:t>StringBuffer</a:t>
            </a:r>
            <a:r>
              <a:rPr lang="en-US" b="1" dirty="0" smtClean="0"/>
              <a:t> by Java 2 is replace( ).</a:t>
            </a:r>
          </a:p>
          <a:p>
            <a:r>
              <a:rPr lang="en-US" b="1" dirty="0" smtClean="0"/>
              <a:t> It replaces one set of </a:t>
            </a:r>
            <a:r>
              <a:rPr lang="en-US" dirty="0" smtClean="0"/>
              <a:t>characters with another set inside a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object. Its signature is shown here: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StringBuffer</a:t>
            </a:r>
            <a:r>
              <a:rPr lang="en-US" dirty="0" smtClean="0">
                <a:solidFill>
                  <a:srgbClr val="002060"/>
                </a:solidFill>
              </a:rPr>
              <a:t> replace(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startIndex</a:t>
            </a:r>
            <a:r>
              <a:rPr lang="en-US" i="1" dirty="0" smtClean="0">
                <a:solidFill>
                  <a:srgbClr val="002060"/>
                </a:solidFill>
              </a:rPr>
              <a:t>, </a:t>
            </a:r>
            <a:r>
              <a:rPr lang="en-US" i="1" dirty="0" err="1" smtClean="0">
                <a:solidFill>
                  <a:srgbClr val="002060"/>
                </a:solidFill>
              </a:rPr>
              <a:t>int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i="1" dirty="0" err="1" smtClean="0">
                <a:solidFill>
                  <a:srgbClr val="002060"/>
                </a:solidFill>
              </a:rPr>
              <a:t>endIndex</a:t>
            </a:r>
            <a:r>
              <a:rPr lang="en-US" i="1" dirty="0" smtClean="0">
                <a:solidFill>
                  <a:srgbClr val="002060"/>
                </a:solidFill>
              </a:rPr>
              <a:t>, String </a:t>
            </a:r>
            <a:r>
              <a:rPr lang="en-US" i="1" dirty="0" err="1" smtClean="0">
                <a:solidFill>
                  <a:srgbClr val="002060"/>
                </a:solidFill>
              </a:rPr>
              <a:t>str</a:t>
            </a:r>
            <a:r>
              <a:rPr lang="en-US" i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/>
              <a:t>The substring being replaced is specified by the indexes </a:t>
            </a:r>
            <a:r>
              <a:rPr lang="en-US" i="1" dirty="0" err="1" smtClean="0"/>
              <a:t>startIndex</a:t>
            </a:r>
            <a:r>
              <a:rPr lang="en-US" i="1" dirty="0" smtClean="0"/>
              <a:t> and </a:t>
            </a:r>
            <a:r>
              <a:rPr lang="en-US" i="1" dirty="0" err="1" smtClean="0"/>
              <a:t>endIndex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Thus, </a:t>
            </a:r>
            <a:r>
              <a:rPr lang="en-US" dirty="0" smtClean="0"/>
              <a:t>the substring at </a:t>
            </a:r>
            <a:r>
              <a:rPr lang="en-US" i="1" dirty="0" err="1" smtClean="0"/>
              <a:t>startIndex</a:t>
            </a:r>
            <a:r>
              <a:rPr lang="en-US" i="1" dirty="0" smtClean="0"/>
              <a:t> through endIndex–1 is replaced. </a:t>
            </a:r>
          </a:p>
          <a:p>
            <a:r>
              <a:rPr lang="en-US" i="1" dirty="0" smtClean="0"/>
              <a:t>The replacement string is </a:t>
            </a:r>
            <a:r>
              <a:rPr lang="en-US" dirty="0" smtClean="0"/>
              <a:t>passed in </a:t>
            </a:r>
            <a:r>
              <a:rPr lang="en-US" i="1" dirty="0" smtClean="0"/>
              <a:t>str. The resulting </a:t>
            </a:r>
            <a:r>
              <a:rPr lang="en-US" b="1" i="1" dirty="0" err="1" smtClean="0"/>
              <a:t>StringBuffer</a:t>
            </a:r>
            <a:r>
              <a:rPr lang="en-US" b="1" i="1" dirty="0" smtClean="0"/>
              <a:t> object is returned.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replaceDemo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>
              <a:buNone/>
            </a:pP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sb</a:t>
            </a:r>
            <a:r>
              <a:rPr lang="en-US" dirty="0" smtClean="0"/>
              <a:t> = new </a:t>
            </a:r>
            <a:r>
              <a:rPr lang="en-US" dirty="0" err="1" smtClean="0"/>
              <a:t>StringBuffer</a:t>
            </a:r>
            <a:r>
              <a:rPr lang="en-US" dirty="0" smtClean="0"/>
              <a:t>("This is a test.");</a:t>
            </a:r>
          </a:p>
          <a:p>
            <a:pPr>
              <a:buNone/>
            </a:pPr>
            <a:r>
              <a:rPr lang="en-US" dirty="0" err="1" smtClean="0"/>
              <a:t>sb.replace</a:t>
            </a:r>
            <a:r>
              <a:rPr lang="en-US" dirty="0" smtClean="0"/>
              <a:t>(5, 7, "was");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("After replace: " + </a:t>
            </a:r>
            <a:r>
              <a:rPr lang="en-US" dirty="0" err="1" smtClean="0"/>
              <a:t>sb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Here is the output:</a:t>
            </a:r>
          </a:p>
          <a:p>
            <a:pPr>
              <a:buNone/>
            </a:pPr>
            <a:r>
              <a:rPr lang="en-US" dirty="0" smtClean="0"/>
              <a:t>After replace: This was a test.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String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String class supports several constructors. To create an empty String, you call </a:t>
            </a:r>
            <a:r>
              <a:rPr lang="en-US" dirty="0" smtClean="0"/>
              <a:t>the default </a:t>
            </a:r>
            <a:r>
              <a:rPr lang="en-US" dirty="0"/>
              <a:t>constructor. For example,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>
                <a:solidFill>
                  <a:srgbClr val="FF0000"/>
                </a:solidFill>
              </a:rPr>
              <a:t>s = new String();</a:t>
            </a:r>
          </a:p>
          <a:p>
            <a:r>
              <a:rPr lang="en-US" dirty="0"/>
              <a:t>will create an instance of String with no characters in it</a:t>
            </a:r>
            <a:r>
              <a:rPr lang="en-US" dirty="0" smtClean="0"/>
              <a:t>.</a:t>
            </a:r>
          </a:p>
          <a:p>
            <a:r>
              <a:rPr lang="en-US" dirty="0"/>
              <a:t>To create a </a:t>
            </a:r>
            <a:r>
              <a:rPr lang="en-US" b="1" dirty="0"/>
              <a:t>String initialized by </a:t>
            </a:r>
            <a:r>
              <a:rPr lang="en-US" b="1" dirty="0" smtClean="0"/>
              <a:t>an </a:t>
            </a:r>
            <a:r>
              <a:rPr lang="en-US" dirty="0" smtClean="0"/>
              <a:t>array </a:t>
            </a:r>
            <a:r>
              <a:rPr lang="en-US" dirty="0"/>
              <a:t>of characters, use the constructor shown here: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String(char </a:t>
            </a:r>
            <a:r>
              <a:rPr lang="en-US" i="1" dirty="0">
                <a:solidFill>
                  <a:srgbClr val="FF0000"/>
                </a:solidFill>
              </a:rPr>
              <a:t>chars[ </a:t>
            </a:r>
            <a:r>
              <a:rPr lang="en-US" i="1" dirty="0" smtClean="0">
                <a:solidFill>
                  <a:srgbClr val="FF0000"/>
                </a:solidFill>
              </a:rPr>
              <a:t>])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/>
              <a:t>chars[] = { 'a', 'b', 'c' };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new String(chars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/>
              <a:t>constructor initializes </a:t>
            </a:r>
            <a:r>
              <a:rPr lang="en-US" b="1" dirty="0"/>
              <a:t>s with the string “</a:t>
            </a:r>
            <a:r>
              <a:rPr lang="en-US" b="1" dirty="0" err="1"/>
              <a:t>abc</a:t>
            </a:r>
            <a:r>
              <a:rPr lang="en-US" b="1" dirty="0"/>
              <a:t>”.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smtClean="0">
                <a:solidFill>
                  <a:srgbClr val="002060"/>
                </a:solidFill>
              </a:rPr>
              <a:t>substring( )</a:t>
            </a:r>
          </a:p>
          <a:p>
            <a:r>
              <a:rPr lang="en-US" dirty="0" smtClean="0"/>
              <a:t>Java 2 also added the </a:t>
            </a:r>
            <a:r>
              <a:rPr lang="en-US" b="1" dirty="0" smtClean="0"/>
              <a:t>substring( ) method, which returns a portion of a </a:t>
            </a:r>
            <a:r>
              <a:rPr lang="en-US" b="1" dirty="0" err="1" smtClean="0"/>
              <a:t>StringBuffer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It </a:t>
            </a:r>
            <a:r>
              <a:rPr lang="en-US" dirty="0" smtClean="0"/>
              <a:t>has the following two forms:</a:t>
            </a:r>
          </a:p>
          <a:p>
            <a:r>
              <a:rPr lang="en-US" dirty="0" smtClean="0"/>
              <a:t>String substring(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String substring(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i="1" dirty="0" err="1" smtClean="0"/>
              <a:t>startIndex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endIndex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The first form returns the substring that starts at </a:t>
            </a:r>
            <a:r>
              <a:rPr lang="en-US" i="1" dirty="0" err="1" smtClean="0"/>
              <a:t>startIndex</a:t>
            </a:r>
            <a:r>
              <a:rPr lang="en-US" i="1" dirty="0" smtClean="0"/>
              <a:t> and runs to the end of the </a:t>
            </a:r>
            <a:r>
              <a:rPr lang="en-US" dirty="0" smtClean="0"/>
              <a:t>invoking </a:t>
            </a:r>
            <a:r>
              <a:rPr lang="en-US" b="1" dirty="0" err="1" smtClean="0"/>
              <a:t>StringBuffer</a:t>
            </a:r>
            <a:r>
              <a:rPr lang="en-US" b="1" dirty="0" smtClean="0"/>
              <a:t> object.</a:t>
            </a:r>
          </a:p>
          <a:p>
            <a:r>
              <a:rPr lang="en-US" b="1" dirty="0" smtClean="0"/>
              <a:t> The second form returns the substring that starts at </a:t>
            </a:r>
            <a:r>
              <a:rPr lang="en-US" i="1" dirty="0" err="1" smtClean="0"/>
              <a:t>startIndex</a:t>
            </a:r>
            <a:r>
              <a:rPr lang="en-US" i="1" dirty="0" smtClean="0"/>
              <a:t> and runs through endIndex–1</a:t>
            </a:r>
            <a:r>
              <a:rPr lang="en-US" i="1" smtClean="0"/>
              <a:t>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specify a </a:t>
            </a:r>
            <a:r>
              <a:rPr lang="en-US" dirty="0" err="1"/>
              <a:t>subrange</a:t>
            </a:r>
            <a:r>
              <a:rPr lang="en-US" dirty="0"/>
              <a:t> of a character array as an </a:t>
            </a:r>
            <a:r>
              <a:rPr lang="en-US" dirty="0" err="1"/>
              <a:t>initializer</a:t>
            </a:r>
            <a:r>
              <a:rPr lang="en-US" dirty="0"/>
              <a:t> using </a:t>
            </a:r>
            <a:r>
              <a:rPr lang="en-US" dirty="0" smtClean="0"/>
              <a:t>the following </a:t>
            </a:r>
            <a:r>
              <a:rPr lang="en-US" dirty="0"/>
              <a:t>constructor: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String(char </a:t>
            </a:r>
            <a:r>
              <a:rPr lang="en-US" i="1" dirty="0">
                <a:solidFill>
                  <a:srgbClr val="FF0000"/>
                </a:solidFill>
              </a:rPr>
              <a:t>chars[ ], 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startIndex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numChars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startIndex</a:t>
            </a:r>
            <a:r>
              <a:rPr lang="en-US" i="1" dirty="0"/>
              <a:t> specifies the index at which the </a:t>
            </a:r>
            <a:r>
              <a:rPr lang="en-US" i="1" dirty="0" err="1"/>
              <a:t>subrange</a:t>
            </a:r>
            <a:r>
              <a:rPr lang="en-US" i="1" dirty="0"/>
              <a:t> begins, and </a:t>
            </a:r>
            <a:r>
              <a:rPr lang="en-US" i="1" dirty="0" err="1" smtClean="0"/>
              <a:t>numChars</a:t>
            </a:r>
            <a:r>
              <a:rPr lang="en-US" i="1" dirty="0" smtClean="0"/>
              <a:t> </a:t>
            </a:r>
            <a:r>
              <a:rPr lang="en-US" dirty="0" smtClean="0"/>
              <a:t>specifies </a:t>
            </a:r>
            <a:r>
              <a:rPr lang="en-US" dirty="0"/>
              <a:t>the number of characters to use. Here is an example:</a:t>
            </a:r>
          </a:p>
          <a:p>
            <a:pPr>
              <a:buNone/>
            </a:pPr>
            <a:r>
              <a:rPr lang="en-US" dirty="0" smtClean="0"/>
              <a:t>	char </a:t>
            </a:r>
            <a:r>
              <a:rPr lang="en-US" dirty="0"/>
              <a:t>chars[] = { 'a', 'b', 'c', 'd', 'e', 'f' };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/>
              <a:t>s = new String(chars, 2, 3);</a:t>
            </a:r>
          </a:p>
          <a:p>
            <a:r>
              <a:rPr lang="en-US" dirty="0"/>
              <a:t>This initializes </a:t>
            </a:r>
            <a:r>
              <a:rPr lang="en-US" b="1" dirty="0"/>
              <a:t>s with the characters </a:t>
            </a:r>
            <a:r>
              <a:rPr lang="en-US" b="1" dirty="0" err="1"/>
              <a:t>cde</a:t>
            </a:r>
            <a:r>
              <a:rPr lang="en-US" b="1" dirty="0" smtClean="0"/>
              <a:t>.</a:t>
            </a:r>
          </a:p>
          <a:p>
            <a:r>
              <a:rPr lang="en-US" dirty="0"/>
              <a:t>You can construct a String object that contains the same character sequence </a:t>
            </a:r>
            <a:r>
              <a:rPr lang="en-US" dirty="0" smtClean="0"/>
              <a:t>as another </a:t>
            </a:r>
            <a:r>
              <a:rPr lang="en-US" dirty="0"/>
              <a:t>String object using this constructor: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String(String </a:t>
            </a:r>
            <a:r>
              <a:rPr lang="en-US" i="1" dirty="0" err="1">
                <a:solidFill>
                  <a:srgbClr val="FF0000"/>
                </a:solidFill>
              </a:rPr>
              <a:t>strObj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Here, </a:t>
            </a:r>
            <a:r>
              <a:rPr lang="en-US" i="1" dirty="0" err="1"/>
              <a:t>strObj</a:t>
            </a:r>
            <a:r>
              <a:rPr lang="en-US" i="1" dirty="0"/>
              <a:t> is a </a:t>
            </a:r>
            <a:r>
              <a:rPr lang="en-US" b="1" i="1" dirty="0"/>
              <a:t>String object.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// Construct one String from another.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MakeString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char c[] = {'J', 'a', 'v', 'a'};</a:t>
            </a:r>
          </a:p>
          <a:p>
            <a:pPr>
              <a:buNone/>
            </a:pPr>
            <a:r>
              <a:rPr lang="en-US" dirty="0"/>
              <a:t>String s1 = new String(c);</a:t>
            </a:r>
          </a:p>
          <a:p>
            <a:pPr>
              <a:buNone/>
            </a:pPr>
            <a:r>
              <a:rPr lang="en-US" dirty="0"/>
              <a:t>String s2 = new String(s1);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(s1);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(s2);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/>
              <a:t>The output from this program is as follows:</a:t>
            </a:r>
          </a:p>
          <a:p>
            <a:pPr>
              <a:buNone/>
            </a:pPr>
            <a:r>
              <a:rPr lang="en-US" dirty="0" smtClean="0"/>
              <a:t>	Java</a:t>
            </a:r>
            <a:endParaRPr lang="en-US" dirty="0"/>
          </a:p>
          <a:p>
            <a:pPr>
              <a:buNone/>
            </a:pPr>
            <a:r>
              <a:rPr lang="en-US" dirty="0" smtClean="0"/>
              <a:t>	Java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String class </a:t>
            </a:r>
            <a:r>
              <a:rPr lang="en-US" dirty="0" smtClean="0"/>
              <a:t>provides constructors </a:t>
            </a:r>
            <a:r>
              <a:rPr lang="en-US" dirty="0"/>
              <a:t>that initialize a string when given a byte array. Their forms are shown here:</a:t>
            </a:r>
          </a:p>
          <a:p>
            <a:r>
              <a:rPr lang="en-US" dirty="0">
                <a:solidFill>
                  <a:srgbClr val="FF0000"/>
                </a:solidFill>
              </a:rPr>
              <a:t>String(byte </a:t>
            </a:r>
            <a:r>
              <a:rPr lang="en-US" i="1" dirty="0" err="1">
                <a:solidFill>
                  <a:srgbClr val="FF0000"/>
                </a:solidFill>
              </a:rPr>
              <a:t>asciiChars</a:t>
            </a:r>
            <a:r>
              <a:rPr lang="en-US" i="1" dirty="0">
                <a:solidFill>
                  <a:srgbClr val="FF0000"/>
                </a:solidFill>
              </a:rPr>
              <a:t>[ ])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String(byte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asciiChars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[ ],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startIndex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numChars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asciiChars</a:t>
            </a:r>
            <a:r>
              <a:rPr lang="en-US" i="1" dirty="0"/>
              <a:t> specifies the array of bytes. The second form allows you to specify </a:t>
            </a:r>
            <a:r>
              <a:rPr lang="en-US" i="1" dirty="0" smtClean="0"/>
              <a:t>a </a:t>
            </a:r>
            <a:r>
              <a:rPr lang="en-US" dirty="0" err="1" smtClean="0"/>
              <a:t>subrange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2967</Words>
  <Application>Microsoft Office PowerPoint</Application>
  <PresentationFormat>On-screen Show (4:3)</PresentationFormat>
  <Paragraphs>604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String Handling</vt:lpstr>
      <vt:lpstr>Slide 2</vt:lpstr>
      <vt:lpstr>Slide 3</vt:lpstr>
      <vt:lpstr>String Literal</vt:lpstr>
      <vt:lpstr>Slide 5</vt:lpstr>
      <vt:lpstr>String Constructors</vt:lpstr>
      <vt:lpstr>Slide 7</vt:lpstr>
      <vt:lpstr>Slide 8</vt:lpstr>
      <vt:lpstr>Slide 9</vt:lpstr>
      <vt:lpstr>Slide 10</vt:lpstr>
      <vt:lpstr>String length</vt:lpstr>
      <vt:lpstr>String Concatenation</vt:lpstr>
      <vt:lpstr>String Concatenation with Other Data Types</vt:lpstr>
      <vt:lpstr>Slide 14</vt:lpstr>
      <vt:lpstr>String Conversion and toString( )</vt:lpstr>
      <vt:lpstr>Slide 16</vt:lpstr>
      <vt:lpstr>Slide 17</vt:lpstr>
      <vt:lpstr>Character Extraction</vt:lpstr>
      <vt:lpstr>Slide 19</vt:lpstr>
      <vt:lpstr>Slide 20</vt:lpstr>
      <vt:lpstr>Slide 21</vt:lpstr>
      <vt:lpstr>Slide 22</vt:lpstr>
      <vt:lpstr>String Comparison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Modifying a String</vt:lpstr>
      <vt:lpstr>Slide 36</vt:lpstr>
      <vt:lpstr>Slide 37</vt:lpstr>
      <vt:lpstr>Slide 38</vt:lpstr>
      <vt:lpstr>Slide 39</vt:lpstr>
      <vt:lpstr>Slide 40</vt:lpstr>
      <vt:lpstr>StringBuffer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Example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 Reddy</dc:creator>
  <cp:lastModifiedBy>Rajesh Reddy</cp:lastModifiedBy>
  <cp:revision>84</cp:revision>
  <dcterms:created xsi:type="dcterms:W3CDTF">2019-02-27T05:12:04Z</dcterms:created>
  <dcterms:modified xsi:type="dcterms:W3CDTF">2019-03-07T03:23:10Z</dcterms:modified>
</cp:coreProperties>
</file>