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88" d="100"/>
          <a:sy n="88" d="100"/>
        </p:scale>
        <p:origin x="-200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Inheritance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Inheritance for construction</a:t>
            </a:r>
            <a:endParaRPr lang="en-US" dirty="0"/>
          </a:p>
        </p:txBody>
      </p:sp>
      <p:sp>
        <p:nvSpPr>
          <p:cNvPr id="3" name="Content Placeholder 2"/>
          <p:cNvSpPr>
            <a:spLocks noGrp="1"/>
          </p:cNvSpPr>
          <p:nvPr>
            <p:ph idx="1"/>
          </p:nvPr>
        </p:nvSpPr>
        <p:spPr/>
        <p:txBody>
          <a:bodyPr/>
          <a:lstStyle/>
          <a:p>
            <a:r>
              <a:rPr lang="en-SG" dirty="0" smtClean="0"/>
              <a:t>A class  can often inherit almost all of its desired functionality from a parent class, perhaps changing only the names of the method used to interface to the class or modifying arguments.</a:t>
            </a:r>
          </a:p>
          <a:p>
            <a:r>
              <a:rPr lang="en-SG" dirty="0" smtClean="0"/>
              <a:t>It breaks the principle of substitutability (forming subclasses that are not subtypes).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Inheritance for extension</a:t>
            </a:r>
            <a:endParaRPr lang="en-US" dirty="0"/>
          </a:p>
        </p:txBody>
      </p:sp>
      <p:sp>
        <p:nvSpPr>
          <p:cNvPr id="3" name="Content Placeholder 2"/>
          <p:cNvSpPr>
            <a:spLocks noGrp="1"/>
          </p:cNvSpPr>
          <p:nvPr>
            <p:ph idx="1"/>
          </p:nvPr>
        </p:nvSpPr>
        <p:spPr/>
        <p:txBody>
          <a:bodyPr/>
          <a:lstStyle/>
          <a:p>
            <a:r>
              <a:rPr lang="en-SG" dirty="0" smtClean="0"/>
              <a:t>It occurs when a child class only adds new behaviour to the parent class and does not modify or alter any of the inherited attributes.</a:t>
            </a:r>
          </a:p>
          <a:p>
            <a:r>
              <a:rPr lang="en-SG" dirty="0" smtClean="0"/>
              <a:t>It does not change any behaviour of the parent class.</a:t>
            </a:r>
          </a:p>
          <a:p>
            <a:r>
              <a:rPr lang="en-SG" dirty="0" smtClean="0"/>
              <a:t>It achieves principle of substitutability and so such subclasses are always subtypes.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Inheritance for limitation</a:t>
            </a:r>
            <a:endParaRPr lang="en-US" dirty="0"/>
          </a:p>
        </p:txBody>
      </p:sp>
      <p:sp>
        <p:nvSpPr>
          <p:cNvPr id="3" name="Content Placeholder 2"/>
          <p:cNvSpPr>
            <a:spLocks noGrp="1"/>
          </p:cNvSpPr>
          <p:nvPr>
            <p:ph idx="1"/>
          </p:nvPr>
        </p:nvSpPr>
        <p:spPr/>
        <p:txBody>
          <a:bodyPr/>
          <a:lstStyle/>
          <a:p>
            <a:r>
              <a:rPr lang="en-SG" dirty="0" smtClean="0"/>
              <a:t>It occurs when the behaviour of the subclass is smaller or more restrictive than the behaviour of the parent class.</a:t>
            </a:r>
          </a:p>
          <a:p>
            <a:r>
              <a:rPr lang="en-SG" dirty="0" smtClean="0"/>
              <a:t>Like </a:t>
            </a:r>
            <a:r>
              <a:rPr lang="en-SG" dirty="0" err="1" smtClean="0"/>
              <a:t>subclassification</a:t>
            </a:r>
            <a:r>
              <a:rPr lang="en-SG" dirty="0" smtClean="0"/>
              <a:t> for </a:t>
            </a:r>
            <a:r>
              <a:rPr lang="en-SG" dirty="0" err="1" smtClean="0"/>
              <a:t>extension,subclassification</a:t>
            </a:r>
            <a:r>
              <a:rPr lang="en-SG" dirty="0" smtClean="0"/>
              <a:t> for limitation occurs most frequently when a programmer is building on a base of existing classes that should not or cannot be modified.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Inheritance for combination</a:t>
            </a:r>
            <a:endParaRPr lang="en-US" dirty="0"/>
          </a:p>
        </p:txBody>
      </p:sp>
      <p:sp>
        <p:nvSpPr>
          <p:cNvPr id="3" name="Content Placeholder 2"/>
          <p:cNvSpPr>
            <a:spLocks noGrp="1"/>
          </p:cNvSpPr>
          <p:nvPr>
            <p:ph idx="1"/>
          </p:nvPr>
        </p:nvSpPr>
        <p:spPr/>
        <p:txBody>
          <a:bodyPr/>
          <a:lstStyle/>
          <a:p>
            <a:r>
              <a:rPr lang="en-SG" dirty="0" smtClean="0"/>
              <a:t>The ability of a class to inherit from two or more parent classes is known as multiple inheritance.</a:t>
            </a:r>
          </a:p>
          <a:p>
            <a:r>
              <a:rPr lang="en-SG" dirty="0" smtClean="0"/>
              <a:t>Java doesn’t support multiple </a:t>
            </a:r>
            <a:r>
              <a:rPr lang="en-SG" dirty="0" err="1" smtClean="0"/>
              <a:t>inheitance</a:t>
            </a:r>
            <a:r>
              <a:rPr lang="en-SG" dirty="0" smtClean="0"/>
              <a:t>.</a:t>
            </a:r>
          </a:p>
          <a:p>
            <a:r>
              <a:rPr lang="en-SG" dirty="0" smtClean="0"/>
              <a:t>It is possible by using interfaces.</a:t>
            </a:r>
          </a:p>
          <a:p>
            <a:r>
              <a:rPr lang="en-SG" dirty="0" smtClean="0"/>
              <a:t>It is common for a new class to both extend an existing class and implement an interface.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Benefits of inheritance</a:t>
            </a:r>
            <a:endParaRPr lang="en-US" dirty="0"/>
          </a:p>
        </p:txBody>
      </p:sp>
      <p:sp>
        <p:nvSpPr>
          <p:cNvPr id="3" name="Content Placeholder 2"/>
          <p:cNvSpPr>
            <a:spLocks noGrp="1"/>
          </p:cNvSpPr>
          <p:nvPr>
            <p:ph idx="1"/>
          </p:nvPr>
        </p:nvSpPr>
        <p:spPr/>
        <p:txBody>
          <a:bodyPr>
            <a:normAutofit fontScale="92500" lnSpcReduction="20000"/>
          </a:bodyPr>
          <a:lstStyle/>
          <a:p>
            <a:r>
              <a:rPr lang="en-SG" dirty="0" smtClean="0">
                <a:solidFill>
                  <a:srgbClr val="FF0000"/>
                </a:solidFill>
              </a:rPr>
              <a:t>Software reusability:</a:t>
            </a:r>
          </a:p>
          <a:p>
            <a:r>
              <a:rPr lang="en-SG" dirty="0" smtClean="0">
                <a:solidFill>
                  <a:srgbClr val="FF0000"/>
                </a:solidFill>
              </a:rPr>
              <a:t>Increased reliability: </a:t>
            </a:r>
            <a:r>
              <a:rPr lang="en-SG" dirty="0" smtClean="0"/>
              <a:t>Code that is executed frequently tends to have fewer bugs than code that is executed infrequently.</a:t>
            </a:r>
          </a:p>
          <a:p>
            <a:r>
              <a:rPr lang="en-SG" dirty="0" smtClean="0">
                <a:solidFill>
                  <a:srgbClr val="FF0000"/>
                </a:solidFill>
              </a:rPr>
              <a:t>Code Sharing: </a:t>
            </a:r>
          </a:p>
          <a:p>
            <a:r>
              <a:rPr lang="en-SG" dirty="0" smtClean="0">
                <a:solidFill>
                  <a:srgbClr val="FF0000"/>
                </a:solidFill>
              </a:rPr>
              <a:t>Consistency of Interface:</a:t>
            </a:r>
            <a:r>
              <a:rPr lang="en-US" dirty="0" smtClean="0">
                <a:solidFill>
                  <a:srgbClr val="FF0000"/>
                </a:solidFill>
              </a:rPr>
              <a:t> </a:t>
            </a:r>
          </a:p>
          <a:p>
            <a:r>
              <a:rPr lang="en-SG" dirty="0" smtClean="0">
                <a:solidFill>
                  <a:srgbClr val="FF0000"/>
                </a:solidFill>
              </a:rPr>
              <a:t>Software components:</a:t>
            </a:r>
            <a:r>
              <a:rPr lang="en-SG" dirty="0" smtClean="0"/>
              <a:t> Inheritance enables programmers to construct reusable software components. The goal is to develop the new application that require no or actual coding</a:t>
            </a:r>
            <a:endParaRPr lang="en-SG" dirty="0" smtClean="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SG" dirty="0" smtClean="0">
                <a:solidFill>
                  <a:srgbClr val="C00000"/>
                </a:solidFill>
              </a:rPr>
              <a:t>Rapid prototyping:</a:t>
            </a:r>
            <a:r>
              <a:rPr lang="en-SG" dirty="0" smtClean="0"/>
              <a:t> when a software system is constructed by using reusable components, developers can concentrate their time on understanding the new and unusual portions of the system. Thus software system can  be generated more quickly and easily, leading to a style of programming known as rapid prototyping.</a:t>
            </a:r>
            <a:endParaRPr lang="en-US" dirty="0" smtClean="0">
              <a:solidFill>
                <a:srgbClr val="C00000"/>
              </a:solidFill>
            </a:endParaRPr>
          </a:p>
          <a:p>
            <a:r>
              <a:rPr lang="en-SG" dirty="0" smtClean="0">
                <a:solidFill>
                  <a:srgbClr val="C00000"/>
                </a:solidFill>
              </a:rPr>
              <a:t>Information hiding: </a:t>
            </a:r>
            <a:r>
              <a:rPr lang="en-SG" dirty="0" smtClean="0"/>
              <a:t>A programmer who reuses a software components needs only to understand the nature of the component, and its </a:t>
            </a:r>
            <a:r>
              <a:rPr lang="en-SG" smtClean="0"/>
              <a:t>interface</a:t>
            </a:r>
            <a:r>
              <a:rPr lang="en-SG" smtClean="0"/>
              <a:t>.</a:t>
            </a:r>
            <a:endParaRPr lang="en-SG"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SG" dirty="0" smtClean="0"/>
              <a:t>In programming languages, inheritance means that the behaviour and data associated with child classes are always an extension of the properties associated with the parent.</a:t>
            </a:r>
          </a:p>
          <a:p>
            <a:r>
              <a:rPr lang="en-SG" dirty="0" smtClean="0"/>
              <a:t>A child class will be given all the properties of the parent class, and may in addition define new properties. </a:t>
            </a:r>
          </a:p>
          <a:p>
            <a:r>
              <a:rPr lang="en-SG" dirty="0" smtClean="0"/>
              <a:t>Inheritance is always transitive, so that a class can inherit features from </a:t>
            </a:r>
            <a:r>
              <a:rPr lang="en-SG" dirty="0" err="1" smtClean="0"/>
              <a:t>superclasses</a:t>
            </a:r>
            <a:r>
              <a:rPr lang="en-SG" dirty="0" smtClean="0"/>
              <a:t> many levels away.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Substitutability</a:t>
            </a:r>
            <a:endParaRPr lang="en-US" dirty="0"/>
          </a:p>
        </p:txBody>
      </p:sp>
      <p:sp>
        <p:nvSpPr>
          <p:cNvPr id="3" name="Content Placeholder 2"/>
          <p:cNvSpPr>
            <a:spLocks noGrp="1"/>
          </p:cNvSpPr>
          <p:nvPr>
            <p:ph idx="1"/>
          </p:nvPr>
        </p:nvSpPr>
        <p:spPr/>
        <p:txBody>
          <a:bodyPr>
            <a:normAutofit fontScale="85000" lnSpcReduction="10000"/>
          </a:bodyPr>
          <a:lstStyle/>
          <a:p>
            <a:r>
              <a:rPr lang="en-SG" dirty="0" smtClean="0"/>
              <a:t>The idea of substitutability is that the type  given in a declaration of a variable does not have to match the type associated with a value the variable is holding.</a:t>
            </a:r>
          </a:p>
          <a:p>
            <a:r>
              <a:rPr lang="en-SG" dirty="0" smtClean="0"/>
              <a:t>Note that this is never true in conventional programming languages but is a common occurrence in  object oriented programs.</a:t>
            </a:r>
          </a:p>
          <a:p>
            <a:r>
              <a:rPr lang="en-SG" dirty="0" smtClean="0"/>
              <a:t>Example of substitutability:</a:t>
            </a:r>
          </a:p>
          <a:p>
            <a:pPr>
              <a:buNone/>
            </a:pPr>
            <a:r>
              <a:rPr lang="en-SG" dirty="0" smtClean="0">
                <a:solidFill>
                  <a:srgbClr val="FF0000"/>
                </a:solidFill>
              </a:rPr>
              <a:t>Shape S1=new Shape();</a:t>
            </a:r>
          </a:p>
          <a:p>
            <a:pPr>
              <a:buNone/>
            </a:pPr>
            <a:r>
              <a:rPr lang="en-SG" dirty="0" smtClean="0">
                <a:solidFill>
                  <a:srgbClr val="FF0000"/>
                </a:solidFill>
              </a:rPr>
              <a:t>Rectangle R1=new Rectangle();</a:t>
            </a:r>
          </a:p>
          <a:p>
            <a:pPr>
              <a:buNone/>
            </a:pPr>
            <a:r>
              <a:rPr lang="en-SG" dirty="0" smtClean="0">
                <a:solidFill>
                  <a:srgbClr val="FF0000"/>
                </a:solidFill>
              </a:rPr>
              <a:t>S1=R1;</a:t>
            </a:r>
            <a:endParaRPr 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SG" dirty="0" smtClean="0"/>
              <a:t>When new classes are constructed using the inheritance from existing classes, the argument used to justify the validity of substitutability is as follows</a:t>
            </a:r>
            <a:r>
              <a:rPr lang="en-SG" dirty="0" smtClean="0">
                <a:sym typeface="Wingdings" pitchFamily="2" charset="2"/>
              </a:rPr>
              <a:t>:</a:t>
            </a:r>
            <a:endParaRPr lang="en-SG" dirty="0" smtClean="0"/>
          </a:p>
          <a:p>
            <a:r>
              <a:rPr lang="en-SG" dirty="0" smtClean="0"/>
              <a:t>Instances of the subclass must possess all data fields associated with the parent class.</a:t>
            </a:r>
          </a:p>
          <a:p>
            <a:r>
              <a:rPr lang="en-SG" dirty="0" smtClean="0"/>
              <a:t>Instances of the subclass must implement through inheritance at least(if not explicitly </a:t>
            </a:r>
            <a:r>
              <a:rPr lang="en-SG" dirty="0" err="1" smtClean="0"/>
              <a:t>overidden</a:t>
            </a:r>
            <a:r>
              <a:rPr lang="en-SG" dirty="0" smtClean="0"/>
              <a:t>) all functionality, defined for the parent class.</a:t>
            </a:r>
          </a:p>
          <a:p>
            <a:r>
              <a:rPr lang="en-SG" dirty="0" smtClean="0"/>
              <a:t>Thus an instance of a child class can mimic the behaviour of the parent class and should be indistinguishable from an instance of the parent class if substuited in similar situation.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SG" dirty="0" smtClean="0"/>
              <a:t>The term subtype is used to describe the relationship between types that explicitly recognizes the principle of substitution.</a:t>
            </a:r>
          </a:p>
          <a:p>
            <a:r>
              <a:rPr lang="en-SG" dirty="0" smtClean="0"/>
              <a:t>Type B is considered to be a subtype of A if two conditions hold.</a:t>
            </a:r>
          </a:p>
          <a:p>
            <a:pPr>
              <a:buNone/>
            </a:pPr>
            <a:r>
              <a:rPr lang="en-SG" dirty="0" smtClean="0"/>
              <a:t>1.Instances of B can legally be assigned to a variable declared as type A.</a:t>
            </a:r>
          </a:p>
          <a:p>
            <a:pPr>
              <a:buNone/>
            </a:pPr>
            <a:r>
              <a:rPr lang="en-SG" dirty="0" smtClean="0"/>
              <a:t>2.This value can then be used by the variable with no observable change in behaviour</a:t>
            </a:r>
            <a:endParaRPr lang="en-US" dirty="0"/>
          </a:p>
        </p:txBody>
      </p:sp>
      <p:sp>
        <p:nvSpPr>
          <p:cNvPr id="4" name="Title 1"/>
          <p:cNvSpPr>
            <a:spLocks noGrp="1"/>
          </p:cNvSpPr>
          <p:nvPr>
            <p:ph type="title"/>
          </p:nvPr>
        </p:nvSpPr>
        <p:spPr/>
        <p:txBody>
          <a:bodyPr>
            <a:normAutofit/>
          </a:bodyPr>
          <a:lstStyle/>
          <a:p>
            <a:r>
              <a:rPr lang="en-SG" dirty="0" smtClean="0"/>
              <a:t>Subtype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subclass</a:t>
            </a:r>
            <a:endParaRPr lang="en-US" dirty="0"/>
          </a:p>
        </p:txBody>
      </p:sp>
      <p:sp>
        <p:nvSpPr>
          <p:cNvPr id="3" name="Content Placeholder 2"/>
          <p:cNvSpPr>
            <a:spLocks noGrp="1"/>
          </p:cNvSpPr>
          <p:nvPr>
            <p:ph idx="1"/>
          </p:nvPr>
        </p:nvSpPr>
        <p:spPr/>
        <p:txBody>
          <a:bodyPr/>
          <a:lstStyle/>
          <a:p>
            <a:r>
              <a:rPr lang="en-SG" dirty="0" smtClean="0"/>
              <a:t>Subclass refers merely to the </a:t>
            </a:r>
            <a:r>
              <a:rPr lang="en-SG" dirty="0" smtClean="0"/>
              <a:t>mechanics </a:t>
            </a:r>
            <a:r>
              <a:rPr lang="en-SG" dirty="0" smtClean="0"/>
              <a:t>of constructing a new class using inheritance, and is easy to </a:t>
            </a:r>
            <a:r>
              <a:rPr lang="en-SG" dirty="0" smtClean="0"/>
              <a:t>recognize </a:t>
            </a:r>
            <a:r>
              <a:rPr lang="en-SG" dirty="0" smtClean="0"/>
              <a:t>from the source description of a program by the presence of the keyword extends.</a:t>
            </a:r>
          </a:p>
          <a:p>
            <a:r>
              <a:rPr lang="en-SG" dirty="0" smtClean="0"/>
              <a:t>In majority </a:t>
            </a:r>
            <a:r>
              <a:rPr lang="en-SG" dirty="0" smtClean="0"/>
              <a:t>situations </a:t>
            </a:r>
            <a:r>
              <a:rPr lang="en-SG" dirty="0" smtClean="0"/>
              <a:t>a subclass is also a subtype.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Forms of inheritance</a:t>
            </a:r>
            <a:endParaRPr lang="en-US" dirty="0"/>
          </a:p>
        </p:txBody>
      </p:sp>
      <p:sp>
        <p:nvSpPr>
          <p:cNvPr id="3" name="Content Placeholder 2"/>
          <p:cNvSpPr>
            <a:spLocks noGrp="1"/>
          </p:cNvSpPr>
          <p:nvPr>
            <p:ph idx="1"/>
          </p:nvPr>
        </p:nvSpPr>
        <p:spPr/>
        <p:txBody>
          <a:bodyPr/>
          <a:lstStyle/>
          <a:p>
            <a:r>
              <a:rPr lang="en-SG" dirty="0" smtClean="0"/>
              <a:t>Inheritance for specialization</a:t>
            </a:r>
          </a:p>
          <a:p>
            <a:r>
              <a:rPr lang="en-SG" dirty="0" smtClean="0"/>
              <a:t>Inheritance for specifications</a:t>
            </a:r>
          </a:p>
          <a:p>
            <a:r>
              <a:rPr lang="en-SG" dirty="0" smtClean="0"/>
              <a:t>Inheritance for constructions</a:t>
            </a:r>
          </a:p>
          <a:p>
            <a:r>
              <a:rPr lang="en-SG" dirty="0" smtClean="0"/>
              <a:t>Inheritance for extensions</a:t>
            </a:r>
          </a:p>
          <a:p>
            <a:r>
              <a:rPr lang="en-SG" dirty="0" smtClean="0"/>
              <a:t>Inheritance for limitation</a:t>
            </a:r>
          </a:p>
          <a:p>
            <a:r>
              <a:rPr lang="en-SG" dirty="0" smtClean="0"/>
              <a:t>Inheritance for combination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SG" dirty="0" smtClean="0">
                <a:solidFill>
                  <a:srgbClr val="C00000"/>
                </a:solidFill>
              </a:rPr>
              <a:t>Inheritance for Specialization:</a:t>
            </a:r>
            <a:endParaRPr lang="en-US" dirty="0" smtClean="0"/>
          </a:p>
          <a:p>
            <a:r>
              <a:rPr lang="en-SG" dirty="0" smtClean="0"/>
              <a:t>In this form the new class is a specialized variety of the parent class but it satisfies the specifications of the parent in all relevant respects.</a:t>
            </a:r>
          </a:p>
          <a:p>
            <a:r>
              <a:rPr lang="en-SG" dirty="0" smtClean="0"/>
              <a:t>Thus this form always creates a subtype, and the principle of substitutability is explicitly upheld.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Inheritance for Specification</a:t>
            </a:r>
            <a:endParaRPr lang="en-US" dirty="0"/>
          </a:p>
        </p:txBody>
      </p:sp>
      <p:sp>
        <p:nvSpPr>
          <p:cNvPr id="3" name="Content Placeholder 2"/>
          <p:cNvSpPr>
            <a:spLocks noGrp="1"/>
          </p:cNvSpPr>
          <p:nvPr>
            <p:ph idx="1"/>
          </p:nvPr>
        </p:nvSpPr>
        <p:spPr/>
        <p:txBody>
          <a:bodyPr>
            <a:normAutofit lnSpcReduction="10000"/>
          </a:bodyPr>
          <a:lstStyle/>
          <a:p>
            <a:r>
              <a:rPr lang="en-SG" dirty="0" smtClean="0"/>
              <a:t>Parent class defines the operation but has no implementation.</a:t>
            </a:r>
          </a:p>
          <a:p>
            <a:r>
              <a:rPr lang="en-SG" dirty="0" smtClean="0"/>
              <a:t>It is only the child class that provides an implementation</a:t>
            </a:r>
          </a:p>
          <a:p>
            <a:r>
              <a:rPr lang="en-SG" dirty="0" smtClean="0"/>
              <a:t>There are two mechanisms provided by the java language to support the idea of inheritance of specification.</a:t>
            </a:r>
          </a:p>
          <a:p>
            <a:r>
              <a:rPr lang="en-SG" dirty="0" smtClean="0"/>
              <a:t>1.interface</a:t>
            </a:r>
          </a:p>
          <a:p>
            <a:r>
              <a:rPr lang="en-SG" dirty="0" smtClean="0"/>
              <a:t>2.abstract class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796</Words>
  <Application>Microsoft Office PowerPoint</Application>
  <PresentationFormat>On-screen Show (4:3)</PresentationFormat>
  <Paragraphs>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Inheritance</vt:lpstr>
      <vt:lpstr>Slide 2</vt:lpstr>
      <vt:lpstr>Substitutability</vt:lpstr>
      <vt:lpstr>Slide 4</vt:lpstr>
      <vt:lpstr>Subtype</vt:lpstr>
      <vt:lpstr>subclass</vt:lpstr>
      <vt:lpstr>Forms of inheritance</vt:lpstr>
      <vt:lpstr>Slide 8</vt:lpstr>
      <vt:lpstr>Inheritance for Specification</vt:lpstr>
      <vt:lpstr>Inheritance for construction</vt:lpstr>
      <vt:lpstr>Inheritance for extension</vt:lpstr>
      <vt:lpstr>Inheritance for limitation</vt:lpstr>
      <vt:lpstr>Inheritance for combination</vt:lpstr>
      <vt:lpstr>Benefits of inheritance</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
  <cp:lastModifiedBy>Rajesh Reddy</cp:lastModifiedBy>
  <cp:revision>45</cp:revision>
  <dcterms:created xsi:type="dcterms:W3CDTF">2006-08-16T00:00:00Z</dcterms:created>
  <dcterms:modified xsi:type="dcterms:W3CDTF">2019-02-19T03:20:41Z</dcterms:modified>
</cp:coreProperties>
</file>