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9250BA-DA3A-482A-9ABF-A26F287E7022}" type="datetimeFigureOut">
              <a:rPr lang="en-US" smtClean="0"/>
              <a:pPr/>
              <a:t>2/20/2019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B739A3-0D71-4C18-A0E5-321FB806A9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dirty="0" err="1" smtClean="0"/>
              <a:t>da</a:t>
            </a:r>
            <a:endParaRPr lang="en-US" dirty="0"/>
          </a:p>
        </p:txBody>
      </p:sp>
      <p:sp>
        <p:nvSpPr>
          <p:cNvPr id="4" name="Slide Number Placeholder 3"/>
          <p:cNvSpPr>
            <a:spLocks noGrp="1"/>
          </p:cNvSpPr>
          <p:nvPr>
            <p:ph type="sldNum" sz="quarter" idx="10"/>
          </p:nvPr>
        </p:nvSpPr>
        <p:spPr/>
        <p:txBody>
          <a:bodyPr/>
          <a:lstStyle/>
          <a:p>
            <a:fld id="{3FB739A3-0D71-4C18-A0E5-321FB806A91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Mechanisms for Software Reuse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SG" dirty="0" smtClean="0"/>
              <a:t> class Stack {</a:t>
            </a:r>
          </a:p>
          <a:p>
            <a:pPr>
              <a:buNone/>
            </a:pPr>
            <a:r>
              <a:rPr lang="en-SG" dirty="0" smtClean="0"/>
              <a:t> private Vector </a:t>
            </a:r>
            <a:r>
              <a:rPr lang="en-SG" dirty="0" err="1" smtClean="0"/>
              <a:t>theData</a:t>
            </a:r>
            <a:r>
              <a:rPr lang="en-SG" dirty="0" smtClean="0"/>
              <a:t>;</a:t>
            </a:r>
          </a:p>
          <a:p>
            <a:pPr>
              <a:buNone/>
            </a:pPr>
            <a:r>
              <a:rPr lang="en-SG" dirty="0" smtClean="0"/>
              <a:t> public Stack()</a:t>
            </a:r>
            <a:r>
              <a:rPr lang="en-US" dirty="0" smtClean="0"/>
              <a:t> {</a:t>
            </a:r>
          </a:p>
          <a:p>
            <a:pPr>
              <a:buNone/>
            </a:pPr>
            <a:r>
              <a:rPr lang="en-SG" dirty="0" smtClean="0"/>
              <a:t> </a:t>
            </a:r>
            <a:r>
              <a:rPr lang="en-SG" dirty="0" err="1" smtClean="0"/>
              <a:t>theData</a:t>
            </a:r>
            <a:r>
              <a:rPr lang="en-SG" dirty="0" smtClean="0"/>
              <a:t> = new Vector(); }</a:t>
            </a:r>
          </a:p>
          <a:p>
            <a:pPr>
              <a:buNone/>
            </a:pPr>
            <a:r>
              <a:rPr lang="en-SG" dirty="0" smtClean="0"/>
              <a:t> public </a:t>
            </a:r>
            <a:r>
              <a:rPr lang="en-SG" dirty="0" err="1" smtClean="0"/>
              <a:t>boolean</a:t>
            </a:r>
            <a:r>
              <a:rPr lang="en-SG" dirty="0" smtClean="0"/>
              <a:t> empty() {</a:t>
            </a:r>
            <a:endParaRPr lang="en-US" dirty="0" smtClean="0"/>
          </a:p>
          <a:p>
            <a:pPr>
              <a:buNone/>
            </a:pPr>
            <a:r>
              <a:rPr lang="en-SG" dirty="0" smtClean="0"/>
              <a:t>  return </a:t>
            </a:r>
            <a:r>
              <a:rPr lang="en-SG" dirty="0" err="1" smtClean="0"/>
              <a:t>theData.isEmpty</a:t>
            </a:r>
            <a:r>
              <a:rPr lang="en-SG" dirty="0" smtClean="0"/>
              <a:t>(); }</a:t>
            </a:r>
          </a:p>
          <a:p>
            <a:pPr>
              <a:buNone/>
            </a:pPr>
            <a:r>
              <a:rPr lang="en-SG" dirty="0" smtClean="0"/>
              <a:t> public object push(Object item) {</a:t>
            </a:r>
          </a:p>
          <a:p>
            <a:pPr>
              <a:buNone/>
            </a:pPr>
            <a:r>
              <a:rPr lang="en-SG" dirty="0" smtClean="0"/>
              <a:t> </a:t>
            </a:r>
            <a:r>
              <a:rPr lang="en-SG" dirty="0" err="1" smtClean="0"/>
              <a:t>theData.addElement</a:t>
            </a:r>
            <a:r>
              <a:rPr lang="en-SG" dirty="0" smtClean="0"/>
              <a:t>(item);</a:t>
            </a:r>
          </a:p>
          <a:p>
            <a:pPr>
              <a:buNone/>
            </a:pPr>
            <a:r>
              <a:rPr lang="en-SG" dirty="0" smtClean="0"/>
              <a:t> return item; }</a:t>
            </a:r>
          </a:p>
          <a:p>
            <a:pPr>
              <a:buNone/>
            </a:pPr>
            <a:r>
              <a:rPr lang="en-SG" dirty="0" smtClean="0"/>
              <a:t>public object peek() {</a:t>
            </a:r>
          </a:p>
          <a:p>
            <a:pPr>
              <a:buNone/>
            </a:pPr>
            <a:r>
              <a:rPr lang="en-SG" dirty="0" smtClean="0"/>
              <a:t> return </a:t>
            </a:r>
            <a:r>
              <a:rPr lang="en-SG" dirty="0" err="1" smtClean="0"/>
              <a:t>theData.lastElement</a:t>
            </a:r>
            <a:r>
              <a:rPr lang="en-SG" dirty="0" smtClean="0"/>
              <a:t>(); }</a:t>
            </a:r>
          </a:p>
          <a:p>
            <a:pPr>
              <a:buNone/>
            </a:pPr>
            <a:r>
              <a:rPr lang="en-SG" dirty="0" smtClean="0"/>
              <a:t> public Object pop() {</a:t>
            </a:r>
          </a:p>
          <a:p>
            <a:pPr>
              <a:buNone/>
            </a:pPr>
            <a:r>
              <a:rPr lang="en-SG" dirty="0" smtClean="0"/>
              <a:t> Object result=</a:t>
            </a:r>
            <a:r>
              <a:rPr lang="en-SG" dirty="0" err="1" smtClean="0"/>
              <a:t>theData.lastElement</a:t>
            </a:r>
            <a:r>
              <a:rPr lang="en-SG" dirty="0" smtClean="0"/>
              <a:t>();</a:t>
            </a:r>
          </a:p>
          <a:p>
            <a:pPr>
              <a:buNone/>
            </a:pPr>
            <a:r>
              <a:rPr lang="en-SG" dirty="0" err="1" smtClean="0"/>
              <a:t>theData.removeElementAt</a:t>
            </a:r>
            <a:r>
              <a:rPr lang="en-SG" dirty="0" smtClean="0"/>
              <a:t>(</a:t>
            </a:r>
            <a:r>
              <a:rPr lang="en-SG" dirty="0" err="1" smtClean="0"/>
              <a:t>theData.size</a:t>
            </a:r>
            <a:r>
              <a:rPr lang="en-SG" dirty="0" smtClean="0"/>
              <a:t>()-1);</a:t>
            </a:r>
          </a:p>
          <a:p>
            <a:pPr>
              <a:buNone/>
            </a:pPr>
            <a:r>
              <a:rPr lang="en-SG" dirty="0" smtClean="0"/>
              <a:t>Return result; }</a:t>
            </a:r>
          </a:p>
          <a:p>
            <a:pPr>
              <a:buNone/>
            </a:pPr>
            <a:r>
              <a:rPr lang="en-SG" dirty="0" smtClean="0"/>
              <a:t>}</a:t>
            </a:r>
          </a:p>
          <a:p>
            <a:pPr>
              <a:buNone/>
            </a:pPr>
            <a:endParaRPr lang="en-SG"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SG" dirty="0" smtClean="0"/>
              <a:t>Because the Vector abstractions is stored as part of the data area for our stack, it must be initialized in the constructor.</a:t>
            </a:r>
          </a:p>
          <a:p>
            <a:r>
              <a:rPr lang="en-SG" dirty="0" smtClean="0"/>
              <a:t>The constructor for class Stack allocates space for the Vector, giving a value to the variable </a:t>
            </a:r>
            <a:r>
              <a:rPr lang="en-SG" dirty="0" err="1" smtClean="0"/>
              <a:t>theData</a:t>
            </a:r>
            <a:r>
              <a:rPr lang="en-SG" dirty="0" smtClean="0"/>
              <a:t>.</a:t>
            </a:r>
          </a:p>
          <a:p>
            <a:r>
              <a:rPr lang="en-SG" dirty="0" smtClean="0"/>
              <a:t>Operations that manipulate the new structure are implemented by making use of the existing operations provided for the earlier data type. </a:t>
            </a:r>
          </a:p>
          <a:p>
            <a:r>
              <a:rPr lang="en-SG" dirty="0" smtClean="0"/>
              <a:t>The only operation complex is slightly more complex is popping an element from the stack. This involves using two methods provided by the Vector class, namely obtaining the topmost element and removing it from the collection.</a:t>
            </a:r>
          </a:p>
          <a:p>
            <a:r>
              <a:rPr lang="en-SG" dirty="0" smtClean="0"/>
              <a:t>But composition makes no explicit or implicit claims about substitutability.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SG" dirty="0" smtClean="0">
                <a:solidFill>
                  <a:srgbClr val="FF0000"/>
                </a:solidFill>
              </a:rPr>
              <a:t>Using Inheritance:</a:t>
            </a:r>
          </a:p>
          <a:p>
            <a:r>
              <a:rPr lang="en-SG" dirty="0" smtClean="0"/>
              <a:t>In this a new class can be declared a subclass, or </a:t>
            </a:r>
            <a:r>
              <a:rPr lang="en-SG" dirty="0" err="1" smtClean="0"/>
              <a:t>childclass</a:t>
            </a:r>
            <a:r>
              <a:rPr lang="en-SG" dirty="0" smtClean="0"/>
              <a:t>, of an existing class.</a:t>
            </a:r>
          </a:p>
          <a:p>
            <a:r>
              <a:rPr lang="en-SG" dirty="0" smtClean="0"/>
              <a:t>In this way all data areas and methods associated with the original class are automatically associated with the new abstractions.</a:t>
            </a:r>
          </a:p>
          <a:p>
            <a:r>
              <a:rPr lang="en-SG" dirty="0" smtClean="0"/>
              <a:t>The new class can in addition, define new data values or new methods; it can also override methods in the original class, simply by defining new methods with the same names as those of methods that appear in the parent class.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SG" dirty="0" smtClean="0"/>
              <a:t> class Stack extends Vector {</a:t>
            </a:r>
          </a:p>
          <a:p>
            <a:pPr>
              <a:buNone/>
            </a:pPr>
            <a:r>
              <a:rPr lang="en-SG" dirty="0" smtClean="0"/>
              <a:t> public Object push(Object item)</a:t>
            </a:r>
          </a:p>
          <a:p>
            <a:pPr>
              <a:buNone/>
            </a:pPr>
            <a:r>
              <a:rPr lang="en-SG" dirty="0" smtClean="0"/>
              <a:t> {</a:t>
            </a:r>
          </a:p>
          <a:p>
            <a:pPr>
              <a:buNone/>
            </a:pPr>
            <a:r>
              <a:rPr lang="en-SG" dirty="0" smtClean="0"/>
              <a:t>	</a:t>
            </a:r>
            <a:r>
              <a:rPr lang="en-SG" dirty="0" err="1" smtClean="0"/>
              <a:t>addElement</a:t>
            </a:r>
            <a:r>
              <a:rPr lang="en-SG" dirty="0" smtClean="0"/>
              <a:t>(item);{</a:t>
            </a:r>
          </a:p>
          <a:p>
            <a:pPr>
              <a:buNone/>
            </a:pPr>
            <a:r>
              <a:rPr lang="en-SG" dirty="0" smtClean="0"/>
              <a:t>	return item; }</a:t>
            </a:r>
          </a:p>
          <a:p>
            <a:pPr>
              <a:buNone/>
            </a:pPr>
            <a:r>
              <a:rPr lang="en-SG" dirty="0" smtClean="0"/>
              <a:t> public Object peek() {</a:t>
            </a:r>
          </a:p>
          <a:p>
            <a:pPr>
              <a:buNone/>
            </a:pPr>
            <a:r>
              <a:rPr lang="en-SG" dirty="0" smtClean="0"/>
              <a:t> return </a:t>
            </a:r>
            <a:r>
              <a:rPr lang="en-SG" dirty="0" err="1" smtClean="0"/>
              <a:t>elementAt</a:t>
            </a:r>
            <a:r>
              <a:rPr lang="en-SG" dirty="0" smtClean="0"/>
              <a:t>(size()-1); }</a:t>
            </a:r>
          </a:p>
          <a:p>
            <a:pPr>
              <a:buNone/>
            </a:pPr>
            <a:r>
              <a:rPr lang="en-SG" dirty="0" smtClean="0"/>
              <a:t> public Object pop() {</a:t>
            </a:r>
          </a:p>
          <a:p>
            <a:pPr>
              <a:buNone/>
            </a:pPr>
            <a:r>
              <a:rPr lang="en-SG" dirty="0" smtClean="0"/>
              <a:t>	Object </a:t>
            </a:r>
            <a:r>
              <a:rPr lang="en-SG" dirty="0" err="1" smtClean="0"/>
              <a:t>obj</a:t>
            </a:r>
            <a:r>
              <a:rPr lang="en-SG" dirty="0" smtClean="0"/>
              <a:t>=peek();</a:t>
            </a:r>
          </a:p>
          <a:p>
            <a:pPr>
              <a:buNone/>
            </a:pPr>
            <a:r>
              <a:rPr lang="en-SG" dirty="0" smtClean="0"/>
              <a:t>	</a:t>
            </a:r>
            <a:r>
              <a:rPr lang="en-SG" dirty="0" err="1" smtClean="0"/>
              <a:t>removeElementAt</a:t>
            </a:r>
            <a:r>
              <a:rPr lang="en-SG" dirty="0" smtClean="0"/>
              <a:t>(size()-1);</a:t>
            </a:r>
          </a:p>
          <a:p>
            <a:pPr>
              <a:buNone/>
            </a:pPr>
            <a:r>
              <a:rPr lang="en-SG" dirty="0" smtClean="0"/>
              <a:t>	return </a:t>
            </a:r>
            <a:r>
              <a:rPr lang="en-SG" dirty="0" err="1" smtClean="0"/>
              <a:t>obj</a:t>
            </a:r>
            <a:r>
              <a:rPr lang="en-SG" dirty="0" smtClean="0"/>
              <a:t>;</a:t>
            </a:r>
          </a:p>
          <a:p>
            <a:pPr>
              <a:buNone/>
            </a:pPr>
            <a:r>
              <a:rPr lang="en-SG" dirty="0" smtClean="0"/>
              <a:t> }</a:t>
            </a:r>
          </a:p>
          <a:p>
            <a:pPr>
              <a:buNone/>
            </a:pPr>
            <a:r>
              <a:rPr lang="en-SG"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SG" dirty="0" smtClean="0"/>
              <a:t>There are no local fields.</a:t>
            </a:r>
          </a:p>
          <a:p>
            <a:r>
              <a:rPr lang="en-SG" dirty="0" smtClean="0"/>
              <a:t>There is no constructor, since no local data values need be initialized.</a:t>
            </a:r>
          </a:p>
          <a:p>
            <a:r>
              <a:rPr lang="en-SG" dirty="0" smtClean="0"/>
              <a:t>The method </a:t>
            </a:r>
            <a:r>
              <a:rPr lang="en-SG" dirty="0" err="1" smtClean="0"/>
              <a:t>isEmpty</a:t>
            </a:r>
            <a:r>
              <a:rPr lang="en-SG" dirty="0" smtClean="0"/>
              <a:t> need not be provided, since the method is inherited already from the parent class Vector.</a:t>
            </a:r>
          </a:p>
          <a:p>
            <a:r>
              <a:rPr lang="en-SG" dirty="0" smtClean="0"/>
              <a:t>Unlike composition, inheritance carries an implicit assumption that subclasses are in fact subtypes.</a:t>
            </a:r>
          </a:p>
          <a:p>
            <a:r>
              <a:rPr lang="en-SG" dirty="0" smtClean="0"/>
              <a:t>This means that instances of the new abstraction should react similarly to instances of the parent class.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SG" dirty="0" smtClean="0"/>
              <a:t>Inheritance provides more useful functionality than the version using composition.</a:t>
            </a:r>
          </a:p>
          <a:p>
            <a:r>
              <a:rPr lang="en-SG" dirty="0" smtClean="0"/>
              <a:t>Method size in the vector class returns the number of elements stored in a vector.</a:t>
            </a:r>
          </a:p>
          <a:p>
            <a:r>
              <a:rPr lang="en-SG" dirty="0" smtClean="0"/>
              <a:t>With the version of the Stack formed using inheritance we get this method automatically for free, while the composition version needs to explicitly add a new portion if we want to include this new ability.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Composition and Inheritance Contrasted</a:t>
            </a:r>
            <a:endParaRPr lang="en-US" sz="3600"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r>
              <a:rPr lang="en-SG" dirty="0" smtClean="0"/>
              <a:t>Classes formed by inheritance are assumed to be subtypes of the parent class, and therefore candidates for values to be used when an </a:t>
            </a:r>
            <a:r>
              <a:rPr lang="en-SG" dirty="0" smtClean="0"/>
              <a:t>instance </a:t>
            </a:r>
            <a:r>
              <a:rPr lang="en-SG" dirty="0" smtClean="0"/>
              <a:t>of the parent class is expected. No such assumption of substitutability is associated with the use of composition.</a:t>
            </a:r>
          </a:p>
          <a:p>
            <a:r>
              <a:rPr lang="en-SG" dirty="0" smtClean="0"/>
              <a:t>Composition is the simpler of the two techniques. Its advantage is that it clearly indicates exactly what operations can be performed on a particular data structure.</a:t>
            </a:r>
          </a:p>
          <a:p>
            <a:r>
              <a:rPr lang="en-SG" dirty="0" smtClean="0"/>
              <a:t>In inheritance the operations of the new abstractions are a superset of the operations of the original data structure on which the new object is built.</a:t>
            </a:r>
          </a:p>
          <a:p>
            <a:r>
              <a:rPr lang="en-SG" dirty="0" smtClean="0"/>
              <a:t>Using inheritance it is not necessary to write any code to access the functionality provided by the class on which the new structure is built(shorter in code compared with composition).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897563"/>
          </a:xfrm>
        </p:spPr>
        <p:txBody>
          <a:bodyPr>
            <a:normAutofit fontScale="92500" lnSpcReduction="20000"/>
          </a:bodyPr>
          <a:lstStyle/>
          <a:p>
            <a:r>
              <a:rPr lang="en-SG" dirty="0" smtClean="0"/>
              <a:t>Inheritance does not prevent user from manipulating the new structure using methods from the parent class, even if these are not appropriate.</a:t>
            </a:r>
          </a:p>
          <a:p>
            <a:r>
              <a:rPr lang="en-SG" dirty="0" smtClean="0"/>
              <a:t>A component constructed using inheritance has access to fields and methods in the parent class, that have been declared as protected. A component constructed using composition can only access the public portions of the included component.</a:t>
            </a:r>
          </a:p>
          <a:p>
            <a:r>
              <a:rPr lang="en-SG" dirty="0" smtClean="0"/>
              <a:t>Data structure implemented through inheritance tend to have a very small advantage in execution time over those constructed with composition since one additional method call is avoided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Combining inheritance and composition</a:t>
            </a:r>
            <a:endParaRPr lang="en-US" sz="3600"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SG" dirty="0" smtClean="0"/>
              <a:t> For the File input system the abstract concept is the idea of reading a stream of bytes in sequence, one after the other.</a:t>
            </a:r>
          </a:p>
          <a:p>
            <a:r>
              <a:rPr lang="en-SG" dirty="0" smtClean="0"/>
              <a:t>The idea is embodied in the class </a:t>
            </a:r>
            <a:r>
              <a:rPr lang="en-SG" dirty="0" err="1" smtClean="0"/>
              <a:t>InputStream</a:t>
            </a:r>
            <a:r>
              <a:rPr lang="en-SG" dirty="0" smtClean="0"/>
              <a:t>, which defines a number of methods for reading byte values.</a:t>
            </a:r>
          </a:p>
          <a:p>
            <a:r>
              <a:rPr lang="en-SG" dirty="0" smtClean="0"/>
              <a:t>Subclasses of </a:t>
            </a:r>
            <a:r>
              <a:rPr lang="en-SG" dirty="0" err="1" smtClean="0"/>
              <a:t>InputStream</a:t>
            </a:r>
            <a:r>
              <a:rPr lang="en-SG" dirty="0" smtClean="0"/>
              <a:t> are </a:t>
            </a:r>
          </a:p>
          <a:p>
            <a:pPr>
              <a:buNone/>
            </a:pPr>
            <a:r>
              <a:rPr lang="en-SG" dirty="0" smtClean="0"/>
              <a:t>	</a:t>
            </a:r>
            <a:r>
              <a:rPr lang="en-SG" dirty="0" err="1" smtClean="0"/>
              <a:t>ByteArrayInputStream</a:t>
            </a:r>
            <a:endParaRPr lang="en-SG" dirty="0" smtClean="0"/>
          </a:p>
          <a:p>
            <a:pPr>
              <a:buNone/>
            </a:pPr>
            <a:r>
              <a:rPr lang="en-SG" dirty="0" smtClean="0"/>
              <a:t>	</a:t>
            </a:r>
            <a:r>
              <a:rPr lang="en-SG" dirty="0" err="1" smtClean="0"/>
              <a:t>FileInputStream</a:t>
            </a:r>
            <a:endParaRPr lang="en-SG" dirty="0" smtClean="0"/>
          </a:p>
          <a:p>
            <a:pPr>
              <a:buNone/>
            </a:pPr>
            <a:r>
              <a:rPr lang="en-SG" dirty="0" smtClean="0"/>
              <a:t>	</a:t>
            </a:r>
            <a:r>
              <a:rPr lang="en-SG" dirty="0" err="1" smtClean="0"/>
              <a:t>PipedInputStream</a:t>
            </a:r>
            <a:endParaRPr lang="en-SG" dirty="0" smtClean="0"/>
          </a:p>
          <a:p>
            <a:pPr>
              <a:buNone/>
            </a:pPr>
            <a:r>
              <a:rPr lang="en-SG" dirty="0" smtClean="0"/>
              <a:t>	</a:t>
            </a:r>
            <a:r>
              <a:rPr lang="en-SG" dirty="0" err="1" smtClean="0"/>
              <a:t>SequenceInputStream</a:t>
            </a:r>
            <a:endParaRPr lang="en-SG" dirty="0" smtClean="0"/>
          </a:p>
          <a:p>
            <a:pPr>
              <a:buNone/>
            </a:pPr>
            <a:r>
              <a:rPr lang="en-SG" dirty="0" smtClean="0"/>
              <a:t>	</a:t>
            </a:r>
            <a:r>
              <a:rPr lang="en-SG" dirty="0" err="1" smtClean="0"/>
              <a:t>ObjectInputStream</a:t>
            </a:r>
            <a:r>
              <a:rPr lang="en-SG"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SG" dirty="0" smtClean="0"/>
              <a:t>Because each of these is declared as a subclass of </a:t>
            </a:r>
            <a:r>
              <a:rPr lang="en-SG" dirty="0" err="1" smtClean="0"/>
              <a:t>InputStream</a:t>
            </a:r>
            <a:r>
              <a:rPr lang="en-SG" dirty="0" smtClean="0"/>
              <a:t>, they can be substituted for a value of type </a:t>
            </a:r>
            <a:r>
              <a:rPr lang="en-SG" dirty="0" err="1" smtClean="0"/>
              <a:t>InputStream</a:t>
            </a:r>
            <a:r>
              <a:rPr lang="en-SG" dirty="0" smtClean="0"/>
              <a:t>.</a:t>
            </a:r>
          </a:p>
          <a:p>
            <a:r>
              <a:rPr lang="en-SG" dirty="0" smtClean="0"/>
              <a:t>Sometimes there is an additional functionality required when using an </a:t>
            </a:r>
            <a:r>
              <a:rPr lang="en-SG" dirty="0" err="1" smtClean="0"/>
              <a:t>InputStream</a:t>
            </a:r>
            <a:r>
              <a:rPr lang="en-SG" dirty="0" smtClean="0"/>
              <a:t>.</a:t>
            </a:r>
          </a:p>
          <a:p>
            <a:r>
              <a:rPr lang="en-SG" dirty="0" smtClean="0"/>
              <a:t>Ex: The ability to keep track of line numbers, so that the programmer can determine on which line of the input the current byte originates.</a:t>
            </a:r>
          </a:p>
          <a:p>
            <a:r>
              <a:rPr lang="en-SG" dirty="0" smtClean="0"/>
              <a:t>These features are provided by defining a subclass of </a:t>
            </a:r>
            <a:r>
              <a:rPr lang="en-SG" dirty="0" err="1" smtClean="0"/>
              <a:t>InputStream</a:t>
            </a:r>
            <a:r>
              <a:rPr lang="en-SG" dirty="0" smtClean="0"/>
              <a:t> named </a:t>
            </a:r>
            <a:r>
              <a:rPr lang="en-SG" dirty="0" err="1" smtClean="0"/>
              <a:t>FilterInputStream</a:t>
            </a:r>
            <a:r>
              <a:rPr lang="en-SG" dirty="0" smtClean="0"/>
              <a:t>. We use these subclass in place of </a:t>
            </a:r>
            <a:r>
              <a:rPr lang="en-SG" dirty="0" err="1" smtClean="0"/>
              <a:t>InputStream</a:t>
            </a:r>
            <a:r>
              <a:rPr lang="en-SG" dirty="0" smtClean="0"/>
              <a:t>.</a:t>
            </a:r>
          </a:p>
          <a:p>
            <a:r>
              <a:rPr lang="en-SG" dirty="0" smtClean="0"/>
              <a:t>A </a:t>
            </a:r>
            <a:r>
              <a:rPr lang="en-SG" dirty="0" err="1" smtClean="0"/>
              <a:t>FilterInputStream</a:t>
            </a:r>
            <a:r>
              <a:rPr lang="en-SG" dirty="0" smtClean="0"/>
              <a:t> </a:t>
            </a:r>
            <a:r>
              <a:rPr lang="en-SG" dirty="0" smtClean="0"/>
              <a:t>holds as a component another instance of </a:t>
            </a:r>
            <a:r>
              <a:rPr lang="en-SG" dirty="0" err="1" smtClean="0"/>
              <a:t>InputStream</a:t>
            </a:r>
            <a:r>
              <a:rPr lang="en-SG" dirty="0" smtClean="0"/>
              <a:t>, which is used as the source for data values.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Topics</a:t>
            </a:r>
            <a:endParaRPr lang="en-US" dirty="0"/>
          </a:p>
        </p:txBody>
      </p:sp>
      <p:sp>
        <p:nvSpPr>
          <p:cNvPr id="3" name="Content Placeholder 2"/>
          <p:cNvSpPr>
            <a:spLocks noGrp="1"/>
          </p:cNvSpPr>
          <p:nvPr>
            <p:ph idx="1"/>
          </p:nvPr>
        </p:nvSpPr>
        <p:spPr/>
        <p:txBody>
          <a:bodyPr/>
          <a:lstStyle/>
          <a:p>
            <a:r>
              <a:rPr lang="en-SG" dirty="0" smtClean="0"/>
              <a:t>Substitutability</a:t>
            </a:r>
          </a:p>
          <a:p>
            <a:r>
              <a:rPr lang="en-SG" dirty="0" smtClean="0"/>
              <a:t>Composition and inheritance described</a:t>
            </a:r>
          </a:p>
          <a:p>
            <a:r>
              <a:rPr lang="en-SG" dirty="0" smtClean="0"/>
              <a:t>Composition and inheritance Contrasted</a:t>
            </a:r>
          </a:p>
          <a:p>
            <a:r>
              <a:rPr lang="en-SG" dirty="0" smtClean="0"/>
              <a:t>Combining Inheritance and Composition</a:t>
            </a:r>
          </a:p>
          <a:p>
            <a:r>
              <a:rPr lang="en-SG" dirty="0" smtClean="0"/>
              <a:t>Novel Forms of Software Reuse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SG" dirty="0" smtClean="0"/>
              <a:t>Class </a:t>
            </a:r>
            <a:r>
              <a:rPr lang="en-SG" dirty="0" err="1" smtClean="0"/>
              <a:t>FilterInputStream</a:t>
            </a:r>
            <a:r>
              <a:rPr lang="en-SG" dirty="0" smtClean="0"/>
              <a:t> extends </a:t>
            </a:r>
            <a:r>
              <a:rPr lang="en-SG" dirty="0" err="1" smtClean="0"/>
              <a:t>InputStream</a:t>
            </a:r>
            <a:r>
              <a:rPr lang="en-SG" dirty="0" smtClean="0"/>
              <a:t> {</a:t>
            </a:r>
          </a:p>
          <a:p>
            <a:pPr>
              <a:buNone/>
            </a:pPr>
            <a:r>
              <a:rPr lang="en-SG" dirty="0" smtClean="0"/>
              <a:t>	protected </a:t>
            </a:r>
            <a:r>
              <a:rPr lang="en-SG" dirty="0" err="1" smtClean="0"/>
              <a:t>InputStream</a:t>
            </a:r>
            <a:r>
              <a:rPr lang="en-SG" dirty="0" smtClean="0"/>
              <a:t> in;</a:t>
            </a:r>
          </a:p>
          <a:p>
            <a:pPr>
              <a:buNone/>
            </a:pPr>
            <a:r>
              <a:rPr lang="en-SG" dirty="0" smtClean="0"/>
              <a:t>	.</a:t>
            </a:r>
          </a:p>
          <a:p>
            <a:pPr>
              <a:buNone/>
            </a:pPr>
            <a:r>
              <a:rPr lang="en-SG" dirty="0" smtClean="0"/>
              <a:t>	.</a:t>
            </a:r>
          </a:p>
          <a:p>
            <a:pPr>
              <a:buNone/>
            </a:pPr>
            <a:r>
              <a:rPr lang="en-SG" dirty="0" smtClean="0"/>
              <a:t>}</a:t>
            </a:r>
          </a:p>
          <a:p>
            <a:pPr>
              <a:buNone/>
            </a:pPr>
            <a:r>
              <a:rPr lang="en-SG" dirty="0" smtClean="0"/>
              <a:t>Thus the class </a:t>
            </a:r>
            <a:r>
              <a:rPr lang="en-SG" dirty="0" err="1" smtClean="0"/>
              <a:t>InputStream</a:t>
            </a:r>
            <a:r>
              <a:rPr lang="en-SG" dirty="0" smtClean="0"/>
              <a:t> is both parent and component to </a:t>
            </a:r>
            <a:r>
              <a:rPr lang="en-SG" dirty="0" err="1" smtClean="0"/>
              <a:t>FilterInputStream</a:t>
            </a:r>
            <a:r>
              <a:rPr lang="en-SG" dirty="0" smtClean="0"/>
              <a:t>.</a:t>
            </a:r>
          </a:p>
          <a:p>
            <a:pPr>
              <a:buNone/>
            </a:pPr>
            <a:r>
              <a:rPr lang="en-SG" dirty="0" smtClean="0"/>
              <a:t>As requests for values are received, the </a:t>
            </a:r>
            <a:r>
              <a:rPr lang="en-SG" dirty="0" err="1" smtClean="0"/>
              <a:t>FilterInputStream</a:t>
            </a:r>
            <a:r>
              <a:rPr lang="en-SG" dirty="0" smtClean="0"/>
              <a:t> will access the </a:t>
            </a:r>
            <a:r>
              <a:rPr lang="en-SG" dirty="0" err="1" smtClean="0"/>
              <a:t>InputStream</a:t>
            </a:r>
            <a:r>
              <a:rPr lang="en-SG" dirty="0" smtClean="0"/>
              <a:t> it holds to get the values it needs, performing whatever additional actions are required.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Novel forms of software reuse</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solidFill>
                  <a:srgbClr val="C00000"/>
                </a:solidFill>
              </a:rPr>
              <a:t>Dynamic Composition:</a:t>
            </a:r>
          </a:p>
          <a:p>
            <a:r>
              <a:rPr lang="en-SG" dirty="0" smtClean="0"/>
              <a:t>One advantage of composition over inheritance concerns the delay in binding time.</a:t>
            </a:r>
          </a:p>
          <a:p>
            <a:r>
              <a:rPr lang="en-SG" dirty="0" smtClean="0"/>
              <a:t>With inheritance, the link between child class and parent class is established at compile time and cannot latter be modified.</a:t>
            </a:r>
          </a:p>
          <a:p>
            <a:r>
              <a:rPr lang="en-SG" dirty="0" smtClean="0"/>
              <a:t>With composition, the link between the new abstraction and the older abstraction is created at run time, and is therefore much weaker, since it can also be changed at runtime. </a:t>
            </a:r>
          </a:p>
          <a:p>
            <a:r>
              <a:rPr lang="en-SG" dirty="0" smtClean="0"/>
              <a:t>This is sometimes called dynamic composition.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SG" dirty="0" smtClean="0">
                <a:solidFill>
                  <a:srgbClr val="C00000"/>
                </a:solidFill>
              </a:rPr>
              <a:t>Inheritance of Inner Classes:</a:t>
            </a:r>
          </a:p>
          <a:p>
            <a:pPr>
              <a:buNone/>
            </a:pPr>
            <a:r>
              <a:rPr lang="en-SG" dirty="0" smtClean="0">
                <a:solidFill>
                  <a:srgbClr val="C00000"/>
                </a:solidFill>
              </a:rPr>
              <a:t>Ex: </a:t>
            </a:r>
            <a:r>
              <a:rPr lang="en-SG" dirty="0" smtClean="0"/>
              <a:t>public class A extends A1{</a:t>
            </a:r>
          </a:p>
          <a:p>
            <a:pPr>
              <a:buNone/>
            </a:pPr>
            <a:r>
              <a:rPr lang="en-SG" dirty="0" smtClean="0"/>
              <a:t>	.</a:t>
            </a:r>
          </a:p>
          <a:p>
            <a:pPr>
              <a:buNone/>
            </a:pPr>
            <a:r>
              <a:rPr lang="en-SG" dirty="0" smtClean="0"/>
              <a:t>	.</a:t>
            </a:r>
          </a:p>
          <a:p>
            <a:pPr>
              <a:buNone/>
            </a:pPr>
            <a:r>
              <a:rPr lang="en-SG" dirty="0" smtClean="0"/>
              <a:t>	private class C extends C1 { …. }</a:t>
            </a:r>
          </a:p>
          <a:p>
            <a:pPr>
              <a:buNone/>
            </a:pPr>
            <a:r>
              <a:rPr lang="en-SG" dirty="0" smtClean="0"/>
              <a:t> 	private class B extends B1{… }</a:t>
            </a:r>
          </a:p>
          <a:p>
            <a:pPr>
              <a:buNone/>
            </a:pPr>
            <a:r>
              <a:rPr lang="en-SG" dirty="0" smtClean="0"/>
              <a:t>	}</a:t>
            </a:r>
          </a:p>
          <a:p>
            <a:r>
              <a:rPr lang="en-SG" dirty="0" smtClean="0"/>
              <a:t>The class C and B are each constructed using inheritance. Each is then used to create a new component, which will be held as part of the state of the class A.</a:t>
            </a:r>
          </a:p>
          <a:p>
            <a:r>
              <a:rPr lang="en-SG" dirty="0" smtClean="0"/>
              <a:t>When used in this fashion inner classes combine aspects of both inheritance and composition.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SG" dirty="0" smtClean="0">
                <a:solidFill>
                  <a:srgbClr val="C00000"/>
                </a:solidFill>
              </a:rPr>
              <a:t>Unnamed  Classes:</a:t>
            </a:r>
          </a:p>
          <a:p>
            <a:pPr>
              <a:buNone/>
            </a:pPr>
            <a:r>
              <a:rPr lang="en-SG" dirty="0" smtClean="0"/>
              <a:t> class A extends B{</a:t>
            </a:r>
          </a:p>
          <a:p>
            <a:pPr>
              <a:buNone/>
            </a:pPr>
            <a:r>
              <a:rPr lang="en-SG" dirty="0" smtClean="0"/>
              <a:t>	.</a:t>
            </a:r>
          </a:p>
          <a:p>
            <a:pPr>
              <a:buNone/>
            </a:pPr>
            <a:r>
              <a:rPr lang="en-SG" dirty="0" smtClean="0"/>
              <a:t>	.</a:t>
            </a:r>
          </a:p>
          <a:p>
            <a:pPr>
              <a:buNone/>
            </a:pPr>
            <a:r>
              <a:rPr lang="en-SG" dirty="0" smtClean="0"/>
              <a:t> 	private class C implements C1{</a:t>
            </a:r>
          </a:p>
          <a:p>
            <a:pPr>
              <a:buNone/>
            </a:pPr>
            <a:r>
              <a:rPr lang="en-SG" dirty="0" smtClean="0"/>
              <a:t> 	public void </a:t>
            </a:r>
            <a:r>
              <a:rPr lang="en-SG" dirty="0" err="1" smtClean="0"/>
              <a:t>disp</a:t>
            </a:r>
            <a:r>
              <a:rPr lang="en-SG" dirty="0" smtClean="0"/>
              <a:t>(</a:t>
            </a:r>
            <a:r>
              <a:rPr lang="en-SG" dirty="0" err="1" smtClean="0"/>
              <a:t>int</a:t>
            </a:r>
            <a:r>
              <a:rPr lang="en-SG" dirty="0" smtClean="0"/>
              <a:t> a){</a:t>
            </a:r>
          </a:p>
          <a:p>
            <a:pPr>
              <a:buNone/>
            </a:pPr>
            <a:r>
              <a:rPr lang="en-SG" dirty="0" smtClean="0"/>
              <a:t>		…. }</a:t>
            </a:r>
          </a:p>
          <a:p>
            <a:pPr>
              <a:buNone/>
            </a:pPr>
            <a:r>
              <a:rPr lang="en-SG" dirty="0" smtClean="0"/>
              <a:t>	}</a:t>
            </a:r>
          </a:p>
          <a:p>
            <a:pPr>
              <a:buNone/>
            </a:pPr>
            <a:r>
              <a:rPr lang="en-SG" dirty="0" smtClean="0"/>
              <a:t>Public A()</a:t>
            </a:r>
          </a:p>
          <a:p>
            <a:pPr>
              <a:buNone/>
            </a:pPr>
            <a:r>
              <a:rPr lang="en-SG" dirty="0" smtClean="0"/>
              <a:t>{</a:t>
            </a:r>
          </a:p>
          <a:p>
            <a:pPr>
              <a:buNone/>
            </a:pPr>
            <a:r>
              <a:rPr lang="en-SG" dirty="0" smtClean="0"/>
              <a:t> b.addC1(new C());</a:t>
            </a:r>
          </a:p>
          <a:p>
            <a:pPr>
              <a:buNone/>
            </a:pPr>
            <a:r>
              <a:rPr lang="en-SG" dirty="0" smtClean="0"/>
              <a:t>}</a:t>
            </a:r>
          </a:p>
          <a:p>
            <a:pPr>
              <a:buNone/>
            </a:pPr>
            <a:r>
              <a:rPr lang="en-SG"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SG" dirty="0" smtClean="0"/>
              <a:t> class A extends B	{</a:t>
            </a:r>
          </a:p>
          <a:p>
            <a:pPr>
              <a:buNone/>
            </a:pPr>
            <a:r>
              <a:rPr lang="en-SG" dirty="0" smtClean="0"/>
              <a:t>	…</a:t>
            </a:r>
          </a:p>
          <a:p>
            <a:pPr>
              <a:buNone/>
            </a:pPr>
            <a:r>
              <a:rPr lang="en-SG" dirty="0" smtClean="0"/>
              <a:t>	public A() {</a:t>
            </a:r>
          </a:p>
          <a:p>
            <a:pPr>
              <a:buNone/>
            </a:pPr>
            <a:r>
              <a:rPr lang="en-SG" dirty="0" smtClean="0"/>
              <a:t>  b.addC1(new C() {</a:t>
            </a:r>
          </a:p>
          <a:p>
            <a:pPr>
              <a:buNone/>
            </a:pPr>
            <a:r>
              <a:rPr lang="en-SG" dirty="0" smtClean="0"/>
              <a:t>	public void </a:t>
            </a:r>
            <a:r>
              <a:rPr lang="en-SG" dirty="0" err="1" smtClean="0"/>
              <a:t>disp</a:t>
            </a:r>
            <a:r>
              <a:rPr lang="en-SG" dirty="0" smtClean="0"/>
              <a:t>(</a:t>
            </a:r>
            <a:r>
              <a:rPr lang="en-SG" dirty="0" err="1" smtClean="0"/>
              <a:t>int</a:t>
            </a:r>
            <a:r>
              <a:rPr lang="en-SG" dirty="0" smtClean="0"/>
              <a:t> a){</a:t>
            </a:r>
          </a:p>
          <a:p>
            <a:pPr>
              <a:buNone/>
            </a:pPr>
            <a:r>
              <a:rPr lang="en-SG" dirty="0" smtClean="0"/>
              <a:t>	….</a:t>
            </a:r>
          </a:p>
          <a:p>
            <a:pPr>
              <a:buNone/>
            </a:pPr>
            <a:r>
              <a:rPr lang="en-SG" dirty="0" smtClean="0"/>
              <a:t>	}</a:t>
            </a:r>
          </a:p>
          <a:p>
            <a:pPr>
              <a:buNone/>
            </a:pPr>
            <a:r>
              <a:rPr lang="en-SG" dirty="0" smtClean="0"/>
              <a:t>	});</a:t>
            </a:r>
          </a:p>
          <a:p>
            <a:pPr>
              <a:buNone/>
            </a:pPr>
            <a:r>
              <a:rPr lang="en-SG" dirty="0" smtClean="0"/>
              <a:t>	…</a:t>
            </a:r>
          </a:p>
          <a:p>
            <a:pPr>
              <a:buNone/>
            </a:pPr>
            <a:r>
              <a:rPr lang="en-SG" dirty="0" smtClean="0"/>
              <a:t>	}</a:t>
            </a:r>
          </a:p>
          <a:p>
            <a:pPr>
              <a:buNone/>
            </a:pPr>
            <a:r>
              <a:rPr lang="en-SG" dirty="0" smtClean="0"/>
              <a:t>}</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SG" dirty="0" smtClean="0"/>
              <a:t>In several of the examples we have seen situations where inheritance is used to override an existing class. An alternative to naming the new class and then creating an instance of the entire class definitions expression.</a:t>
            </a:r>
          </a:p>
          <a:p>
            <a:r>
              <a:rPr lang="en-SG" dirty="0" smtClean="0"/>
              <a:t>An unnamed class is also sometimes known as anonymous class.</a:t>
            </a:r>
          </a:p>
          <a:p>
            <a:r>
              <a:rPr lang="en-SG" dirty="0" smtClean="0"/>
              <a:t>An advantage to the use of the class </a:t>
            </a:r>
            <a:r>
              <a:rPr lang="en-SG" dirty="0" smtClean="0"/>
              <a:t>definitions </a:t>
            </a:r>
            <a:r>
              <a:rPr lang="en-SG" dirty="0" smtClean="0"/>
              <a:t>expression in this situation is that it avoids the need to introduce a new class name.</a:t>
            </a:r>
          </a:p>
          <a:p>
            <a:r>
              <a:rPr lang="en-SG" dirty="0" smtClean="0"/>
              <a:t>A disadvantage is that such expressions tend to be difficult to read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Substitutability</a:t>
            </a:r>
            <a:endParaRPr lang="en-US" dirty="0"/>
          </a:p>
        </p:txBody>
      </p:sp>
      <p:sp>
        <p:nvSpPr>
          <p:cNvPr id="3" name="Content Placeholder 2"/>
          <p:cNvSpPr>
            <a:spLocks noGrp="1"/>
          </p:cNvSpPr>
          <p:nvPr>
            <p:ph idx="1"/>
          </p:nvPr>
        </p:nvSpPr>
        <p:spPr/>
        <p:txBody>
          <a:bodyPr/>
          <a:lstStyle/>
          <a:p>
            <a:r>
              <a:rPr lang="en-SG" dirty="0" smtClean="0"/>
              <a:t>Substitutability referred to the situation that occurs when a variable declared as one type is used to hold a value derived from another type.</a:t>
            </a:r>
          </a:p>
          <a:p>
            <a:r>
              <a:rPr lang="en-SG" dirty="0" smtClean="0"/>
              <a:t>In java substitutability can occur either through the use of classes and inheritance, or through the use of interfaces.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buNone/>
            </a:pPr>
            <a:r>
              <a:rPr lang="en-SG" dirty="0" smtClean="0">
                <a:solidFill>
                  <a:srgbClr val="FF0000"/>
                </a:solidFill>
              </a:rPr>
              <a:t>The Is-a Rule and the Has-a Rule:</a:t>
            </a:r>
          </a:p>
          <a:p>
            <a:r>
              <a:rPr lang="en-SG" dirty="0" smtClean="0"/>
              <a:t>A commonly employed rule of thumb that can be used to understand when inheritance is an appropriate software technique is known as is-a and has-a(part of) relationship.</a:t>
            </a:r>
          </a:p>
          <a:p>
            <a:r>
              <a:rPr lang="en-SG" dirty="0" smtClean="0"/>
              <a:t>The is-a relationship holds between two concepts when the first is a specialized instance of the second.</a:t>
            </a:r>
          </a:p>
          <a:p>
            <a:r>
              <a:rPr lang="en-SG" dirty="0" smtClean="0"/>
              <a:t>Example: Florist is a shopkeeper., </a:t>
            </a:r>
            <a:r>
              <a:rPr lang="en-SG" dirty="0" err="1" smtClean="0"/>
              <a:t>iphone</a:t>
            </a:r>
            <a:r>
              <a:rPr lang="en-SG" dirty="0" smtClean="0"/>
              <a:t> is a phone, </a:t>
            </a:r>
            <a:r>
              <a:rPr lang="en-SG" dirty="0" err="1" smtClean="0"/>
              <a:t>MaruthiCar</a:t>
            </a:r>
            <a:r>
              <a:rPr lang="en-SG" dirty="0" smtClean="0"/>
              <a:t> is a car.</a:t>
            </a:r>
          </a:p>
          <a:p>
            <a:r>
              <a:rPr lang="en-SG" dirty="0" smtClean="0"/>
              <a:t>To determine if concept X is a specialized instance of concept Y, simply form the English Sentence “An X </a:t>
            </a:r>
            <a:r>
              <a:rPr lang="en-SG" dirty="0" err="1" smtClean="0"/>
              <a:t>ia</a:t>
            </a:r>
            <a:r>
              <a:rPr lang="en-SG" dirty="0" smtClean="0"/>
              <a:t> a Y”.</a:t>
            </a:r>
          </a:p>
          <a:p>
            <a:r>
              <a:rPr lang="en-SG" dirty="0" smtClean="0"/>
              <a:t>If the assertion “sounds correct”, that is, if it seems to match your everyday experience, you may judge that X and Y have the is-a </a:t>
            </a:r>
            <a:r>
              <a:rPr lang="en-SG" dirty="0" err="1" smtClean="0"/>
              <a:t>reltionship</a:t>
            </a:r>
            <a:r>
              <a:rPr lang="en-SG" dirty="0" smtClean="0"/>
              <a:t>.</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SG" dirty="0" smtClean="0"/>
              <a:t>The has-a relationship, on the other hand, holds when the second concept is a component of the first but the two are not in any sense the same thing, no matter how abstract the generality.</a:t>
            </a:r>
          </a:p>
          <a:p>
            <a:r>
              <a:rPr lang="en-SG" dirty="0" smtClean="0"/>
              <a:t>Ex: A Car has a Engine, although clearly it is not the case that a car is-a  engine, or that an Engine is-a Car.</a:t>
            </a:r>
          </a:p>
          <a:p>
            <a:r>
              <a:rPr lang="en-SG" dirty="0" smtClean="0"/>
              <a:t>The test for the has-a relationship is to simply form the English sentence “An X has a Y”, and let common sense tell you whether the result sounds reasonable.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buNone/>
            </a:pPr>
            <a:r>
              <a:rPr lang="en-SG" dirty="0" smtClean="0">
                <a:solidFill>
                  <a:srgbClr val="C00000"/>
                </a:solidFill>
              </a:rPr>
              <a:t>Inheritance of code and inheritance of behaviour:</a:t>
            </a:r>
          </a:p>
          <a:p>
            <a:r>
              <a:rPr lang="en-SG" dirty="0" smtClean="0"/>
              <a:t>There are at least two different ways in which a concept can satisfy the is-a relationship with another concept, and these are reflected in  two different mechanisms in the java language.</a:t>
            </a:r>
          </a:p>
          <a:p>
            <a:r>
              <a:rPr lang="en-SG" dirty="0" smtClean="0"/>
              <a:t>Inheritance is the mechanism of choice when two concepts share a structure or code relationship with each other, while an interface is the more appropriate technique when two concepts share the specification of behaviour, but not actual code.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solidFill>
                  <a:srgbClr val="C00000"/>
                </a:solidFill>
              </a:rPr>
              <a:t>Composition and Inheritance described</a:t>
            </a:r>
            <a:endParaRPr lang="en-US" sz="36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SG" dirty="0" smtClean="0"/>
              <a:t>Two different techniques for software reuse are </a:t>
            </a:r>
            <a:r>
              <a:rPr lang="en-SG" dirty="0" smtClean="0">
                <a:solidFill>
                  <a:schemeClr val="accent4">
                    <a:lumMod val="75000"/>
                  </a:schemeClr>
                </a:solidFill>
              </a:rPr>
              <a:t>composition</a:t>
            </a:r>
            <a:r>
              <a:rPr lang="en-SG" dirty="0" smtClean="0"/>
              <a:t> and </a:t>
            </a:r>
            <a:r>
              <a:rPr lang="en-SG" dirty="0" smtClean="0">
                <a:solidFill>
                  <a:schemeClr val="accent4">
                    <a:lumMod val="75000"/>
                  </a:schemeClr>
                </a:solidFill>
              </a:rPr>
              <a:t>inheritance.</a:t>
            </a:r>
            <a:endParaRPr lang="en-SG" dirty="0" smtClean="0"/>
          </a:p>
          <a:p>
            <a:r>
              <a:rPr lang="en-SG" dirty="0" smtClean="0"/>
              <a:t>One way to view these two different mechanisms is an manifestations of the has-a rule and is-a rule.</a:t>
            </a:r>
          </a:p>
          <a:p>
            <a:r>
              <a:rPr lang="en-SG" dirty="0" smtClean="0"/>
              <a:t>The example we will use is taken from the java library and concerns the development of a stack abstraction from an existing vector data type.</a:t>
            </a:r>
          </a:p>
          <a:p>
            <a:r>
              <a:rPr lang="en-SG" dirty="0" smtClean="0"/>
              <a:t>The example we will use is taken from the java library and concerns the development of a Stack abstraction from an existing Vector data type.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SG" dirty="0" smtClean="0"/>
              <a:t> class vector {</a:t>
            </a:r>
          </a:p>
          <a:p>
            <a:pPr>
              <a:buNone/>
            </a:pPr>
            <a:r>
              <a:rPr lang="en-SG" dirty="0" smtClean="0"/>
              <a:t>	</a:t>
            </a:r>
            <a:r>
              <a:rPr lang="en-SG" i="1" dirty="0" smtClean="0">
                <a:solidFill>
                  <a:srgbClr val="C00000"/>
                </a:solidFill>
              </a:rPr>
              <a:t>//see if collection is empty</a:t>
            </a:r>
          </a:p>
          <a:p>
            <a:pPr>
              <a:buNone/>
            </a:pPr>
            <a:r>
              <a:rPr lang="en-SG" dirty="0" smtClean="0"/>
              <a:t> public </a:t>
            </a:r>
            <a:r>
              <a:rPr lang="en-SG" dirty="0" err="1" smtClean="0"/>
              <a:t>boolean</a:t>
            </a:r>
            <a:r>
              <a:rPr lang="en-SG" dirty="0" smtClean="0"/>
              <a:t> </a:t>
            </a:r>
            <a:r>
              <a:rPr lang="en-SG" dirty="0" err="1" smtClean="0"/>
              <a:t>isEmpty</a:t>
            </a:r>
            <a:r>
              <a:rPr lang="en-SG" dirty="0" smtClean="0"/>
              <a:t>() {… }</a:t>
            </a:r>
          </a:p>
          <a:p>
            <a:pPr>
              <a:buNone/>
            </a:pPr>
            <a:r>
              <a:rPr lang="en-SG" i="1" dirty="0" smtClean="0">
                <a:solidFill>
                  <a:srgbClr val="C00000"/>
                </a:solidFill>
              </a:rPr>
              <a:t>//returns size of collection</a:t>
            </a:r>
          </a:p>
          <a:p>
            <a:pPr>
              <a:buNone/>
            </a:pPr>
            <a:r>
              <a:rPr lang="en-SG" dirty="0" smtClean="0"/>
              <a:t> public </a:t>
            </a:r>
            <a:r>
              <a:rPr lang="en-SG" dirty="0" err="1" smtClean="0"/>
              <a:t>int</a:t>
            </a:r>
            <a:r>
              <a:rPr lang="en-SG" dirty="0" smtClean="0"/>
              <a:t> size() { ….. }</a:t>
            </a:r>
          </a:p>
          <a:p>
            <a:pPr>
              <a:buNone/>
            </a:pPr>
            <a:r>
              <a:rPr lang="en-SG" i="1" dirty="0" smtClean="0">
                <a:solidFill>
                  <a:srgbClr val="C00000"/>
                </a:solidFill>
              </a:rPr>
              <a:t>//add elements to end of collection</a:t>
            </a:r>
          </a:p>
          <a:p>
            <a:pPr>
              <a:buNone/>
            </a:pPr>
            <a:r>
              <a:rPr lang="en-SG" dirty="0" smtClean="0"/>
              <a:t> public void </a:t>
            </a:r>
            <a:r>
              <a:rPr lang="en-SG" dirty="0" err="1" smtClean="0"/>
              <a:t>addElement</a:t>
            </a:r>
            <a:r>
              <a:rPr lang="en-SG" dirty="0" smtClean="0"/>
              <a:t>(Object value){….}</a:t>
            </a:r>
          </a:p>
          <a:p>
            <a:pPr>
              <a:buNone/>
            </a:pPr>
            <a:r>
              <a:rPr lang="en-SG" dirty="0" smtClean="0">
                <a:solidFill>
                  <a:srgbClr val="C00000"/>
                </a:solidFill>
              </a:rPr>
              <a:t>//return last element in collection</a:t>
            </a:r>
          </a:p>
          <a:p>
            <a:pPr>
              <a:buNone/>
            </a:pPr>
            <a:r>
              <a:rPr lang="en-SG" dirty="0" smtClean="0"/>
              <a:t> public Object </a:t>
            </a:r>
            <a:r>
              <a:rPr lang="en-SG" dirty="0" err="1" smtClean="0"/>
              <a:t>lastElement</a:t>
            </a:r>
            <a:r>
              <a:rPr lang="en-SG" dirty="0" smtClean="0"/>
              <a:t>() {….}</a:t>
            </a:r>
          </a:p>
          <a:p>
            <a:pPr>
              <a:buNone/>
            </a:pPr>
            <a:r>
              <a:rPr lang="en-SG" dirty="0" smtClean="0">
                <a:solidFill>
                  <a:srgbClr val="C00000"/>
                </a:solidFill>
              </a:rPr>
              <a:t>//remove an element at given index</a:t>
            </a:r>
          </a:p>
          <a:p>
            <a:pPr>
              <a:buNone/>
            </a:pPr>
            <a:r>
              <a:rPr lang="en-SG" dirty="0" smtClean="0"/>
              <a:t> public object </a:t>
            </a:r>
            <a:r>
              <a:rPr lang="en-SG" dirty="0" err="1" smtClean="0"/>
              <a:t>removeElementAt</a:t>
            </a:r>
            <a:r>
              <a:rPr lang="en-SG" dirty="0" smtClean="0"/>
              <a:t>(</a:t>
            </a:r>
            <a:r>
              <a:rPr lang="en-SG" dirty="0" err="1" smtClean="0"/>
              <a:t>int</a:t>
            </a:r>
            <a:r>
              <a:rPr lang="en-SG" dirty="0" smtClean="0"/>
              <a:t> index){….}</a:t>
            </a:r>
          </a:p>
          <a:p>
            <a:pPr>
              <a:buNone/>
            </a:pPr>
            <a:r>
              <a:rPr lang="en-SG" dirty="0" smtClean="0"/>
              <a:t>.</a:t>
            </a:r>
          </a:p>
          <a:p>
            <a:pPr>
              <a:buNone/>
            </a:pPr>
            <a:r>
              <a:rPr lang="en-SG" dirty="0" smtClean="0"/>
              <a:t>.</a:t>
            </a:r>
          </a:p>
          <a:p>
            <a:pPr>
              <a:buNone/>
            </a:pPr>
            <a:r>
              <a:rPr lang="en-SG"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SG" dirty="0" smtClean="0">
                <a:solidFill>
                  <a:srgbClr val="C00000"/>
                </a:solidFill>
              </a:rPr>
              <a:t>Using Composition:</a:t>
            </a:r>
          </a:p>
          <a:p>
            <a:r>
              <a:rPr lang="en-SG" dirty="0" smtClean="0"/>
              <a:t>A stack is an abstract data type that allows elements to be added or removed from one end only. </a:t>
            </a:r>
          </a:p>
          <a:p>
            <a:r>
              <a:rPr lang="en-SG" dirty="0" smtClean="0"/>
              <a:t>When composition is employed to reuse an existing data abstractions in the development of a new data type, a portion of the state of the new data structure is simply an instance of existing structure.</a:t>
            </a:r>
          </a:p>
          <a:p>
            <a:r>
              <a:rPr lang="en-SG" dirty="0" smtClean="0"/>
              <a:t>In the example the data type stack contains a private instance filed named </a:t>
            </a:r>
            <a:r>
              <a:rPr lang="en-SG" dirty="0" err="1" smtClean="0"/>
              <a:t>theData</a:t>
            </a:r>
            <a:r>
              <a:rPr lang="en-SG" dirty="0" smtClean="0"/>
              <a:t>, which is declared to be of type Vector.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1573</Words>
  <Application>Microsoft Office PowerPoint</Application>
  <PresentationFormat>On-screen Show (4:3)</PresentationFormat>
  <Paragraphs>165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Mechanisms for Software Reuse</vt:lpstr>
      <vt:lpstr>Topics</vt:lpstr>
      <vt:lpstr>Substitutability</vt:lpstr>
      <vt:lpstr>Slide 4</vt:lpstr>
      <vt:lpstr>Slide 5</vt:lpstr>
      <vt:lpstr>Slide 6</vt:lpstr>
      <vt:lpstr>Composition and Inheritance described</vt:lpstr>
      <vt:lpstr>Slide 8</vt:lpstr>
      <vt:lpstr>Slide 9</vt:lpstr>
      <vt:lpstr>Slide 10</vt:lpstr>
      <vt:lpstr>Slide 11</vt:lpstr>
      <vt:lpstr>Slide 12</vt:lpstr>
      <vt:lpstr>Slide 13</vt:lpstr>
      <vt:lpstr>Slide 14</vt:lpstr>
      <vt:lpstr>Slide 15</vt:lpstr>
      <vt:lpstr>Composition and Inheritance Contrasted</vt:lpstr>
      <vt:lpstr>Slide 17</vt:lpstr>
      <vt:lpstr>Combining inheritance and composition</vt:lpstr>
      <vt:lpstr>Slide 19</vt:lpstr>
      <vt:lpstr>Slide 20</vt:lpstr>
      <vt:lpstr>Novel forms of software reuse</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Mechanisms for Software Reuse</dc:title>
  <dc:creator/>
  <cp:lastModifiedBy>Rajesh Reddy</cp:lastModifiedBy>
  <cp:revision>39</cp:revision>
  <dcterms:created xsi:type="dcterms:W3CDTF">2006-08-16T00:00:00Z</dcterms:created>
  <dcterms:modified xsi:type="dcterms:W3CDTF">2019-02-20T05:39:16Z</dcterms:modified>
</cp:coreProperties>
</file>