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7" r:id="rId3"/>
    <p:sldId id="258" r:id="rId4"/>
    <p:sldId id="262" r:id="rId5"/>
    <p:sldId id="259" r:id="rId6"/>
    <p:sldId id="260"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4" r:id="rId30"/>
    <p:sldId id="28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ooter" id="{A70D6C1E-0A02-445C-8F75-E37AF288C48E}">
          <p14:sldIdLst>
            <p14:sldId id="256"/>
            <p14:sldId id="257"/>
            <p14:sldId id="258"/>
            <p14:sldId id="262"/>
            <p14:sldId id="259"/>
            <p14:sldId id="260"/>
            <p14:sldId id="263"/>
            <p14:sldId id="261"/>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5"/>
            <p14:sldId id="284"/>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147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EA0C0817-A112-4847-8014-A94B7D2A4EA3}" type="datetime1">
              <a:rPr lang="en-US" smtClean="0"/>
              <a:t>14/11/2019</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98261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14/11/2019</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42840162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14/11/2019</a:t>
            </a:fld>
            <a:endParaRPr lang="en-US"/>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12313743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14/11/2019</a:t>
            </a:fld>
            <a:endParaRPr lang="en-US"/>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38694671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14/11/2019</a:t>
            </a:fld>
            <a:endParaRPr lang="en-US"/>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10906628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14/11/2019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12971447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14/11/2019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37266300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13390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14/11/2019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327217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210896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22783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257617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236118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253068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03636942-C211-4B28-8DBD-C953E00AF71B}" type="datetime1">
              <a:rPr lang="en-US" smtClean="0"/>
              <a:t>14/11/2019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320479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14/11/2019</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300402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14/11/2019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34B7E4EF-A1BD-40F4-AB7B-04F084DD991D}" type="slidenum">
              <a:rPr lang="en-US" smtClean="0"/>
              <a:t>‹#›</a:t>
            </a:fld>
            <a:endParaRPr lang="en-US"/>
          </a:p>
        </p:txBody>
      </p:sp>
    </p:spTree>
    <p:extLst>
      <p:ext uri="{BB962C8B-B14F-4D97-AF65-F5344CB8AC3E}">
        <p14:creationId xmlns:p14="http://schemas.microsoft.com/office/powerpoint/2010/main" val="181523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F6FA2B21-3FCD-4721-B95C-427943F61125}" type="datetime1">
              <a:rPr lang="en-US" smtClean="0"/>
              <a:t>14/11/2019</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05414325"/>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6132D4-7575-49C0-B8FA-2FDA34C71B17}"/>
              </a:ext>
            </a:extLst>
          </p:cNvPr>
          <p:cNvPicPr>
            <a:picLocks noChangeAspect="1"/>
          </p:cNvPicPr>
          <p:nvPr/>
        </p:nvPicPr>
        <p:blipFill rotWithShape="1">
          <a:blip r:embed="rId2">
            <a:alphaModFix amt="35000"/>
          </a:blip>
          <a:srcRect b="15730"/>
          <a:stretch/>
        </p:blipFill>
        <p:spPr>
          <a:xfrm>
            <a:off x="15" y="0"/>
            <a:ext cx="9143985" cy="6857999"/>
          </a:xfrm>
          <a:prstGeom prst="rect">
            <a:avLst/>
          </a:prstGeom>
        </p:spPr>
      </p:pic>
      <p:sp>
        <p:nvSpPr>
          <p:cNvPr id="2" name="Title 1">
            <a:extLst>
              <a:ext uri="{FF2B5EF4-FFF2-40B4-BE49-F238E27FC236}">
                <a16:creationId xmlns:a16="http://schemas.microsoft.com/office/drawing/2014/main" id="{FF22D5CB-289C-4390-BF2B-68519D39C745}"/>
              </a:ext>
            </a:extLst>
          </p:cNvPr>
          <p:cNvSpPr>
            <a:spLocks noGrp="1"/>
          </p:cNvSpPr>
          <p:nvPr>
            <p:ph type="ctrTitle"/>
          </p:nvPr>
        </p:nvSpPr>
        <p:spPr>
          <a:xfrm>
            <a:off x="825038" y="1772529"/>
            <a:ext cx="4663440" cy="1705781"/>
          </a:xfrm>
        </p:spPr>
        <p:txBody>
          <a:bodyPr>
            <a:noAutofit/>
          </a:bodyPr>
          <a:lstStyle/>
          <a:p>
            <a:r>
              <a:rPr lang="en-US" b="1" dirty="0">
                <a:solidFill>
                  <a:srgbClr val="FFFFFF"/>
                </a:solidFill>
              </a:rPr>
              <a:t>Kotter’s 8-Step </a:t>
            </a:r>
            <a:br>
              <a:rPr lang="en-US" b="1" dirty="0">
                <a:solidFill>
                  <a:srgbClr val="FFFFFF"/>
                </a:solidFill>
              </a:rPr>
            </a:br>
            <a:r>
              <a:rPr lang="en-US" b="1" dirty="0">
                <a:solidFill>
                  <a:srgbClr val="FFFFFF"/>
                </a:solidFill>
              </a:rPr>
              <a:t>Change Model</a:t>
            </a:r>
          </a:p>
        </p:txBody>
      </p:sp>
      <p:sp>
        <p:nvSpPr>
          <p:cNvPr id="3" name="Subtitle 2">
            <a:extLst>
              <a:ext uri="{FF2B5EF4-FFF2-40B4-BE49-F238E27FC236}">
                <a16:creationId xmlns:a16="http://schemas.microsoft.com/office/drawing/2014/main" id="{75957A08-26A4-40BD-A288-2F8D09927BD9}"/>
              </a:ext>
            </a:extLst>
          </p:cNvPr>
          <p:cNvSpPr>
            <a:spLocks noGrp="1"/>
          </p:cNvSpPr>
          <p:nvPr>
            <p:ph type="subTitle" idx="1"/>
          </p:nvPr>
        </p:nvSpPr>
        <p:spPr>
          <a:xfrm>
            <a:off x="922119" y="3882279"/>
            <a:ext cx="7543800" cy="857250"/>
          </a:xfrm>
        </p:spPr>
        <p:txBody>
          <a:bodyPr>
            <a:normAutofit/>
          </a:bodyPr>
          <a:lstStyle/>
          <a:p>
            <a:r>
              <a:rPr lang="en-US" sz="1800" dirty="0">
                <a:solidFill>
                  <a:srgbClr val="FFFFFF"/>
                </a:solidFill>
              </a:rPr>
              <a:t>Implementing the change powerfully and successfully</a:t>
            </a:r>
          </a:p>
        </p:txBody>
      </p:sp>
      <p:pic>
        <p:nvPicPr>
          <p:cNvPr id="8" name="Picture 7">
            <a:extLst>
              <a:ext uri="{FF2B5EF4-FFF2-40B4-BE49-F238E27FC236}">
                <a16:creationId xmlns:a16="http://schemas.microsoft.com/office/drawing/2014/main" id="{A6DCCC0A-00CA-4CD6-86C8-361755E69471}"/>
              </a:ext>
            </a:extLst>
          </p:cNvPr>
          <p:cNvPicPr>
            <a:picLocks noChangeAspect="1"/>
          </p:cNvPicPr>
          <p:nvPr/>
        </p:nvPicPr>
        <p:blipFill rotWithShape="1">
          <a:blip r:embed="rId3">
            <a:extLst>
              <a:ext uri="{28A0092B-C50C-407E-A947-70E740481C1C}">
                <a14:useLocalDpi xmlns:a14="http://schemas.microsoft.com/office/drawing/2010/main" val="0"/>
              </a:ext>
            </a:extLst>
          </a:blip>
          <a:srcRect b="9345"/>
          <a:stretch/>
        </p:blipFill>
        <p:spPr>
          <a:xfrm>
            <a:off x="5715001" y="1620934"/>
            <a:ext cx="2750918" cy="2026261"/>
          </a:xfrm>
          <a:prstGeom prst="rect">
            <a:avLst/>
          </a:prstGeom>
        </p:spPr>
      </p:pic>
      <p:sp>
        <p:nvSpPr>
          <p:cNvPr id="6" name="Subtitle 4">
            <a:extLst>
              <a:ext uri="{FF2B5EF4-FFF2-40B4-BE49-F238E27FC236}">
                <a16:creationId xmlns:a16="http://schemas.microsoft.com/office/drawing/2014/main" id="{5F3C1E55-8C0F-46A5-8359-F61ACD730B2B}"/>
              </a:ext>
            </a:extLst>
          </p:cNvPr>
          <p:cNvSpPr txBox="1">
            <a:spLocks/>
          </p:cNvSpPr>
          <p:nvPr/>
        </p:nvSpPr>
        <p:spPr>
          <a:xfrm>
            <a:off x="922119" y="5128147"/>
            <a:ext cx="5917679" cy="163285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1100" dirty="0">
                <a:solidFill>
                  <a:schemeClr val="tx1"/>
                </a:solidFill>
              </a:rPr>
              <a:t>Divyanshu Shrivastava</a:t>
            </a:r>
          </a:p>
          <a:p>
            <a:r>
              <a:rPr lang="en-US" sz="1100" dirty="0">
                <a:solidFill>
                  <a:schemeClr val="tx1"/>
                </a:solidFill>
              </a:rPr>
              <a:t>Ekta Singh Parmar</a:t>
            </a:r>
          </a:p>
          <a:p>
            <a:r>
              <a:rPr lang="en-US" sz="1100" dirty="0">
                <a:solidFill>
                  <a:schemeClr val="tx1"/>
                </a:solidFill>
              </a:rPr>
              <a:t>Gajendra </a:t>
            </a:r>
            <a:r>
              <a:rPr lang="en-US" sz="1100" dirty="0" err="1">
                <a:solidFill>
                  <a:schemeClr val="tx1"/>
                </a:solidFill>
              </a:rPr>
              <a:t>Rajoriya</a:t>
            </a:r>
            <a:endParaRPr lang="en-US" sz="1100" dirty="0">
              <a:solidFill>
                <a:schemeClr val="tx1"/>
              </a:solidFill>
            </a:endParaRPr>
          </a:p>
          <a:p>
            <a:r>
              <a:rPr lang="en-US" sz="1100" dirty="0" err="1">
                <a:solidFill>
                  <a:schemeClr val="tx1"/>
                </a:solidFill>
              </a:rPr>
              <a:t>Hariom</a:t>
            </a:r>
            <a:r>
              <a:rPr lang="en-US" sz="1100" dirty="0">
                <a:solidFill>
                  <a:schemeClr val="tx1"/>
                </a:solidFill>
              </a:rPr>
              <a:t> </a:t>
            </a:r>
            <a:r>
              <a:rPr lang="en-US" sz="1100" dirty="0" err="1">
                <a:solidFill>
                  <a:schemeClr val="tx1"/>
                </a:solidFill>
              </a:rPr>
              <a:t>kumar</a:t>
            </a:r>
            <a:endParaRPr lang="en-US" sz="1100" dirty="0">
              <a:solidFill>
                <a:schemeClr val="tx1"/>
              </a:solidFill>
            </a:endParaRPr>
          </a:p>
        </p:txBody>
      </p:sp>
    </p:spTree>
    <p:extLst>
      <p:ext uri="{BB962C8B-B14F-4D97-AF65-F5344CB8AC3E}">
        <p14:creationId xmlns:p14="http://schemas.microsoft.com/office/powerpoint/2010/main" val="293580736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8E15E-0873-4CA3-B0CA-9DBFC4C25B0F}"/>
              </a:ext>
            </a:extLst>
          </p:cNvPr>
          <p:cNvSpPr>
            <a:spLocks noGrp="1"/>
          </p:cNvSpPr>
          <p:nvPr>
            <p:ph type="ctrTitle"/>
          </p:nvPr>
        </p:nvSpPr>
        <p:spPr>
          <a:xfrm>
            <a:off x="1613160" y="1663796"/>
            <a:ext cx="5917679" cy="1202497"/>
          </a:xfrm>
        </p:spPr>
        <p:txBody>
          <a:bodyPr anchor="ctr"/>
          <a:lstStyle/>
          <a:p>
            <a:pPr algn="ctr"/>
            <a:r>
              <a:rPr lang="en-US" dirty="0"/>
              <a:t>Step - 3</a:t>
            </a:r>
          </a:p>
        </p:txBody>
      </p:sp>
      <p:sp>
        <p:nvSpPr>
          <p:cNvPr id="4" name="Subtitle 3">
            <a:extLst>
              <a:ext uri="{FF2B5EF4-FFF2-40B4-BE49-F238E27FC236}">
                <a16:creationId xmlns:a16="http://schemas.microsoft.com/office/drawing/2014/main" id="{006D2FA9-F83C-4E2E-BE9D-57FD00F2484E}"/>
              </a:ext>
            </a:extLst>
          </p:cNvPr>
          <p:cNvSpPr>
            <a:spLocks noGrp="1"/>
          </p:cNvSpPr>
          <p:nvPr>
            <p:ph type="subTitle" idx="1"/>
          </p:nvPr>
        </p:nvSpPr>
        <p:spPr>
          <a:xfrm>
            <a:off x="717452" y="2998289"/>
            <a:ext cx="7863840" cy="884393"/>
          </a:xfrm>
        </p:spPr>
        <p:txBody>
          <a:bodyPr anchor="ctr">
            <a:normAutofit/>
          </a:bodyPr>
          <a:lstStyle/>
          <a:p>
            <a:pPr algn="ctr"/>
            <a:r>
              <a:rPr lang="en-US" sz="3200" b="1" dirty="0"/>
              <a:t>GETTING the RIGHT VISION</a:t>
            </a:r>
          </a:p>
        </p:txBody>
      </p:sp>
    </p:spTree>
    <p:extLst>
      <p:ext uri="{BB962C8B-B14F-4D97-AF65-F5344CB8AC3E}">
        <p14:creationId xmlns:p14="http://schemas.microsoft.com/office/powerpoint/2010/main" val="208926236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568AE-122A-4597-A504-E4679E20B1C1}"/>
              </a:ext>
            </a:extLst>
          </p:cNvPr>
          <p:cNvSpPr>
            <a:spLocks noGrp="1"/>
          </p:cNvSpPr>
          <p:nvPr>
            <p:ph type="title"/>
          </p:nvPr>
        </p:nvSpPr>
        <p:spPr/>
        <p:txBody>
          <a:bodyPr/>
          <a:lstStyle/>
          <a:p>
            <a:pPr algn="ctr"/>
            <a:r>
              <a:rPr lang="en-US" b="1" dirty="0"/>
              <a:t>Getting the Right Vision</a:t>
            </a:r>
          </a:p>
        </p:txBody>
      </p:sp>
      <p:sp>
        <p:nvSpPr>
          <p:cNvPr id="5" name="Title 3">
            <a:extLst>
              <a:ext uri="{FF2B5EF4-FFF2-40B4-BE49-F238E27FC236}">
                <a16:creationId xmlns:a16="http://schemas.microsoft.com/office/drawing/2014/main" id="{A908DDF6-F418-497B-BE96-4DD76AC5D41D}"/>
              </a:ext>
            </a:extLst>
          </p:cNvPr>
          <p:cNvSpPr txBox="1">
            <a:spLocks/>
          </p:cNvSpPr>
          <p:nvPr/>
        </p:nvSpPr>
        <p:spPr>
          <a:xfrm>
            <a:off x="777240" y="2672862"/>
            <a:ext cx="7543800" cy="3390312"/>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lnSpc>
                <a:spcPct val="150000"/>
              </a:lnSpc>
            </a:pPr>
            <a:r>
              <a:rPr lang="en-US" dirty="0">
                <a:latin typeface="Leelawadee UI Semilight" panose="020B0402040204020203" pitchFamily="34" charset="-34"/>
                <a:cs typeface="Leelawadee UI Semilight" panose="020B0402040204020203" pitchFamily="34" charset="-34"/>
              </a:rPr>
              <a:t>What is our vision for the future? What change is needed? What do we need to do to realize our vision? Good answers to such questions will help the organization to </a:t>
            </a:r>
            <a:r>
              <a:rPr lang="en-US" b="1" dirty="0">
                <a:latin typeface="Leelawadee UI Semilight" panose="020B0402040204020203" pitchFamily="34" charset="-34"/>
                <a:cs typeface="Leelawadee UI Semilight" panose="020B0402040204020203" pitchFamily="34" charset="-34"/>
              </a:rPr>
              <a:t>make the future they want more probable</a:t>
            </a:r>
            <a:r>
              <a:rPr lang="en-US" dirty="0">
                <a:latin typeface="Leelawadee UI Semilight" panose="020B0402040204020203" pitchFamily="34" charset="-34"/>
                <a:cs typeface="Leelawadee UI Semilight" panose="020B0402040204020203" pitchFamily="34" charset="-34"/>
              </a:rPr>
              <a:t>. </a:t>
            </a:r>
          </a:p>
          <a:p>
            <a:pPr algn="just">
              <a:lnSpc>
                <a:spcPct val="150000"/>
              </a:lnSpc>
            </a:pPr>
            <a:r>
              <a:rPr lang="en-US" dirty="0">
                <a:latin typeface="Leelawadee UI Semilight" panose="020B0402040204020203" pitchFamily="34" charset="-34"/>
                <a:cs typeface="Leelawadee UI Semilight" panose="020B0402040204020203" pitchFamily="34" charset="-34"/>
              </a:rPr>
              <a:t>	Creating a vision that can be conveyed in a matter of minutes is going to move people into action much more effectively than detailed analyses ever will.</a:t>
            </a:r>
            <a:endParaRPr lang="en-US" sz="2400" dirty="0">
              <a:latin typeface="Leelawadee UI Semilight" panose="020B0402040204020203" pitchFamily="34" charset="-34"/>
              <a:ea typeface="Cambria" panose="02040503050406030204" pitchFamily="18" charset="0"/>
              <a:cs typeface="Leelawadee UI Semilight" panose="020B0402040204020203" pitchFamily="34" charset="-34"/>
            </a:endParaRPr>
          </a:p>
        </p:txBody>
      </p:sp>
    </p:spTree>
    <p:extLst>
      <p:ext uri="{BB962C8B-B14F-4D97-AF65-F5344CB8AC3E}">
        <p14:creationId xmlns:p14="http://schemas.microsoft.com/office/powerpoint/2010/main" val="242602014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063A-A3D7-4243-982F-D93F91A0EAFA}"/>
              </a:ext>
            </a:extLst>
          </p:cNvPr>
          <p:cNvSpPr>
            <a:spLocks noGrp="1"/>
          </p:cNvSpPr>
          <p:nvPr>
            <p:ph type="title"/>
          </p:nvPr>
        </p:nvSpPr>
        <p:spPr/>
        <p:txBody>
          <a:bodyPr/>
          <a:lstStyle/>
          <a:p>
            <a:r>
              <a:rPr lang="en-US" dirty="0"/>
              <a:t>What we’ll do?</a:t>
            </a:r>
          </a:p>
        </p:txBody>
      </p:sp>
      <p:sp>
        <p:nvSpPr>
          <p:cNvPr id="5" name="TextBox 4">
            <a:extLst>
              <a:ext uri="{FF2B5EF4-FFF2-40B4-BE49-F238E27FC236}">
                <a16:creationId xmlns:a16="http://schemas.microsoft.com/office/drawing/2014/main" id="{BAA03B99-998A-4FB5-A946-3B1BB515DB86}"/>
              </a:ext>
            </a:extLst>
          </p:cNvPr>
          <p:cNvSpPr txBox="1"/>
          <p:nvPr/>
        </p:nvSpPr>
        <p:spPr>
          <a:xfrm>
            <a:off x="675249" y="2630657"/>
            <a:ext cx="7695028" cy="279352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Determine the values that are central to the change.</a:t>
            </a:r>
          </a:p>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Develop a short summary (two or three sentences) that captures what you see as the future of your organization.</a:t>
            </a:r>
          </a:p>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Create a strategy to execute that vision.</a:t>
            </a:r>
            <a:endParaRPr lang="en-US" sz="1200" dirty="0">
              <a:latin typeface="Leelawadee UI Semilight" panose="020B0402040204020203" pitchFamily="34" charset="-34"/>
              <a:ea typeface="Cambria" panose="02040503050406030204" pitchFamily="18" charset="0"/>
              <a:cs typeface="Leelawadee UI Semilight" panose="020B0402040204020203" pitchFamily="34" charset="-34"/>
            </a:endParaRPr>
          </a:p>
        </p:txBody>
      </p:sp>
    </p:spTree>
    <p:extLst>
      <p:ext uri="{BB962C8B-B14F-4D97-AF65-F5344CB8AC3E}">
        <p14:creationId xmlns:p14="http://schemas.microsoft.com/office/powerpoint/2010/main" val="266614750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8E15E-0873-4CA3-B0CA-9DBFC4C25B0F}"/>
              </a:ext>
            </a:extLst>
          </p:cNvPr>
          <p:cNvSpPr>
            <a:spLocks noGrp="1"/>
          </p:cNvSpPr>
          <p:nvPr>
            <p:ph type="ctrTitle"/>
          </p:nvPr>
        </p:nvSpPr>
        <p:spPr>
          <a:xfrm>
            <a:off x="1613160" y="1663796"/>
            <a:ext cx="5917679" cy="1202497"/>
          </a:xfrm>
        </p:spPr>
        <p:txBody>
          <a:bodyPr anchor="ctr"/>
          <a:lstStyle/>
          <a:p>
            <a:pPr algn="ctr"/>
            <a:r>
              <a:rPr lang="en-US" dirty="0"/>
              <a:t>Step - 4</a:t>
            </a:r>
          </a:p>
        </p:txBody>
      </p:sp>
      <p:sp>
        <p:nvSpPr>
          <p:cNvPr id="4" name="Subtitle 3">
            <a:extLst>
              <a:ext uri="{FF2B5EF4-FFF2-40B4-BE49-F238E27FC236}">
                <a16:creationId xmlns:a16="http://schemas.microsoft.com/office/drawing/2014/main" id="{006D2FA9-F83C-4E2E-BE9D-57FD00F2484E}"/>
              </a:ext>
            </a:extLst>
          </p:cNvPr>
          <p:cNvSpPr>
            <a:spLocks noGrp="1"/>
          </p:cNvSpPr>
          <p:nvPr>
            <p:ph type="subTitle" idx="1"/>
          </p:nvPr>
        </p:nvSpPr>
        <p:spPr>
          <a:xfrm>
            <a:off x="717452" y="2998289"/>
            <a:ext cx="7863840" cy="884393"/>
          </a:xfrm>
        </p:spPr>
        <p:txBody>
          <a:bodyPr anchor="ctr">
            <a:normAutofit/>
          </a:bodyPr>
          <a:lstStyle/>
          <a:p>
            <a:pPr algn="ctr"/>
            <a:r>
              <a:rPr lang="en-US" sz="3200" b="1" dirty="0"/>
              <a:t>Communicate for buy-in</a:t>
            </a:r>
          </a:p>
        </p:txBody>
      </p:sp>
    </p:spTree>
    <p:extLst>
      <p:ext uri="{BB962C8B-B14F-4D97-AF65-F5344CB8AC3E}">
        <p14:creationId xmlns:p14="http://schemas.microsoft.com/office/powerpoint/2010/main" val="65536821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568AE-122A-4597-A504-E4679E20B1C1}"/>
              </a:ext>
            </a:extLst>
          </p:cNvPr>
          <p:cNvSpPr>
            <a:spLocks noGrp="1"/>
          </p:cNvSpPr>
          <p:nvPr>
            <p:ph type="title"/>
          </p:nvPr>
        </p:nvSpPr>
        <p:spPr/>
        <p:txBody>
          <a:bodyPr/>
          <a:lstStyle/>
          <a:p>
            <a:pPr algn="ctr"/>
            <a:r>
              <a:rPr lang="en-US" b="1" dirty="0"/>
              <a:t>Communicate for Buy-In</a:t>
            </a:r>
          </a:p>
        </p:txBody>
      </p:sp>
      <p:sp>
        <p:nvSpPr>
          <p:cNvPr id="5" name="Title 3">
            <a:extLst>
              <a:ext uri="{FF2B5EF4-FFF2-40B4-BE49-F238E27FC236}">
                <a16:creationId xmlns:a16="http://schemas.microsoft.com/office/drawing/2014/main" id="{A908DDF6-F418-497B-BE96-4DD76AC5D41D}"/>
              </a:ext>
            </a:extLst>
          </p:cNvPr>
          <p:cNvSpPr txBox="1">
            <a:spLocks/>
          </p:cNvSpPr>
          <p:nvPr/>
        </p:nvSpPr>
        <p:spPr>
          <a:xfrm>
            <a:off x="777240" y="2672862"/>
            <a:ext cx="7543800" cy="3390312"/>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lnSpc>
                <a:spcPct val="150000"/>
              </a:lnSpc>
            </a:pPr>
            <a:r>
              <a:rPr lang="en-US" sz="2400" dirty="0">
                <a:latin typeface="Leelawadee UI Semilight" panose="020B0402040204020203" pitchFamily="34" charset="-34"/>
                <a:cs typeface="Leelawadee UI Semilight" panose="020B0402040204020203" pitchFamily="34" charset="-34"/>
              </a:rPr>
              <a:t>Transformational change projects tend to generate lots of information. Unfortunately the message about organizational change is often lost and people fail to see why the change is needed.</a:t>
            </a:r>
          </a:p>
          <a:p>
            <a:pPr algn="just">
              <a:lnSpc>
                <a:spcPct val="150000"/>
              </a:lnSpc>
            </a:pPr>
            <a:r>
              <a:rPr lang="en-US" sz="2400" dirty="0">
                <a:latin typeface="Leelawadee UI Semilight" panose="020B0402040204020203" pitchFamily="34" charset="-34"/>
                <a:cs typeface="Leelawadee UI Semilight" panose="020B0402040204020203" pitchFamily="34" charset="-34"/>
              </a:rPr>
              <a:t>	They don’t buy into the idea and start resisting our efforts; we create the wrong emotional response.</a:t>
            </a:r>
          </a:p>
        </p:txBody>
      </p:sp>
    </p:spTree>
    <p:extLst>
      <p:ext uri="{BB962C8B-B14F-4D97-AF65-F5344CB8AC3E}">
        <p14:creationId xmlns:p14="http://schemas.microsoft.com/office/powerpoint/2010/main" val="312938954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063A-A3D7-4243-982F-D93F91A0EAFA}"/>
              </a:ext>
            </a:extLst>
          </p:cNvPr>
          <p:cNvSpPr>
            <a:spLocks noGrp="1"/>
          </p:cNvSpPr>
          <p:nvPr>
            <p:ph type="title"/>
          </p:nvPr>
        </p:nvSpPr>
        <p:spPr/>
        <p:txBody>
          <a:bodyPr/>
          <a:lstStyle/>
          <a:p>
            <a:r>
              <a:rPr lang="en-US" dirty="0"/>
              <a:t>What we’ll do?</a:t>
            </a:r>
          </a:p>
        </p:txBody>
      </p:sp>
      <p:sp>
        <p:nvSpPr>
          <p:cNvPr id="5" name="TextBox 4">
            <a:extLst>
              <a:ext uri="{FF2B5EF4-FFF2-40B4-BE49-F238E27FC236}">
                <a16:creationId xmlns:a16="http://schemas.microsoft.com/office/drawing/2014/main" id="{BAA03B99-998A-4FB5-A946-3B1BB515DB86}"/>
              </a:ext>
            </a:extLst>
          </p:cNvPr>
          <p:cNvSpPr txBox="1"/>
          <p:nvPr/>
        </p:nvSpPr>
        <p:spPr>
          <a:xfrm>
            <a:off x="675249" y="2630657"/>
            <a:ext cx="7695028" cy="279352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Talk often about your change vision.</a:t>
            </a:r>
          </a:p>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Openly and honestly address people’s concerns and anxieties.</a:t>
            </a:r>
          </a:p>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Apply your vision to all aspects of operations from training to </a:t>
            </a:r>
            <a:r>
              <a:rPr lang="en-US" sz="2400">
                <a:latin typeface="Leelawadee UI Semilight" panose="020B0402040204020203" pitchFamily="34" charset="-34"/>
                <a:ea typeface="Cambria" panose="02040503050406030204" pitchFamily="18" charset="0"/>
                <a:cs typeface="Leelawadee UI Semilight" panose="020B0402040204020203" pitchFamily="34" charset="-34"/>
              </a:rPr>
              <a:t>performance reviews.</a:t>
            </a:r>
            <a:endParaRPr lang="en-US" sz="2400" dirty="0">
              <a:latin typeface="Leelawadee UI Semilight" panose="020B0402040204020203" pitchFamily="34" charset="-34"/>
              <a:ea typeface="Cambria" panose="02040503050406030204" pitchFamily="18" charset="0"/>
              <a:cs typeface="Leelawadee UI Semilight" panose="020B0402040204020203" pitchFamily="34" charset="-34"/>
            </a:endParaRPr>
          </a:p>
        </p:txBody>
      </p:sp>
    </p:spTree>
    <p:extLst>
      <p:ext uri="{BB962C8B-B14F-4D97-AF65-F5344CB8AC3E}">
        <p14:creationId xmlns:p14="http://schemas.microsoft.com/office/powerpoint/2010/main" val="31492269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8E15E-0873-4CA3-B0CA-9DBFC4C25B0F}"/>
              </a:ext>
            </a:extLst>
          </p:cNvPr>
          <p:cNvSpPr>
            <a:spLocks noGrp="1"/>
          </p:cNvSpPr>
          <p:nvPr>
            <p:ph type="ctrTitle"/>
          </p:nvPr>
        </p:nvSpPr>
        <p:spPr>
          <a:xfrm>
            <a:off x="1613160" y="1663796"/>
            <a:ext cx="5917679" cy="1202497"/>
          </a:xfrm>
        </p:spPr>
        <p:txBody>
          <a:bodyPr anchor="ctr"/>
          <a:lstStyle/>
          <a:p>
            <a:pPr algn="ctr"/>
            <a:r>
              <a:rPr lang="en-US" dirty="0"/>
              <a:t>Step - 5</a:t>
            </a:r>
          </a:p>
        </p:txBody>
      </p:sp>
      <p:sp>
        <p:nvSpPr>
          <p:cNvPr id="4" name="Subtitle 3">
            <a:extLst>
              <a:ext uri="{FF2B5EF4-FFF2-40B4-BE49-F238E27FC236}">
                <a16:creationId xmlns:a16="http://schemas.microsoft.com/office/drawing/2014/main" id="{006D2FA9-F83C-4E2E-BE9D-57FD00F2484E}"/>
              </a:ext>
            </a:extLst>
          </p:cNvPr>
          <p:cNvSpPr>
            <a:spLocks noGrp="1"/>
          </p:cNvSpPr>
          <p:nvPr>
            <p:ph type="subTitle" idx="1"/>
          </p:nvPr>
        </p:nvSpPr>
        <p:spPr>
          <a:xfrm>
            <a:off x="717452" y="2998289"/>
            <a:ext cx="7863840" cy="884393"/>
          </a:xfrm>
        </p:spPr>
        <p:txBody>
          <a:bodyPr anchor="ctr">
            <a:normAutofit/>
          </a:bodyPr>
          <a:lstStyle/>
          <a:p>
            <a:pPr algn="ctr"/>
            <a:r>
              <a:rPr lang="en-US" sz="3200" b="1" dirty="0"/>
              <a:t>Empower action</a:t>
            </a:r>
          </a:p>
        </p:txBody>
      </p:sp>
    </p:spTree>
    <p:extLst>
      <p:ext uri="{BB962C8B-B14F-4D97-AF65-F5344CB8AC3E}">
        <p14:creationId xmlns:p14="http://schemas.microsoft.com/office/powerpoint/2010/main" val="371089664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568AE-122A-4597-A504-E4679E20B1C1}"/>
              </a:ext>
            </a:extLst>
          </p:cNvPr>
          <p:cNvSpPr>
            <a:spLocks noGrp="1"/>
          </p:cNvSpPr>
          <p:nvPr>
            <p:ph type="title"/>
          </p:nvPr>
        </p:nvSpPr>
        <p:spPr/>
        <p:txBody>
          <a:bodyPr/>
          <a:lstStyle/>
          <a:p>
            <a:pPr algn="ctr"/>
            <a:r>
              <a:rPr lang="en-US" b="1" dirty="0"/>
              <a:t>Empower Action</a:t>
            </a:r>
          </a:p>
        </p:txBody>
      </p:sp>
      <p:sp>
        <p:nvSpPr>
          <p:cNvPr id="5" name="Title 3">
            <a:extLst>
              <a:ext uri="{FF2B5EF4-FFF2-40B4-BE49-F238E27FC236}">
                <a16:creationId xmlns:a16="http://schemas.microsoft.com/office/drawing/2014/main" id="{A908DDF6-F418-497B-BE96-4DD76AC5D41D}"/>
              </a:ext>
            </a:extLst>
          </p:cNvPr>
          <p:cNvSpPr txBox="1">
            <a:spLocks/>
          </p:cNvSpPr>
          <p:nvPr/>
        </p:nvSpPr>
        <p:spPr>
          <a:xfrm>
            <a:off x="777240" y="2672862"/>
            <a:ext cx="7543800" cy="3390312"/>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lnSpc>
                <a:spcPct val="150000"/>
              </a:lnSpc>
            </a:pPr>
            <a:r>
              <a:rPr lang="en-US" sz="2400" dirty="0">
                <a:latin typeface="Leelawadee UI Semilight" panose="020B0402040204020203" pitchFamily="34" charset="-34"/>
                <a:cs typeface="Leelawadee UI Semilight" panose="020B0402040204020203" pitchFamily="34" charset="-34"/>
              </a:rPr>
              <a:t>Or rather remove barriers! One of the biggest barriers to change is the dis-empowering manager. People often get the message about change and want to do something about it.</a:t>
            </a:r>
          </a:p>
        </p:txBody>
      </p:sp>
    </p:spTree>
    <p:extLst>
      <p:ext uri="{BB962C8B-B14F-4D97-AF65-F5344CB8AC3E}">
        <p14:creationId xmlns:p14="http://schemas.microsoft.com/office/powerpoint/2010/main" val="5063682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063A-A3D7-4243-982F-D93F91A0EAFA}"/>
              </a:ext>
            </a:extLst>
          </p:cNvPr>
          <p:cNvSpPr>
            <a:spLocks noGrp="1"/>
          </p:cNvSpPr>
          <p:nvPr>
            <p:ph type="title"/>
          </p:nvPr>
        </p:nvSpPr>
        <p:spPr/>
        <p:txBody>
          <a:bodyPr/>
          <a:lstStyle/>
          <a:p>
            <a:r>
              <a:rPr lang="en-US" dirty="0"/>
              <a:t>What we’ll do?</a:t>
            </a:r>
          </a:p>
        </p:txBody>
      </p:sp>
      <p:sp>
        <p:nvSpPr>
          <p:cNvPr id="5" name="TextBox 4">
            <a:extLst>
              <a:ext uri="{FF2B5EF4-FFF2-40B4-BE49-F238E27FC236}">
                <a16:creationId xmlns:a16="http://schemas.microsoft.com/office/drawing/2014/main" id="{BAA03B99-998A-4FB5-A946-3B1BB515DB86}"/>
              </a:ext>
            </a:extLst>
          </p:cNvPr>
          <p:cNvSpPr txBox="1"/>
          <p:nvPr/>
        </p:nvSpPr>
        <p:spPr>
          <a:xfrm>
            <a:off x="675249" y="2630657"/>
            <a:ext cx="7695028" cy="33475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Identify or Hire or Change leaders whose main roles are to deliver the change.</a:t>
            </a:r>
          </a:p>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Recognize and reward people for making changes happen.</a:t>
            </a:r>
          </a:p>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Identify the people who resisting change and help them see what’s needed.</a:t>
            </a:r>
          </a:p>
        </p:txBody>
      </p:sp>
    </p:spTree>
    <p:extLst>
      <p:ext uri="{BB962C8B-B14F-4D97-AF65-F5344CB8AC3E}">
        <p14:creationId xmlns:p14="http://schemas.microsoft.com/office/powerpoint/2010/main" val="308211983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8E15E-0873-4CA3-B0CA-9DBFC4C25B0F}"/>
              </a:ext>
            </a:extLst>
          </p:cNvPr>
          <p:cNvSpPr>
            <a:spLocks noGrp="1"/>
          </p:cNvSpPr>
          <p:nvPr>
            <p:ph type="ctrTitle"/>
          </p:nvPr>
        </p:nvSpPr>
        <p:spPr>
          <a:xfrm>
            <a:off x="1613160" y="1663796"/>
            <a:ext cx="5917679" cy="1202497"/>
          </a:xfrm>
        </p:spPr>
        <p:txBody>
          <a:bodyPr anchor="ctr"/>
          <a:lstStyle/>
          <a:p>
            <a:pPr algn="ctr"/>
            <a:r>
              <a:rPr lang="en-US" dirty="0"/>
              <a:t>Step - 6</a:t>
            </a:r>
          </a:p>
        </p:txBody>
      </p:sp>
      <p:sp>
        <p:nvSpPr>
          <p:cNvPr id="4" name="Subtitle 3">
            <a:extLst>
              <a:ext uri="{FF2B5EF4-FFF2-40B4-BE49-F238E27FC236}">
                <a16:creationId xmlns:a16="http://schemas.microsoft.com/office/drawing/2014/main" id="{006D2FA9-F83C-4E2E-BE9D-57FD00F2484E}"/>
              </a:ext>
            </a:extLst>
          </p:cNvPr>
          <p:cNvSpPr>
            <a:spLocks noGrp="1"/>
          </p:cNvSpPr>
          <p:nvPr>
            <p:ph type="subTitle" idx="1"/>
          </p:nvPr>
        </p:nvSpPr>
        <p:spPr>
          <a:xfrm>
            <a:off x="717452" y="2998289"/>
            <a:ext cx="7863840" cy="884393"/>
          </a:xfrm>
        </p:spPr>
        <p:txBody>
          <a:bodyPr anchor="ctr">
            <a:normAutofit/>
          </a:bodyPr>
          <a:lstStyle/>
          <a:p>
            <a:pPr algn="ctr"/>
            <a:r>
              <a:rPr lang="en-US" sz="3200" b="1" dirty="0"/>
              <a:t>Create short-term wins</a:t>
            </a:r>
          </a:p>
        </p:txBody>
      </p:sp>
    </p:spTree>
    <p:extLst>
      <p:ext uri="{BB962C8B-B14F-4D97-AF65-F5344CB8AC3E}">
        <p14:creationId xmlns:p14="http://schemas.microsoft.com/office/powerpoint/2010/main" val="24361949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9E97-A3A0-4425-A333-D4B8B019087D}"/>
              </a:ext>
            </a:extLst>
          </p:cNvPr>
          <p:cNvSpPr>
            <a:spLocks noGrp="1"/>
          </p:cNvSpPr>
          <p:nvPr>
            <p:ph type="title"/>
          </p:nvPr>
        </p:nvSpPr>
        <p:spPr>
          <a:xfrm>
            <a:off x="885576" y="736030"/>
            <a:ext cx="7372847" cy="1088068"/>
          </a:xfrm>
        </p:spPr>
        <p:txBody>
          <a:bodyPr/>
          <a:lstStyle/>
          <a:p>
            <a:r>
              <a:rPr lang="en-US" b="1" dirty="0"/>
              <a:t>John Kotter</a:t>
            </a:r>
          </a:p>
        </p:txBody>
      </p:sp>
      <p:pic>
        <p:nvPicPr>
          <p:cNvPr id="5" name="Content Placeholder 4">
            <a:extLst>
              <a:ext uri="{FF2B5EF4-FFF2-40B4-BE49-F238E27FC236}">
                <a16:creationId xmlns:a16="http://schemas.microsoft.com/office/drawing/2014/main" id="{11F7B8A6-72A4-4A21-B1B8-3BD176BAB44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2679" b="100000" l="0" r="94667"/>
                    </a14:imgEffect>
                  </a14:imgLayer>
                </a14:imgProps>
              </a:ext>
              <a:ext uri="{28A0092B-C50C-407E-A947-70E740481C1C}">
                <a14:useLocalDpi xmlns:a14="http://schemas.microsoft.com/office/drawing/2010/main" val="0"/>
              </a:ext>
            </a:extLst>
          </a:blip>
          <a:stretch>
            <a:fillRect/>
          </a:stretch>
        </p:blipFill>
        <p:spPr>
          <a:xfrm flipH="1">
            <a:off x="5740222" y="2199301"/>
            <a:ext cx="2529882" cy="2518638"/>
          </a:xfrm>
        </p:spPr>
      </p:pic>
      <p:sp>
        <p:nvSpPr>
          <p:cNvPr id="6" name="Title 1">
            <a:extLst>
              <a:ext uri="{FF2B5EF4-FFF2-40B4-BE49-F238E27FC236}">
                <a16:creationId xmlns:a16="http://schemas.microsoft.com/office/drawing/2014/main" id="{1CE39C8F-70B0-4063-AB8B-AB7976690520}"/>
              </a:ext>
            </a:extLst>
          </p:cNvPr>
          <p:cNvSpPr txBox="1">
            <a:spLocks/>
          </p:cNvSpPr>
          <p:nvPr/>
        </p:nvSpPr>
        <p:spPr>
          <a:xfrm>
            <a:off x="897257" y="2536963"/>
            <a:ext cx="4392195" cy="2313197"/>
          </a:xfrm>
          <a:prstGeom prst="rect">
            <a:avLst/>
          </a:prstGeom>
        </p:spPr>
        <p:txBody>
          <a:bodyPr vert="horz" lIns="68580" tIns="34290" rIns="68580" bIns="3429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lnSpc>
                <a:spcPct val="100000"/>
              </a:lnSpc>
            </a:pPr>
            <a:r>
              <a:rPr lang="en-US" sz="2100" spc="0" dirty="0">
                <a:latin typeface="Cambria" panose="02040503050406030204" pitchFamily="18" charset="0"/>
                <a:ea typeface="Cambria" panose="02040503050406030204" pitchFamily="18" charset="0"/>
              </a:rPr>
              <a:t>“A professor at Harvard Business School and world renowned change expert, Kotter introduced his eight-step change process in his 1995 book, “Leading Change.” We look at his eight step for leading change.”</a:t>
            </a:r>
          </a:p>
        </p:txBody>
      </p:sp>
    </p:spTree>
    <p:extLst>
      <p:ext uri="{BB962C8B-B14F-4D97-AF65-F5344CB8AC3E}">
        <p14:creationId xmlns:p14="http://schemas.microsoft.com/office/powerpoint/2010/main" val="65995512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568AE-122A-4597-A504-E4679E20B1C1}"/>
              </a:ext>
            </a:extLst>
          </p:cNvPr>
          <p:cNvSpPr>
            <a:spLocks noGrp="1"/>
          </p:cNvSpPr>
          <p:nvPr>
            <p:ph type="title"/>
          </p:nvPr>
        </p:nvSpPr>
        <p:spPr/>
        <p:txBody>
          <a:bodyPr/>
          <a:lstStyle/>
          <a:p>
            <a:pPr algn="ctr"/>
            <a:r>
              <a:rPr lang="en-US" b="1" dirty="0"/>
              <a:t>Create Short-term Wins</a:t>
            </a:r>
          </a:p>
        </p:txBody>
      </p:sp>
      <p:sp>
        <p:nvSpPr>
          <p:cNvPr id="5" name="Title 3">
            <a:extLst>
              <a:ext uri="{FF2B5EF4-FFF2-40B4-BE49-F238E27FC236}">
                <a16:creationId xmlns:a16="http://schemas.microsoft.com/office/drawing/2014/main" id="{A908DDF6-F418-497B-BE96-4DD76AC5D41D}"/>
              </a:ext>
            </a:extLst>
          </p:cNvPr>
          <p:cNvSpPr txBox="1">
            <a:spLocks/>
          </p:cNvSpPr>
          <p:nvPr/>
        </p:nvSpPr>
        <p:spPr>
          <a:xfrm>
            <a:off x="777240" y="2447779"/>
            <a:ext cx="7543800" cy="3742006"/>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lnSpc>
                <a:spcPct val="100000"/>
              </a:lnSpc>
            </a:pPr>
            <a:r>
              <a:rPr lang="en-US" sz="2200" dirty="0">
                <a:latin typeface="Leelawadee UI Semilight" panose="020B0402040204020203" pitchFamily="34" charset="-34"/>
                <a:cs typeface="Leelawadee UI Semilight" panose="020B0402040204020203" pitchFamily="34" charset="-34"/>
              </a:rPr>
              <a:t>Large scale organizational change needs momentum, a sense of achievement, and optimism. Therefore, it is essential that results are achieved quickly.</a:t>
            </a:r>
          </a:p>
          <a:p>
            <a:pPr>
              <a:lnSpc>
                <a:spcPct val="100000"/>
              </a:lnSpc>
            </a:pPr>
            <a:r>
              <a:rPr lang="en-US" sz="2200" dirty="0">
                <a:latin typeface="Leelawadee UI Semilight" panose="020B0402040204020203" pitchFamily="34" charset="-34"/>
                <a:cs typeface="Leelawadee UI Semilight" panose="020B0402040204020203" pitchFamily="34" charset="-34"/>
              </a:rPr>
              <a:t>Short-term wins serve four important purposes:</a:t>
            </a:r>
          </a:p>
          <a:p>
            <a:pPr marL="342900" indent="-342900">
              <a:lnSpc>
                <a:spcPct val="100000"/>
              </a:lnSpc>
              <a:buFont typeface="Arial" panose="020B0604020202020204" pitchFamily="34" charset="0"/>
              <a:buChar char="•"/>
            </a:pPr>
            <a:r>
              <a:rPr lang="en-US" sz="2200" dirty="0">
                <a:latin typeface="Leelawadee UI Semilight" panose="020B0402040204020203" pitchFamily="34" charset="-34"/>
                <a:cs typeface="Leelawadee UI Semilight" panose="020B0402040204020203" pitchFamily="34" charset="-34"/>
              </a:rPr>
              <a:t>Provide us with feedback about the validity of our vision and strategies.</a:t>
            </a:r>
          </a:p>
          <a:p>
            <a:pPr marL="342900" indent="-342900">
              <a:lnSpc>
                <a:spcPct val="100000"/>
              </a:lnSpc>
              <a:buFont typeface="Arial" panose="020B0604020202020204" pitchFamily="34" charset="0"/>
              <a:buChar char="•"/>
            </a:pPr>
            <a:r>
              <a:rPr lang="en-US" sz="2200" dirty="0">
                <a:latin typeface="Leelawadee UI Semilight" panose="020B0402040204020203" pitchFamily="34" charset="-34"/>
                <a:cs typeface="Leelawadee UI Semilight" panose="020B0402040204020203" pitchFamily="34" charset="-34"/>
              </a:rPr>
              <a:t>Give those working hard to achieve the vision recognition and encouragement.</a:t>
            </a:r>
          </a:p>
          <a:p>
            <a:pPr marL="342900" indent="-342900">
              <a:lnSpc>
                <a:spcPct val="100000"/>
              </a:lnSpc>
              <a:buFont typeface="Arial" panose="020B0604020202020204" pitchFamily="34" charset="0"/>
              <a:buChar char="•"/>
            </a:pPr>
            <a:r>
              <a:rPr lang="en-US" sz="2200" dirty="0">
                <a:latin typeface="Leelawadee UI Semilight" panose="020B0402040204020203" pitchFamily="34" charset="-34"/>
                <a:cs typeface="Leelawadee UI Semilight" panose="020B0402040204020203" pitchFamily="34" charset="-34"/>
              </a:rPr>
              <a:t>Build faith in the change project — attracting those who are not actively involved.</a:t>
            </a:r>
          </a:p>
        </p:txBody>
      </p:sp>
    </p:spTree>
    <p:extLst>
      <p:ext uri="{BB962C8B-B14F-4D97-AF65-F5344CB8AC3E}">
        <p14:creationId xmlns:p14="http://schemas.microsoft.com/office/powerpoint/2010/main" val="405868275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063A-A3D7-4243-982F-D93F91A0EAFA}"/>
              </a:ext>
            </a:extLst>
          </p:cNvPr>
          <p:cNvSpPr>
            <a:spLocks noGrp="1"/>
          </p:cNvSpPr>
          <p:nvPr>
            <p:ph type="title"/>
          </p:nvPr>
        </p:nvSpPr>
        <p:spPr/>
        <p:txBody>
          <a:bodyPr/>
          <a:lstStyle/>
          <a:p>
            <a:r>
              <a:rPr lang="en-US" dirty="0"/>
              <a:t>What we’ll do?</a:t>
            </a:r>
          </a:p>
        </p:txBody>
      </p:sp>
      <p:sp>
        <p:nvSpPr>
          <p:cNvPr id="5" name="TextBox 4">
            <a:extLst>
              <a:ext uri="{FF2B5EF4-FFF2-40B4-BE49-F238E27FC236}">
                <a16:creationId xmlns:a16="http://schemas.microsoft.com/office/drawing/2014/main" id="{BAA03B99-998A-4FB5-A946-3B1BB515DB86}"/>
              </a:ext>
            </a:extLst>
          </p:cNvPr>
          <p:cNvSpPr txBox="1"/>
          <p:nvPr/>
        </p:nvSpPr>
        <p:spPr>
          <a:xfrm>
            <a:off x="675249" y="2630657"/>
            <a:ext cx="7695028" cy="279352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Look for sure fire project that you can implement without help from any critics of the change.</a:t>
            </a:r>
          </a:p>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Reward people who help you meet the targets.</a:t>
            </a:r>
          </a:p>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Don’t choose early targets that are expensive. You have to justify the investment in each project.</a:t>
            </a:r>
          </a:p>
        </p:txBody>
      </p:sp>
    </p:spTree>
    <p:extLst>
      <p:ext uri="{BB962C8B-B14F-4D97-AF65-F5344CB8AC3E}">
        <p14:creationId xmlns:p14="http://schemas.microsoft.com/office/powerpoint/2010/main" val="100394556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8E15E-0873-4CA3-B0CA-9DBFC4C25B0F}"/>
              </a:ext>
            </a:extLst>
          </p:cNvPr>
          <p:cNvSpPr>
            <a:spLocks noGrp="1"/>
          </p:cNvSpPr>
          <p:nvPr>
            <p:ph type="ctrTitle"/>
          </p:nvPr>
        </p:nvSpPr>
        <p:spPr>
          <a:xfrm>
            <a:off x="1613160" y="1663796"/>
            <a:ext cx="5917679" cy="1202497"/>
          </a:xfrm>
        </p:spPr>
        <p:txBody>
          <a:bodyPr anchor="ctr"/>
          <a:lstStyle/>
          <a:p>
            <a:pPr algn="ctr"/>
            <a:r>
              <a:rPr lang="en-US" dirty="0"/>
              <a:t>Step - 7</a:t>
            </a:r>
          </a:p>
        </p:txBody>
      </p:sp>
      <p:sp>
        <p:nvSpPr>
          <p:cNvPr id="4" name="Subtitle 3">
            <a:extLst>
              <a:ext uri="{FF2B5EF4-FFF2-40B4-BE49-F238E27FC236}">
                <a16:creationId xmlns:a16="http://schemas.microsoft.com/office/drawing/2014/main" id="{006D2FA9-F83C-4E2E-BE9D-57FD00F2484E}"/>
              </a:ext>
            </a:extLst>
          </p:cNvPr>
          <p:cNvSpPr>
            <a:spLocks noGrp="1"/>
          </p:cNvSpPr>
          <p:nvPr>
            <p:ph type="subTitle" idx="1"/>
          </p:nvPr>
        </p:nvSpPr>
        <p:spPr>
          <a:xfrm>
            <a:off x="717452" y="2998289"/>
            <a:ext cx="7863840" cy="884393"/>
          </a:xfrm>
        </p:spPr>
        <p:txBody>
          <a:bodyPr anchor="ctr">
            <a:noAutofit/>
          </a:bodyPr>
          <a:lstStyle/>
          <a:p>
            <a:pPr algn="ctr"/>
            <a:r>
              <a:rPr lang="en-US" sz="2800" b="1" dirty="0"/>
              <a:t>Implementing and Sustaining Change</a:t>
            </a:r>
          </a:p>
        </p:txBody>
      </p:sp>
    </p:spTree>
    <p:extLst>
      <p:ext uri="{BB962C8B-B14F-4D97-AF65-F5344CB8AC3E}">
        <p14:creationId xmlns:p14="http://schemas.microsoft.com/office/powerpoint/2010/main" val="201422974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568AE-122A-4597-A504-E4679E20B1C1}"/>
              </a:ext>
            </a:extLst>
          </p:cNvPr>
          <p:cNvSpPr>
            <a:spLocks noGrp="1"/>
          </p:cNvSpPr>
          <p:nvPr>
            <p:ph type="title"/>
          </p:nvPr>
        </p:nvSpPr>
        <p:spPr/>
        <p:txBody>
          <a:bodyPr/>
          <a:lstStyle/>
          <a:p>
            <a:pPr algn="ctr"/>
            <a:r>
              <a:rPr lang="en-US" sz="2400" b="1" dirty="0"/>
              <a:t>Implementing and Sustaining Change</a:t>
            </a:r>
          </a:p>
        </p:txBody>
      </p:sp>
      <p:sp>
        <p:nvSpPr>
          <p:cNvPr id="5" name="Title 3">
            <a:extLst>
              <a:ext uri="{FF2B5EF4-FFF2-40B4-BE49-F238E27FC236}">
                <a16:creationId xmlns:a16="http://schemas.microsoft.com/office/drawing/2014/main" id="{A908DDF6-F418-497B-BE96-4DD76AC5D41D}"/>
              </a:ext>
            </a:extLst>
          </p:cNvPr>
          <p:cNvSpPr txBox="1">
            <a:spLocks/>
          </p:cNvSpPr>
          <p:nvPr/>
        </p:nvSpPr>
        <p:spPr>
          <a:xfrm>
            <a:off x="800100" y="2222696"/>
            <a:ext cx="7543800" cy="4093698"/>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lnSpc>
                <a:spcPct val="150000"/>
              </a:lnSpc>
            </a:pPr>
            <a:r>
              <a:rPr lang="en-US" sz="2400" dirty="0">
                <a:latin typeface="Leelawadee UI Semilight" panose="020B0402040204020203" pitchFamily="34" charset="-34"/>
                <a:cs typeface="Leelawadee UI Semilight" panose="020B0402040204020203" pitchFamily="34" charset="-34"/>
              </a:rPr>
              <a:t>Many changes projects fail because victory is declared too early. Quick wining are only the beginning of what needs to be done to achieve long term change.</a:t>
            </a:r>
          </a:p>
          <a:p>
            <a:pPr algn="just">
              <a:lnSpc>
                <a:spcPct val="150000"/>
              </a:lnSpc>
            </a:pPr>
            <a:r>
              <a:rPr lang="en-US" sz="2400" dirty="0">
                <a:latin typeface="Leelawadee UI Semilight" panose="020B0402040204020203" pitchFamily="34" charset="-34"/>
                <a:cs typeface="Leelawadee UI Semilight" panose="020B0402040204020203" pitchFamily="34" charset="-34"/>
              </a:rPr>
              <a:t>	Each success provides an opportunity to build on what went right and identify what can you remove.</a:t>
            </a:r>
          </a:p>
          <a:p>
            <a:pPr algn="just">
              <a:lnSpc>
                <a:spcPct val="150000"/>
              </a:lnSpc>
            </a:pPr>
            <a:r>
              <a:rPr lang="en-US" sz="2400" dirty="0">
                <a:latin typeface="Leelawadee UI Semilight" panose="020B0402040204020203" pitchFamily="34" charset="-34"/>
                <a:cs typeface="Leelawadee UI Semilight" panose="020B0402040204020203" pitchFamily="34" charset="-34"/>
              </a:rPr>
              <a:t>	The idea is to continue with</a:t>
            </a:r>
            <a:r>
              <a:rPr lang="en-US" sz="2400" i="1" dirty="0">
                <a:latin typeface="Leelawadee UI Semilight" panose="020B0402040204020203" pitchFamily="34" charset="-34"/>
                <a:cs typeface="Leelawadee UI Semilight" panose="020B0402040204020203" pitchFamily="34" charset="-34"/>
              </a:rPr>
              <a:t> wave after wave</a:t>
            </a:r>
            <a:r>
              <a:rPr lang="en-US" sz="2400" dirty="0">
                <a:latin typeface="Leelawadee UI Semilight" panose="020B0402040204020203" pitchFamily="34" charset="-34"/>
                <a:cs typeface="Leelawadee UI Semilight" panose="020B0402040204020203" pitchFamily="34" charset="-34"/>
              </a:rPr>
              <a:t> of change and not to stop until the vision is a reality.</a:t>
            </a:r>
          </a:p>
        </p:txBody>
      </p:sp>
    </p:spTree>
    <p:extLst>
      <p:ext uri="{BB962C8B-B14F-4D97-AF65-F5344CB8AC3E}">
        <p14:creationId xmlns:p14="http://schemas.microsoft.com/office/powerpoint/2010/main" val="187847394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063A-A3D7-4243-982F-D93F91A0EAFA}"/>
              </a:ext>
            </a:extLst>
          </p:cNvPr>
          <p:cNvSpPr>
            <a:spLocks noGrp="1"/>
          </p:cNvSpPr>
          <p:nvPr>
            <p:ph type="title"/>
          </p:nvPr>
        </p:nvSpPr>
        <p:spPr/>
        <p:txBody>
          <a:bodyPr/>
          <a:lstStyle/>
          <a:p>
            <a:r>
              <a:rPr lang="en-US" dirty="0"/>
              <a:t>What we’ll do?</a:t>
            </a:r>
          </a:p>
        </p:txBody>
      </p:sp>
      <p:sp>
        <p:nvSpPr>
          <p:cNvPr id="5" name="TextBox 4">
            <a:extLst>
              <a:ext uri="{FF2B5EF4-FFF2-40B4-BE49-F238E27FC236}">
                <a16:creationId xmlns:a16="http://schemas.microsoft.com/office/drawing/2014/main" id="{BAA03B99-998A-4FB5-A946-3B1BB515DB86}"/>
              </a:ext>
            </a:extLst>
          </p:cNvPr>
          <p:cNvSpPr txBox="1"/>
          <p:nvPr/>
        </p:nvSpPr>
        <p:spPr>
          <a:xfrm>
            <a:off x="675249" y="2630657"/>
            <a:ext cx="7695028" cy="33475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After every win, analyze what went right and what needs to be improving.</a:t>
            </a:r>
          </a:p>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Set goals on continuous building on the momentum you’ve achieved.</a:t>
            </a:r>
          </a:p>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Keep idea fresh by bringing in new change agents and leaders for your change coalition.</a:t>
            </a:r>
          </a:p>
        </p:txBody>
      </p:sp>
    </p:spTree>
    <p:extLst>
      <p:ext uri="{BB962C8B-B14F-4D97-AF65-F5344CB8AC3E}">
        <p14:creationId xmlns:p14="http://schemas.microsoft.com/office/powerpoint/2010/main" val="298789774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8E15E-0873-4CA3-B0CA-9DBFC4C25B0F}"/>
              </a:ext>
            </a:extLst>
          </p:cNvPr>
          <p:cNvSpPr>
            <a:spLocks noGrp="1"/>
          </p:cNvSpPr>
          <p:nvPr>
            <p:ph type="ctrTitle"/>
          </p:nvPr>
        </p:nvSpPr>
        <p:spPr>
          <a:xfrm>
            <a:off x="1613160" y="1663796"/>
            <a:ext cx="5917679" cy="1202497"/>
          </a:xfrm>
        </p:spPr>
        <p:txBody>
          <a:bodyPr anchor="ctr"/>
          <a:lstStyle/>
          <a:p>
            <a:pPr algn="ctr"/>
            <a:r>
              <a:rPr lang="en-US" dirty="0"/>
              <a:t>Step - 8</a:t>
            </a:r>
          </a:p>
        </p:txBody>
      </p:sp>
      <p:sp>
        <p:nvSpPr>
          <p:cNvPr id="4" name="Subtitle 3">
            <a:extLst>
              <a:ext uri="{FF2B5EF4-FFF2-40B4-BE49-F238E27FC236}">
                <a16:creationId xmlns:a16="http://schemas.microsoft.com/office/drawing/2014/main" id="{006D2FA9-F83C-4E2E-BE9D-57FD00F2484E}"/>
              </a:ext>
            </a:extLst>
          </p:cNvPr>
          <p:cNvSpPr>
            <a:spLocks noGrp="1"/>
          </p:cNvSpPr>
          <p:nvPr>
            <p:ph type="subTitle" idx="1"/>
          </p:nvPr>
        </p:nvSpPr>
        <p:spPr>
          <a:xfrm>
            <a:off x="717452" y="2998289"/>
            <a:ext cx="7863840" cy="884393"/>
          </a:xfrm>
        </p:spPr>
        <p:txBody>
          <a:bodyPr anchor="ctr">
            <a:noAutofit/>
          </a:bodyPr>
          <a:lstStyle/>
          <a:p>
            <a:pPr algn="ctr"/>
            <a:r>
              <a:rPr lang="en-US" sz="2800" b="1" dirty="0"/>
              <a:t>Incorporate changes into the culture</a:t>
            </a:r>
          </a:p>
        </p:txBody>
      </p:sp>
    </p:spTree>
    <p:extLst>
      <p:ext uri="{BB962C8B-B14F-4D97-AF65-F5344CB8AC3E}">
        <p14:creationId xmlns:p14="http://schemas.microsoft.com/office/powerpoint/2010/main" val="321554279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568AE-122A-4597-A504-E4679E20B1C1}"/>
              </a:ext>
            </a:extLst>
          </p:cNvPr>
          <p:cNvSpPr>
            <a:spLocks noGrp="1"/>
          </p:cNvSpPr>
          <p:nvPr>
            <p:ph type="title"/>
          </p:nvPr>
        </p:nvSpPr>
        <p:spPr/>
        <p:txBody>
          <a:bodyPr/>
          <a:lstStyle/>
          <a:p>
            <a:pPr algn="ctr"/>
            <a:r>
              <a:rPr lang="en-US" sz="2400" b="1" dirty="0"/>
              <a:t>Incorporate changes into the culture</a:t>
            </a:r>
          </a:p>
        </p:txBody>
      </p:sp>
      <p:sp>
        <p:nvSpPr>
          <p:cNvPr id="5" name="Title 3">
            <a:extLst>
              <a:ext uri="{FF2B5EF4-FFF2-40B4-BE49-F238E27FC236}">
                <a16:creationId xmlns:a16="http://schemas.microsoft.com/office/drawing/2014/main" id="{A908DDF6-F418-497B-BE96-4DD76AC5D41D}"/>
              </a:ext>
            </a:extLst>
          </p:cNvPr>
          <p:cNvSpPr txBox="1">
            <a:spLocks/>
          </p:cNvSpPr>
          <p:nvPr/>
        </p:nvSpPr>
        <p:spPr>
          <a:xfrm>
            <a:off x="800100" y="2222696"/>
            <a:ext cx="7543800" cy="4093698"/>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lnSpc>
                <a:spcPct val="150000"/>
              </a:lnSpc>
            </a:pPr>
            <a:r>
              <a:rPr lang="en-US" sz="2400" dirty="0">
                <a:latin typeface="Leelawadee UI Semilight" panose="020B0402040204020203" pitchFamily="34" charset="-34"/>
                <a:cs typeface="Leelawadee UI Semilight" panose="020B0402040204020203" pitchFamily="34" charset="-34"/>
              </a:rPr>
              <a:t>Your corporate culture often determined what gets done, so the values behind your vision must show in day-to day work.</a:t>
            </a:r>
          </a:p>
          <a:p>
            <a:pPr algn="just">
              <a:lnSpc>
                <a:spcPct val="150000"/>
              </a:lnSpc>
            </a:pPr>
            <a:r>
              <a:rPr lang="en-US" sz="2400" dirty="0">
                <a:latin typeface="Leelawadee UI Semilight" panose="020B0402040204020203" pitchFamily="34" charset="-34"/>
                <a:cs typeface="Leelawadee UI Semilight" panose="020B0402040204020203" pitchFamily="34" charset="-34"/>
              </a:rPr>
              <a:t>	Make continuous efforts to ensure that the changes is seen in every aspect of your organization. This will help give that change a solid place in your organization culture.</a:t>
            </a:r>
          </a:p>
        </p:txBody>
      </p:sp>
    </p:spTree>
    <p:extLst>
      <p:ext uri="{BB962C8B-B14F-4D97-AF65-F5344CB8AC3E}">
        <p14:creationId xmlns:p14="http://schemas.microsoft.com/office/powerpoint/2010/main" val="390340997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063A-A3D7-4243-982F-D93F91A0EAFA}"/>
              </a:ext>
            </a:extLst>
          </p:cNvPr>
          <p:cNvSpPr>
            <a:spLocks noGrp="1"/>
          </p:cNvSpPr>
          <p:nvPr>
            <p:ph type="title"/>
          </p:nvPr>
        </p:nvSpPr>
        <p:spPr/>
        <p:txBody>
          <a:bodyPr/>
          <a:lstStyle/>
          <a:p>
            <a:r>
              <a:rPr lang="en-US" dirty="0"/>
              <a:t>What we’ll do?</a:t>
            </a:r>
          </a:p>
        </p:txBody>
      </p:sp>
      <p:sp>
        <p:nvSpPr>
          <p:cNvPr id="5" name="TextBox 4">
            <a:extLst>
              <a:ext uri="{FF2B5EF4-FFF2-40B4-BE49-F238E27FC236}">
                <a16:creationId xmlns:a16="http://schemas.microsoft.com/office/drawing/2014/main" id="{BAA03B99-998A-4FB5-A946-3B1BB515DB86}"/>
              </a:ext>
            </a:extLst>
          </p:cNvPr>
          <p:cNvSpPr txBox="1"/>
          <p:nvPr/>
        </p:nvSpPr>
        <p:spPr>
          <a:xfrm>
            <a:off x="675249" y="2630657"/>
            <a:ext cx="7695028" cy="33475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Talk about progress every chance you get. Tell success stories about the change process, and repeat other stories that you hear.</a:t>
            </a:r>
          </a:p>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Create plans to replace key leaders of change as they move on. This will help ensure that their legacy is not lost or forgotten.</a:t>
            </a:r>
          </a:p>
        </p:txBody>
      </p:sp>
    </p:spTree>
    <p:extLst>
      <p:ext uri="{BB962C8B-B14F-4D97-AF65-F5344CB8AC3E}">
        <p14:creationId xmlns:p14="http://schemas.microsoft.com/office/powerpoint/2010/main" val="271313740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06D2FA9-F83C-4E2E-BE9D-57FD00F2484E}"/>
              </a:ext>
            </a:extLst>
          </p:cNvPr>
          <p:cNvSpPr>
            <a:spLocks noGrp="1"/>
          </p:cNvSpPr>
          <p:nvPr>
            <p:ph type="subTitle" idx="1"/>
          </p:nvPr>
        </p:nvSpPr>
        <p:spPr>
          <a:xfrm>
            <a:off x="717452" y="2998289"/>
            <a:ext cx="7863840" cy="884393"/>
          </a:xfrm>
        </p:spPr>
        <p:txBody>
          <a:bodyPr anchor="ctr">
            <a:noAutofit/>
          </a:bodyPr>
          <a:lstStyle/>
          <a:p>
            <a:pPr algn="ctr"/>
            <a:r>
              <a:rPr lang="en-US" sz="2800" b="1" dirty="0"/>
              <a:t>conclusion</a:t>
            </a:r>
          </a:p>
        </p:txBody>
      </p:sp>
    </p:spTree>
    <p:extLst>
      <p:ext uri="{BB962C8B-B14F-4D97-AF65-F5344CB8AC3E}">
        <p14:creationId xmlns:p14="http://schemas.microsoft.com/office/powerpoint/2010/main" val="105195485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05AD6-1B45-48BB-85E2-456C25F9F4AE}"/>
              </a:ext>
            </a:extLst>
          </p:cNvPr>
          <p:cNvSpPr>
            <a:spLocks noGrp="1"/>
          </p:cNvSpPr>
          <p:nvPr>
            <p:ph type="ctrTitle"/>
          </p:nvPr>
        </p:nvSpPr>
        <p:spPr>
          <a:xfrm>
            <a:off x="866440" y="1072435"/>
            <a:ext cx="7339714" cy="1554651"/>
          </a:xfrm>
        </p:spPr>
        <p:txBody>
          <a:bodyPr anchor="t"/>
          <a:lstStyle/>
          <a:p>
            <a:pPr algn="just"/>
            <a:r>
              <a:rPr lang="en-US" sz="2200" dirty="0">
                <a:latin typeface="Leelawadee UI Semilight" panose="020B0402040204020203" pitchFamily="34" charset="-34"/>
                <a:cs typeface="Leelawadee UI Semilight" panose="020B0402040204020203" pitchFamily="34" charset="-34"/>
              </a:rPr>
              <a:t>They recommend a people-driven approach that helps people to </a:t>
            </a:r>
            <a:r>
              <a:rPr lang="en-US" sz="2200" i="1" dirty="0">
                <a:latin typeface="Leelawadee UI Semilight" panose="020B0402040204020203" pitchFamily="34" charset="-34"/>
                <a:cs typeface="Leelawadee UI Semilight" panose="020B0402040204020203" pitchFamily="34" charset="-34"/>
              </a:rPr>
              <a:t>see</a:t>
            </a:r>
            <a:r>
              <a:rPr lang="en-US" sz="2200" dirty="0">
                <a:latin typeface="Leelawadee UI Semilight" panose="020B0402040204020203" pitchFamily="34" charset="-34"/>
                <a:cs typeface="Leelawadee UI Semilight" panose="020B0402040204020203" pitchFamily="34" charset="-34"/>
              </a:rPr>
              <a:t> the reason for change. They argue that people change when they are shown the truth because this influences their feelings.</a:t>
            </a:r>
          </a:p>
        </p:txBody>
      </p:sp>
      <p:sp>
        <p:nvSpPr>
          <p:cNvPr id="6" name="TextBox 5">
            <a:extLst>
              <a:ext uri="{FF2B5EF4-FFF2-40B4-BE49-F238E27FC236}">
                <a16:creationId xmlns:a16="http://schemas.microsoft.com/office/drawing/2014/main" id="{7F748E7E-A1FE-4414-9FC9-41E5B4E32C0A}"/>
              </a:ext>
            </a:extLst>
          </p:cNvPr>
          <p:cNvSpPr txBox="1"/>
          <p:nvPr/>
        </p:nvSpPr>
        <p:spPr>
          <a:xfrm>
            <a:off x="937846" y="2627086"/>
            <a:ext cx="7268308"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a:solidFill>
                  <a:schemeClr val="bg1"/>
                </a:solidFill>
                <a:latin typeface="Leelawadee UI Semilight" panose="020B0402040204020203" pitchFamily="34" charset="-34"/>
                <a:cs typeface="Leelawadee UI Semilight" panose="020B0402040204020203" pitchFamily="34" charset="-34"/>
              </a:rPr>
              <a:t>See </a:t>
            </a:r>
            <a:r>
              <a:rPr lang="en-US" sz="2200" dirty="0">
                <a:solidFill>
                  <a:schemeClr val="bg1"/>
                </a:solidFill>
                <a:latin typeface="Leelawadee UI Semilight" panose="020B0402040204020203" pitchFamily="34" charset="-34"/>
                <a:cs typeface="Leelawadee UI Semilight" panose="020B0402040204020203" pitchFamily="34" charset="-34"/>
              </a:rPr>
              <a:t>Compelling and eye-catching situations are created to help show people what the problems are and how to resolve them.</a:t>
            </a:r>
          </a:p>
          <a:p>
            <a:pPr marL="342900" indent="-342900" algn="just">
              <a:buFont typeface="Arial" panose="020B0604020202020204" pitchFamily="34" charset="0"/>
              <a:buChar char="•"/>
            </a:pPr>
            <a:r>
              <a:rPr lang="en-US" sz="2200" b="1" dirty="0">
                <a:solidFill>
                  <a:schemeClr val="bg1"/>
                </a:solidFill>
                <a:latin typeface="Leelawadee UI Semilight" panose="020B0402040204020203" pitchFamily="34" charset="-34"/>
                <a:cs typeface="Leelawadee UI Semilight" panose="020B0402040204020203" pitchFamily="34" charset="-34"/>
              </a:rPr>
              <a:t>Feel</a:t>
            </a:r>
            <a:r>
              <a:rPr lang="en-US" sz="2200" dirty="0">
                <a:solidFill>
                  <a:schemeClr val="bg1"/>
                </a:solidFill>
                <a:latin typeface="Leelawadee UI Semilight" panose="020B0402040204020203" pitchFamily="34" charset="-34"/>
                <a:cs typeface="Leelawadee UI Semilight" panose="020B0402040204020203" pitchFamily="34" charset="-34"/>
              </a:rPr>
              <a:t> – Visualizing ideas evokes a powerful emotional response that motivates people into action.</a:t>
            </a:r>
          </a:p>
          <a:p>
            <a:pPr marL="342900" indent="-342900" algn="just">
              <a:buFont typeface="Arial" panose="020B0604020202020204" pitchFamily="34" charset="0"/>
              <a:buChar char="•"/>
            </a:pPr>
            <a:r>
              <a:rPr lang="en-US" sz="2200" b="1" dirty="0">
                <a:solidFill>
                  <a:schemeClr val="bg1"/>
                </a:solidFill>
                <a:latin typeface="Leelawadee UI Semilight" panose="020B0402040204020203" pitchFamily="34" charset="-34"/>
                <a:cs typeface="Leelawadee UI Semilight" panose="020B0402040204020203" pitchFamily="34" charset="-34"/>
              </a:rPr>
              <a:t>Change</a:t>
            </a:r>
            <a:r>
              <a:rPr lang="en-US" sz="2200" dirty="0">
                <a:solidFill>
                  <a:schemeClr val="bg1"/>
                </a:solidFill>
                <a:latin typeface="Leelawadee UI Semilight" panose="020B0402040204020203" pitchFamily="34" charset="-34"/>
                <a:cs typeface="Leelawadee UI Semilight" panose="020B0402040204020203" pitchFamily="34" charset="-34"/>
              </a:rPr>
              <a:t> – The new feelings change or reinforce behaviors that make people work harder to make a </a:t>
            </a:r>
            <a:r>
              <a:rPr lang="en-US" sz="2200" i="1" dirty="0">
                <a:solidFill>
                  <a:schemeClr val="bg1"/>
                </a:solidFill>
                <a:latin typeface="Leelawadee UI Semilight" panose="020B0402040204020203" pitchFamily="34" charset="-34"/>
                <a:cs typeface="Leelawadee UI Semilight" panose="020B0402040204020203" pitchFamily="34" charset="-34"/>
              </a:rPr>
              <a:t>good</a:t>
            </a:r>
            <a:r>
              <a:rPr lang="en-US" sz="2200" dirty="0">
                <a:solidFill>
                  <a:schemeClr val="bg1"/>
                </a:solidFill>
                <a:latin typeface="Leelawadee UI Semilight" panose="020B0402040204020203" pitchFamily="34" charset="-34"/>
                <a:cs typeface="Leelawadee UI Semilight" panose="020B0402040204020203" pitchFamily="34" charset="-34"/>
              </a:rPr>
              <a:t> vision reality. The change is more immediate but must be reinforced to keep up the momentum.</a:t>
            </a:r>
            <a:br>
              <a:rPr lang="en-US" sz="2200" dirty="0">
                <a:solidFill>
                  <a:schemeClr val="bg1"/>
                </a:solidFill>
                <a:latin typeface="Leelawadee UI Semilight" panose="020B0402040204020203" pitchFamily="34" charset="-34"/>
                <a:cs typeface="Leelawadee UI Semilight" panose="020B0402040204020203" pitchFamily="34" charset="-34"/>
              </a:rPr>
            </a:br>
            <a:endParaRPr lang="en-US" sz="2200" dirty="0">
              <a:solidFill>
                <a:schemeClr val="bg1"/>
              </a:solidFill>
            </a:endParaRPr>
          </a:p>
        </p:txBody>
      </p:sp>
    </p:spTree>
    <p:extLst>
      <p:ext uri="{BB962C8B-B14F-4D97-AF65-F5344CB8AC3E}">
        <p14:creationId xmlns:p14="http://schemas.microsoft.com/office/powerpoint/2010/main" val="13256104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88C3F1-83C1-4C9B-977D-0D15C7762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02" y="464234"/>
            <a:ext cx="8370276" cy="5111619"/>
          </a:xfrm>
          <a:prstGeom prst="rect">
            <a:avLst/>
          </a:prstGeom>
        </p:spPr>
      </p:pic>
    </p:spTree>
    <p:extLst>
      <p:ext uri="{BB962C8B-B14F-4D97-AF65-F5344CB8AC3E}">
        <p14:creationId xmlns:p14="http://schemas.microsoft.com/office/powerpoint/2010/main" val="88994195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8E6A0B-DB42-4E02-AE0D-4C67DE523B8D}"/>
              </a:ext>
            </a:extLst>
          </p:cNvPr>
          <p:cNvSpPr>
            <a:spLocks noGrp="1"/>
          </p:cNvSpPr>
          <p:nvPr>
            <p:ph type="ctrTitle"/>
          </p:nvPr>
        </p:nvSpPr>
        <p:spPr>
          <a:xfrm>
            <a:off x="1613160" y="2255532"/>
            <a:ext cx="5917679" cy="981154"/>
          </a:xfrm>
        </p:spPr>
        <p:txBody>
          <a:bodyPr/>
          <a:lstStyle/>
          <a:p>
            <a:pPr algn="ctr"/>
            <a:r>
              <a:rPr lang="en-US" dirty="0"/>
              <a:t>Thankyou</a:t>
            </a:r>
          </a:p>
        </p:txBody>
      </p:sp>
      <p:sp>
        <p:nvSpPr>
          <p:cNvPr id="5" name="Subtitle 4">
            <a:extLst>
              <a:ext uri="{FF2B5EF4-FFF2-40B4-BE49-F238E27FC236}">
                <a16:creationId xmlns:a16="http://schemas.microsoft.com/office/drawing/2014/main" id="{D7489387-D416-439C-9F8B-7BA548FD75D2}"/>
              </a:ext>
            </a:extLst>
          </p:cNvPr>
          <p:cNvSpPr>
            <a:spLocks noGrp="1"/>
          </p:cNvSpPr>
          <p:nvPr>
            <p:ph type="subTitle" idx="1"/>
          </p:nvPr>
        </p:nvSpPr>
        <p:spPr>
          <a:xfrm>
            <a:off x="866440" y="4005942"/>
            <a:ext cx="5917679" cy="1632857"/>
          </a:xfrm>
        </p:spPr>
        <p:txBody>
          <a:bodyPr/>
          <a:lstStyle/>
          <a:p>
            <a:r>
              <a:rPr lang="en-US" dirty="0"/>
              <a:t>Divyanshu Shrivastava – 187909</a:t>
            </a:r>
          </a:p>
          <a:p>
            <a:r>
              <a:rPr lang="en-US" dirty="0"/>
              <a:t>Ekta Singh Parmar – 187910</a:t>
            </a:r>
          </a:p>
          <a:p>
            <a:r>
              <a:rPr lang="en-US" dirty="0"/>
              <a:t>Gajendra </a:t>
            </a:r>
            <a:r>
              <a:rPr lang="en-US" dirty="0" err="1"/>
              <a:t>Rajoriya</a:t>
            </a:r>
            <a:r>
              <a:rPr lang="en-US" dirty="0"/>
              <a:t> – 187911</a:t>
            </a:r>
          </a:p>
          <a:p>
            <a:r>
              <a:rPr lang="en-US" dirty="0" err="1"/>
              <a:t>Hariom</a:t>
            </a:r>
            <a:r>
              <a:rPr lang="en-US" dirty="0"/>
              <a:t> </a:t>
            </a:r>
            <a:r>
              <a:rPr lang="en-US" dirty="0" err="1"/>
              <a:t>kumar</a:t>
            </a:r>
            <a:r>
              <a:rPr lang="en-US" dirty="0"/>
              <a:t> - 187912</a:t>
            </a:r>
          </a:p>
        </p:txBody>
      </p:sp>
    </p:spTree>
    <p:extLst>
      <p:ext uri="{BB962C8B-B14F-4D97-AF65-F5344CB8AC3E}">
        <p14:creationId xmlns:p14="http://schemas.microsoft.com/office/powerpoint/2010/main" val="20177986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8E15E-0873-4CA3-B0CA-9DBFC4C25B0F}"/>
              </a:ext>
            </a:extLst>
          </p:cNvPr>
          <p:cNvSpPr>
            <a:spLocks noGrp="1"/>
          </p:cNvSpPr>
          <p:nvPr>
            <p:ph type="ctrTitle"/>
          </p:nvPr>
        </p:nvSpPr>
        <p:spPr>
          <a:xfrm>
            <a:off x="1613160" y="1663796"/>
            <a:ext cx="5917679" cy="1202497"/>
          </a:xfrm>
        </p:spPr>
        <p:txBody>
          <a:bodyPr anchor="ctr"/>
          <a:lstStyle/>
          <a:p>
            <a:pPr algn="ctr"/>
            <a:r>
              <a:rPr lang="en-US" dirty="0"/>
              <a:t>Step - 1</a:t>
            </a:r>
          </a:p>
        </p:txBody>
      </p:sp>
      <p:sp>
        <p:nvSpPr>
          <p:cNvPr id="4" name="Subtitle 3">
            <a:extLst>
              <a:ext uri="{FF2B5EF4-FFF2-40B4-BE49-F238E27FC236}">
                <a16:creationId xmlns:a16="http://schemas.microsoft.com/office/drawing/2014/main" id="{006D2FA9-F83C-4E2E-BE9D-57FD00F2484E}"/>
              </a:ext>
            </a:extLst>
          </p:cNvPr>
          <p:cNvSpPr>
            <a:spLocks noGrp="1"/>
          </p:cNvSpPr>
          <p:nvPr>
            <p:ph type="subTitle" idx="1"/>
          </p:nvPr>
        </p:nvSpPr>
        <p:spPr>
          <a:xfrm>
            <a:off x="717452" y="2998289"/>
            <a:ext cx="7863840" cy="884393"/>
          </a:xfrm>
        </p:spPr>
        <p:txBody>
          <a:bodyPr anchor="ctr">
            <a:normAutofit/>
          </a:bodyPr>
          <a:lstStyle/>
          <a:p>
            <a:pPr algn="ctr"/>
            <a:r>
              <a:rPr lang="en-US" sz="3200" b="1" dirty="0"/>
              <a:t>Establish a Sense of Urgency</a:t>
            </a:r>
            <a:endParaRPr lang="en-US" sz="3200" dirty="0"/>
          </a:p>
        </p:txBody>
      </p:sp>
    </p:spTree>
    <p:extLst>
      <p:ext uri="{BB962C8B-B14F-4D97-AF65-F5344CB8AC3E}">
        <p14:creationId xmlns:p14="http://schemas.microsoft.com/office/powerpoint/2010/main" val="275508040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568AE-122A-4597-A504-E4679E20B1C1}"/>
              </a:ext>
            </a:extLst>
          </p:cNvPr>
          <p:cNvSpPr>
            <a:spLocks noGrp="1"/>
          </p:cNvSpPr>
          <p:nvPr>
            <p:ph type="title"/>
          </p:nvPr>
        </p:nvSpPr>
        <p:spPr/>
        <p:txBody>
          <a:bodyPr/>
          <a:lstStyle/>
          <a:p>
            <a:pPr algn="ctr"/>
            <a:r>
              <a:rPr lang="en-US" b="1" dirty="0"/>
              <a:t>Establish a Sense of Urgency</a:t>
            </a:r>
          </a:p>
        </p:txBody>
      </p:sp>
      <p:sp>
        <p:nvSpPr>
          <p:cNvPr id="5" name="Title 3">
            <a:extLst>
              <a:ext uri="{FF2B5EF4-FFF2-40B4-BE49-F238E27FC236}">
                <a16:creationId xmlns:a16="http://schemas.microsoft.com/office/drawing/2014/main" id="{A908DDF6-F418-497B-BE96-4DD76AC5D41D}"/>
              </a:ext>
            </a:extLst>
          </p:cNvPr>
          <p:cNvSpPr txBox="1">
            <a:spLocks/>
          </p:cNvSpPr>
          <p:nvPr/>
        </p:nvSpPr>
        <p:spPr>
          <a:xfrm>
            <a:off x="777240" y="2250831"/>
            <a:ext cx="7543800" cy="3812343"/>
          </a:xfrm>
          <a:prstGeom prst="rect">
            <a:avLst/>
          </a:prstGeom>
        </p:spPr>
        <p:txBody>
          <a:bodyPr vert="horz" lIns="91440" tIns="45720" rIns="91440" bIns="45720" rtlCol="0" anchor="t">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lnSpc>
                <a:spcPct val="150000"/>
              </a:lnSpc>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“For a change to happen, it helps if the whole organization really wants it. Develop a sense of urgency around the need for change. This may help you spark the initial motivation to get things moving.” </a:t>
            </a:r>
          </a:p>
          <a:p>
            <a:pPr algn="just">
              <a:lnSpc>
                <a:spcPct val="150000"/>
              </a:lnSpc>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	Change comes about because there is some underlying crisis: customers are unhappy, costs are rising, budgets are cut and so on.”</a:t>
            </a:r>
          </a:p>
        </p:txBody>
      </p:sp>
    </p:spTree>
    <p:extLst>
      <p:ext uri="{BB962C8B-B14F-4D97-AF65-F5344CB8AC3E}">
        <p14:creationId xmlns:p14="http://schemas.microsoft.com/office/powerpoint/2010/main" val="367864986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063A-A3D7-4243-982F-D93F91A0EAFA}"/>
              </a:ext>
            </a:extLst>
          </p:cNvPr>
          <p:cNvSpPr>
            <a:spLocks noGrp="1"/>
          </p:cNvSpPr>
          <p:nvPr>
            <p:ph type="title"/>
          </p:nvPr>
        </p:nvSpPr>
        <p:spPr/>
        <p:txBody>
          <a:bodyPr/>
          <a:lstStyle/>
          <a:p>
            <a:r>
              <a:rPr lang="en-US" dirty="0"/>
              <a:t>What we’ll do?</a:t>
            </a:r>
          </a:p>
        </p:txBody>
      </p:sp>
      <p:sp>
        <p:nvSpPr>
          <p:cNvPr id="5" name="TextBox 4">
            <a:extLst>
              <a:ext uri="{FF2B5EF4-FFF2-40B4-BE49-F238E27FC236}">
                <a16:creationId xmlns:a16="http://schemas.microsoft.com/office/drawing/2014/main" id="{BAA03B99-998A-4FB5-A946-3B1BB515DB86}"/>
              </a:ext>
            </a:extLst>
          </p:cNvPr>
          <p:cNvSpPr txBox="1"/>
          <p:nvPr/>
        </p:nvSpPr>
        <p:spPr>
          <a:xfrm>
            <a:off x="675249" y="2630657"/>
            <a:ext cx="7695028" cy="30707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Identify Potential threats, and develop scenarios showing what could happen in the future.</a:t>
            </a:r>
          </a:p>
          <a:p>
            <a:pPr>
              <a:lnSpc>
                <a:spcPct val="150000"/>
              </a:lnSpc>
            </a:pPr>
            <a:endParaRPr lang="en-US" sz="1200" dirty="0">
              <a:latin typeface="Leelawadee UI Semilight" panose="020B0402040204020203" pitchFamily="34" charset="-34"/>
              <a:ea typeface="Cambria" panose="02040503050406030204" pitchFamily="18" charset="0"/>
              <a:cs typeface="Leelawadee UI Semilight" panose="020B0402040204020203" pitchFamily="34" charset="-34"/>
            </a:endParaRPr>
          </a:p>
          <a:p>
            <a:pPr marL="285750" indent="-285750">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Honest facts and dramatic evidence — customer and stakeholder testimonies — show that change is necessary.</a:t>
            </a:r>
          </a:p>
        </p:txBody>
      </p:sp>
    </p:spTree>
    <p:extLst>
      <p:ext uri="{BB962C8B-B14F-4D97-AF65-F5344CB8AC3E}">
        <p14:creationId xmlns:p14="http://schemas.microsoft.com/office/powerpoint/2010/main" val="75025792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8E15E-0873-4CA3-B0CA-9DBFC4C25B0F}"/>
              </a:ext>
            </a:extLst>
          </p:cNvPr>
          <p:cNvSpPr>
            <a:spLocks noGrp="1"/>
          </p:cNvSpPr>
          <p:nvPr>
            <p:ph type="ctrTitle"/>
          </p:nvPr>
        </p:nvSpPr>
        <p:spPr>
          <a:xfrm>
            <a:off x="1613160" y="1663796"/>
            <a:ext cx="5917679" cy="1202497"/>
          </a:xfrm>
        </p:spPr>
        <p:txBody>
          <a:bodyPr anchor="ctr"/>
          <a:lstStyle/>
          <a:p>
            <a:pPr algn="ctr"/>
            <a:r>
              <a:rPr lang="en-US" dirty="0"/>
              <a:t>Step - 2</a:t>
            </a:r>
          </a:p>
        </p:txBody>
      </p:sp>
      <p:sp>
        <p:nvSpPr>
          <p:cNvPr id="4" name="Subtitle 3">
            <a:extLst>
              <a:ext uri="{FF2B5EF4-FFF2-40B4-BE49-F238E27FC236}">
                <a16:creationId xmlns:a16="http://schemas.microsoft.com/office/drawing/2014/main" id="{006D2FA9-F83C-4E2E-BE9D-57FD00F2484E}"/>
              </a:ext>
            </a:extLst>
          </p:cNvPr>
          <p:cNvSpPr>
            <a:spLocks noGrp="1"/>
          </p:cNvSpPr>
          <p:nvPr>
            <p:ph type="subTitle" idx="1"/>
          </p:nvPr>
        </p:nvSpPr>
        <p:spPr>
          <a:xfrm>
            <a:off x="717452" y="2998289"/>
            <a:ext cx="7863840" cy="884393"/>
          </a:xfrm>
        </p:spPr>
        <p:txBody>
          <a:bodyPr anchor="ctr">
            <a:normAutofit/>
          </a:bodyPr>
          <a:lstStyle/>
          <a:p>
            <a:pPr algn="ctr"/>
            <a:r>
              <a:rPr lang="en-US" sz="3200" b="1" dirty="0"/>
              <a:t>Building the Guiding Team</a:t>
            </a:r>
          </a:p>
        </p:txBody>
      </p:sp>
    </p:spTree>
    <p:extLst>
      <p:ext uri="{BB962C8B-B14F-4D97-AF65-F5344CB8AC3E}">
        <p14:creationId xmlns:p14="http://schemas.microsoft.com/office/powerpoint/2010/main" val="37528811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568AE-122A-4597-A504-E4679E20B1C1}"/>
              </a:ext>
            </a:extLst>
          </p:cNvPr>
          <p:cNvSpPr>
            <a:spLocks noGrp="1"/>
          </p:cNvSpPr>
          <p:nvPr>
            <p:ph type="title"/>
          </p:nvPr>
        </p:nvSpPr>
        <p:spPr/>
        <p:txBody>
          <a:bodyPr/>
          <a:lstStyle/>
          <a:p>
            <a:pPr algn="ctr"/>
            <a:r>
              <a:rPr lang="en-US" b="1" dirty="0"/>
              <a:t>Building the Guiding Team</a:t>
            </a:r>
          </a:p>
        </p:txBody>
      </p:sp>
      <p:sp>
        <p:nvSpPr>
          <p:cNvPr id="5" name="Title 3">
            <a:extLst>
              <a:ext uri="{FF2B5EF4-FFF2-40B4-BE49-F238E27FC236}">
                <a16:creationId xmlns:a16="http://schemas.microsoft.com/office/drawing/2014/main" id="{A908DDF6-F418-497B-BE96-4DD76AC5D41D}"/>
              </a:ext>
            </a:extLst>
          </p:cNvPr>
          <p:cNvSpPr txBox="1">
            <a:spLocks/>
          </p:cNvSpPr>
          <p:nvPr/>
        </p:nvSpPr>
        <p:spPr>
          <a:xfrm>
            <a:off x="777240" y="2672862"/>
            <a:ext cx="7543800" cy="3390312"/>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lnSpc>
                <a:spcPct val="150000"/>
              </a:lnSpc>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Creating a sense of urgency helps to bring the right people together. And getting the right people in place is about getting the right team, commitment and trust to do the job. This is what step 2 is about.</a:t>
            </a:r>
          </a:p>
        </p:txBody>
      </p:sp>
    </p:spTree>
    <p:extLst>
      <p:ext uri="{BB962C8B-B14F-4D97-AF65-F5344CB8AC3E}">
        <p14:creationId xmlns:p14="http://schemas.microsoft.com/office/powerpoint/2010/main" val="306012849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063A-A3D7-4243-982F-D93F91A0EAFA}"/>
              </a:ext>
            </a:extLst>
          </p:cNvPr>
          <p:cNvSpPr>
            <a:spLocks noGrp="1"/>
          </p:cNvSpPr>
          <p:nvPr>
            <p:ph type="title"/>
          </p:nvPr>
        </p:nvSpPr>
        <p:spPr/>
        <p:txBody>
          <a:bodyPr/>
          <a:lstStyle/>
          <a:p>
            <a:r>
              <a:rPr lang="en-US" dirty="0"/>
              <a:t>What we’ll do?</a:t>
            </a:r>
          </a:p>
        </p:txBody>
      </p:sp>
      <p:sp>
        <p:nvSpPr>
          <p:cNvPr id="5" name="TextBox 4">
            <a:extLst>
              <a:ext uri="{FF2B5EF4-FFF2-40B4-BE49-F238E27FC236}">
                <a16:creationId xmlns:a16="http://schemas.microsoft.com/office/drawing/2014/main" id="{BAA03B99-998A-4FB5-A946-3B1BB515DB86}"/>
              </a:ext>
            </a:extLst>
          </p:cNvPr>
          <p:cNvSpPr txBox="1"/>
          <p:nvPr/>
        </p:nvSpPr>
        <p:spPr>
          <a:xfrm>
            <a:off x="675249" y="2630657"/>
            <a:ext cx="7695028" cy="251677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Identify true leader’s in your organization.</a:t>
            </a:r>
          </a:p>
          <a:p>
            <a:pPr algn="just">
              <a:lnSpc>
                <a:spcPct val="150000"/>
              </a:lnSpc>
            </a:pPr>
            <a:endParaRPr lang="en-US" sz="1200" dirty="0">
              <a:latin typeface="Leelawadee UI Semilight" panose="020B0402040204020203" pitchFamily="34" charset="-34"/>
              <a:ea typeface="Cambria" panose="02040503050406030204" pitchFamily="18" charset="0"/>
              <a:cs typeface="Leelawadee UI Semilight" panose="020B0402040204020203" pitchFamily="34" charset="-34"/>
            </a:endParaRPr>
          </a:p>
          <a:p>
            <a:pPr marL="285750" indent="-285750" algn="just">
              <a:lnSpc>
                <a:spcPct val="150000"/>
              </a:lnSpc>
              <a:buFont typeface="Arial" panose="020B0604020202020204" pitchFamily="34" charset="0"/>
              <a:buChar char="•"/>
            </a:pPr>
            <a:r>
              <a:rPr lang="en-US" sz="2400" dirty="0">
                <a:latin typeface="Leelawadee UI Semilight" panose="020B0402040204020203" pitchFamily="34" charset="-34"/>
                <a:ea typeface="Cambria" panose="02040503050406030204" pitchFamily="18" charset="0"/>
                <a:cs typeface="Leelawadee UI Semilight" panose="020B0402040204020203" pitchFamily="34" charset="-34"/>
              </a:rPr>
              <a:t>Check your team for weak areas, and ensure that you have a good mix of people from different departments  and different level within your organization.</a:t>
            </a:r>
          </a:p>
        </p:txBody>
      </p:sp>
    </p:spTree>
    <p:extLst>
      <p:ext uri="{BB962C8B-B14F-4D97-AF65-F5344CB8AC3E}">
        <p14:creationId xmlns:p14="http://schemas.microsoft.com/office/powerpoint/2010/main" val="243168601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176</TotalTime>
  <Words>1071</Words>
  <Application>Microsoft Office PowerPoint</Application>
  <PresentationFormat>On-screen Show (4:3)</PresentationFormat>
  <Paragraphs>91</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Cambria</vt:lpstr>
      <vt:lpstr>Century Gothic</vt:lpstr>
      <vt:lpstr>Leelawadee UI Semilight</vt:lpstr>
      <vt:lpstr>Wingdings 3</vt:lpstr>
      <vt:lpstr>Ion Boardroom</vt:lpstr>
      <vt:lpstr>Kotter’s 8-Step  Change Model</vt:lpstr>
      <vt:lpstr>John Kotter</vt:lpstr>
      <vt:lpstr>PowerPoint Presentation</vt:lpstr>
      <vt:lpstr>Step - 1</vt:lpstr>
      <vt:lpstr>Establish a Sense of Urgency</vt:lpstr>
      <vt:lpstr>What we’ll do?</vt:lpstr>
      <vt:lpstr>Step - 2</vt:lpstr>
      <vt:lpstr>Building the Guiding Team</vt:lpstr>
      <vt:lpstr>What we’ll do?</vt:lpstr>
      <vt:lpstr>Step - 3</vt:lpstr>
      <vt:lpstr>Getting the Right Vision</vt:lpstr>
      <vt:lpstr>What we’ll do?</vt:lpstr>
      <vt:lpstr>Step - 4</vt:lpstr>
      <vt:lpstr>Communicate for Buy-In</vt:lpstr>
      <vt:lpstr>What we’ll do?</vt:lpstr>
      <vt:lpstr>Step - 5</vt:lpstr>
      <vt:lpstr>Empower Action</vt:lpstr>
      <vt:lpstr>What we’ll do?</vt:lpstr>
      <vt:lpstr>Step - 6</vt:lpstr>
      <vt:lpstr>Create Short-term Wins</vt:lpstr>
      <vt:lpstr>What we’ll do?</vt:lpstr>
      <vt:lpstr>Step - 7</vt:lpstr>
      <vt:lpstr>Implementing and Sustaining Change</vt:lpstr>
      <vt:lpstr>What we’ll do?</vt:lpstr>
      <vt:lpstr>Step - 8</vt:lpstr>
      <vt:lpstr>Incorporate changes into the culture</vt:lpstr>
      <vt:lpstr>What we’ll do?</vt:lpstr>
      <vt:lpstr>PowerPoint Presentation</vt:lpstr>
      <vt:lpstr>They recommend a people-driven approach that helps people to see the reason for change. They argue that people change when they are shown the truth because this influences their feelings.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Kotter’s 8-Step  Change Model</dc:title>
  <dc:creator>Divyanshu Shrivastava</dc:creator>
  <cp:lastModifiedBy>Divyanshu Shrivastava</cp:lastModifiedBy>
  <cp:revision>21</cp:revision>
  <dcterms:created xsi:type="dcterms:W3CDTF">2019-10-24T07:31:01Z</dcterms:created>
  <dcterms:modified xsi:type="dcterms:W3CDTF">2019-11-14T02:35:38Z</dcterms:modified>
</cp:coreProperties>
</file>