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70" r:id="rId4"/>
    <p:sldId id="260" r:id="rId5"/>
    <p:sldId id="261" r:id="rId6"/>
    <p:sldId id="271" r:id="rId7"/>
    <p:sldId id="262" r:id="rId8"/>
    <p:sldId id="263" r:id="rId9"/>
    <p:sldId id="264" r:id="rId10"/>
    <p:sldId id="265" r:id="rId11"/>
    <p:sldId id="272"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09BD546-E940-4AB9-A8CD-81926F7B2018}" type="datetimeFigureOut">
              <a:rPr lang="en-US" smtClean="0"/>
              <a:pPr/>
              <a:t>8/30/2019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53C8F6-AE0E-4214-B0C2-FC78C2B6011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BD546-E940-4AB9-A8CD-81926F7B2018}"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3C8F6-AE0E-4214-B0C2-FC78C2B601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453C8F6-AE0E-4214-B0C2-FC78C2B6011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BD546-E940-4AB9-A8CD-81926F7B2018}"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09BD546-E940-4AB9-A8CD-81926F7B2018}"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453C8F6-AE0E-4214-B0C2-FC78C2B6011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09BD546-E940-4AB9-A8CD-81926F7B2018}" type="datetimeFigureOut">
              <a:rPr lang="en-US" smtClean="0"/>
              <a:pPr/>
              <a:t>8/30/2019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53C8F6-AE0E-4214-B0C2-FC78C2B6011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09BD546-E940-4AB9-A8CD-81926F7B2018}" type="datetimeFigureOut">
              <a:rPr lang="en-US" smtClean="0"/>
              <a:pPr/>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3C8F6-AE0E-4214-B0C2-FC78C2B6011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09BD546-E940-4AB9-A8CD-81926F7B2018}" type="datetimeFigureOut">
              <a:rPr lang="en-US" smtClean="0"/>
              <a:pPr/>
              <a:t>8/30/2019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453C8F6-AE0E-4214-B0C2-FC78C2B6011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9BD546-E940-4AB9-A8CD-81926F7B2018}" type="datetimeFigureOut">
              <a:rPr lang="en-US" smtClean="0"/>
              <a:pPr/>
              <a:t>8/30/2019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453C8F6-AE0E-4214-B0C2-FC78C2B60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09BD546-E940-4AB9-A8CD-81926F7B2018}" type="datetimeFigureOut">
              <a:rPr lang="en-US" smtClean="0"/>
              <a:pPr/>
              <a:t>8/30/2019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453C8F6-AE0E-4214-B0C2-FC78C2B60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453C8F6-AE0E-4214-B0C2-FC78C2B6011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09BD546-E940-4AB9-A8CD-81926F7B2018}" type="datetimeFigureOut">
              <a:rPr lang="en-US" smtClean="0"/>
              <a:pPr/>
              <a:t>8/30/2019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453C8F6-AE0E-4214-B0C2-FC78C2B6011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09BD546-E940-4AB9-A8CD-81926F7B2018}" type="datetimeFigureOut">
              <a:rPr lang="en-US" smtClean="0"/>
              <a:pPr/>
              <a:t>8/30/2019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09BD546-E940-4AB9-A8CD-81926F7B2018}" type="datetimeFigureOut">
              <a:rPr lang="en-US" smtClean="0"/>
              <a:pPr/>
              <a:t>8/30/2019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453C8F6-AE0E-4214-B0C2-FC78C2B6011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Portfolio Matrix</a:t>
            </a:r>
            <a:endParaRPr lang="en-US" dirty="0"/>
          </a:p>
        </p:txBody>
      </p:sp>
      <p:sp>
        <p:nvSpPr>
          <p:cNvPr id="3" name="Content Placeholder 2"/>
          <p:cNvSpPr>
            <a:spLocks noGrp="1"/>
          </p:cNvSpPr>
          <p:nvPr>
            <p:ph sz="quarter" idx="1"/>
          </p:nvPr>
        </p:nvSpPr>
        <p:spPr/>
        <p:txBody>
          <a:bodyPr/>
          <a:lstStyle/>
          <a:p>
            <a:pPr algn="just"/>
            <a:r>
              <a:rPr lang="en-US" dirty="0" smtClean="0"/>
              <a:t>The Boston Consulting group’s </a:t>
            </a:r>
            <a:r>
              <a:rPr lang="en-US" dirty="0" smtClean="0"/>
              <a:t>business </a:t>
            </a:r>
            <a:r>
              <a:rPr lang="en-US" dirty="0" smtClean="0"/>
              <a:t>portfolio matrix (BCG matrix) is designed to help with long-term strategic planning, to help a business consider growth opportunities by reviewing its portfolio of products to decide where to invest, to discontinue or develop products. It's also known as the Growth/Share Matrix.</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Planning premises</a:t>
            </a:r>
            <a:endParaRPr lang="en-US" dirty="0"/>
          </a:p>
        </p:txBody>
      </p:sp>
      <p:sp>
        <p:nvSpPr>
          <p:cNvPr id="3" name="Content Placeholder 2"/>
          <p:cNvSpPr>
            <a:spLocks noGrp="1"/>
          </p:cNvSpPr>
          <p:nvPr>
            <p:ph sz="quarter" idx="1"/>
          </p:nvPr>
        </p:nvSpPr>
        <p:spPr/>
        <p:txBody>
          <a:bodyPr/>
          <a:lstStyle/>
          <a:p>
            <a:r>
              <a:rPr lang="en-US" b="1" dirty="0" smtClean="0"/>
              <a:t>Internal and External Premises</a:t>
            </a:r>
          </a:p>
          <a:p>
            <a:r>
              <a:rPr lang="en-US" dirty="0" smtClean="0"/>
              <a:t>Internal Premises come from the business itself. It includes the skills of the labor force, investment policies of the company, management style, sales forecasts, etc.</a:t>
            </a:r>
          </a:p>
          <a:p>
            <a:r>
              <a:rPr lang="en-US" dirty="0" smtClean="0"/>
              <a:t>External Premises come from the external environment. That is economic, technological, social, political and even cultural environment. External premises cannot be controlled by the business.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Controllable</a:t>
            </a:r>
            <a:r>
              <a:rPr lang="en-US" b="1" dirty="0" smtClean="0"/>
              <a:t>, Semi-controllable and Uncontrollable Premises</a:t>
            </a:r>
          </a:p>
          <a:p>
            <a:pPr algn="just"/>
            <a:r>
              <a:rPr lang="en-US" dirty="0" smtClean="0"/>
              <a:t>Controllable Premises are fully controlled by the management. They include factors like materials, machines, and money.</a:t>
            </a:r>
          </a:p>
          <a:p>
            <a:pPr algn="just"/>
            <a:r>
              <a:rPr lang="en-US" dirty="0" smtClean="0"/>
              <a:t>Semi-controllable Premises are partly controllable. They include marketing strategy.</a:t>
            </a:r>
          </a:p>
          <a:p>
            <a:pPr algn="just"/>
            <a:r>
              <a:rPr lang="en-US" dirty="0" smtClean="0"/>
              <a:t>Uncontrollable Premises as the name suggests are those over which the management has absolutely no control. Take for example weather conditions, consumer behavior, natural disasters, wars, etc</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forecasting</a:t>
            </a:r>
            <a:endParaRPr lang="en-US" dirty="0"/>
          </a:p>
        </p:txBody>
      </p:sp>
      <p:sp>
        <p:nvSpPr>
          <p:cNvPr id="3" name="Content Placeholder 2"/>
          <p:cNvSpPr>
            <a:spLocks noGrp="1"/>
          </p:cNvSpPr>
          <p:nvPr>
            <p:ph sz="quarter" idx="1"/>
          </p:nvPr>
        </p:nvSpPr>
        <p:spPr/>
        <p:txBody>
          <a:bodyPr/>
          <a:lstStyle/>
          <a:p>
            <a:pPr algn="ctr"/>
            <a:r>
              <a:rPr lang="en-US" dirty="0" smtClean="0"/>
              <a:t>Estimating the intensity, nature, and timing of the external forces that may effect the performance of a firm, disrupt its plans, or force a change in its strategies.</a:t>
            </a:r>
            <a:br>
              <a:rPr lang="en-US" dirty="0" smtClean="0"/>
            </a:b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forecasting</a:t>
            </a:r>
            <a:endParaRPr lang="en-US" dirty="0"/>
          </a:p>
        </p:txBody>
      </p:sp>
      <p:sp>
        <p:nvSpPr>
          <p:cNvPr id="3" name="Content Placeholder 2"/>
          <p:cNvSpPr>
            <a:spLocks noGrp="1"/>
          </p:cNvSpPr>
          <p:nvPr>
            <p:ph sz="quarter" idx="1"/>
          </p:nvPr>
        </p:nvSpPr>
        <p:spPr/>
        <p:txBody>
          <a:bodyPr/>
          <a:lstStyle/>
          <a:p>
            <a:r>
              <a:rPr lang="en-US" dirty="0" smtClean="0"/>
              <a:t>The environmental areas that are frequently chosen for making forecasts include the:</a:t>
            </a:r>
          </a:p>
          <a:p>
            <a:pPr>
              <a:buFont typeface="Wingdings" pitchFamily="2" charset="2"/>
              <a:buChar char="Ø"/>
            </a:pPr>
            <a:r>
              <a:rPr lang="en-US" dirty="0" smtClean="0"/>
              <a:t>Economic</a:t>
            </a:r>
          </a:p>
          <a:p>
            <a:pPr>
              <a:buFont typeface="Wingdings" pitchFamily="2" charset="2"/>
              <a:buChar char="Ø"/>
            </a:pPr>
            <a:r>
              <a:rPr lang="en-US" dirty="0" smtClean="0"/>
              <a:t>Social</a:t>
            </a:r>
          </a:p>
          <a:p>
            <a:pPr>
              <a:buFont typeface="Wingdings" pitchFamily="2" charset="2"/>
              <a:buChar char="Ø"/>
            </a:pPr>
            <a:r>
              <a:rPr lang="en-US" dirty="0" smtClean="0"/>
              <a:t>Political/legal</a:t>
            </a:r>
          </a:p>
          <a:p>
            <a:pPr>
              <a:buFont typeface="Wingdings" pitchFamily="2" charset="2"/>
              <a:buChar char="Ø"/>
            </a:pPr>
            <a:r>
              <a:rPr lang="en-US" dirty="0" smtClean="0"/>
              <a:t>Technological environments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with the Delphi technique</a:t>
            </a:r>
            <a:endParaRPr lang="en-US" dirty="0"/>
          </a:p>
        </p:txBody>
      </p:sp>
      <p:pic>
        <p:nvPicPr>
          <p:cNvPr id="4" name="Content Placeholder 3" descr="delphi-technique-5652.jpg"/>
          <p:cNvPicPr>
            <a:picLocks noGrp="1" noChangeAspect="1"/>
          </p:cNvPicPr>
          <p:nvPr>
            <p:ph sz="quarter" idx="1"/>
          </p:nvPr>
        </p:nvPicPr>
        <p:blipFill>
          <a:blip r:embed="rId2"/>
          <a:stretch>
            <a:fillRect/>
          </a:stretch>
        </p:blipFill>
        <p:spPr>
          <a:xfrm>
            <a:off x="381001" y="1657258"/>
            <a:ext cx="8443630" cy="436254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e-Growth-Share-matrix-550x592.png"/>
          <p:cNvPicPr>
            <a:picLocks noGrp="1" noChangeAspect="1"/>
          </p:cNvPicPr>
          <p:nvPr>
            <p:ph sz="quarter" idx="1"/>
          </p:nvPr>
        </p:nvPicPr>
        <p:blipFill>
          <a:blip r:embed="rId2"/>
          <a:stretch>
            <a:fillRect/>
          </a:stretch>
        </p:blipFill>
        <p:spPr>
          <a:xfrm>
            <a:off x="0" y="-3088"/>
            <a:ext cx="9144000" cy="6807569"/>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cg-matrix-of-samsung.jpg"/>
          <p:cNvPicPr>
            <a:picLocks noGrp="1" noChangeAspect="1"/>
          </p:cNvPicPr>
          <p:nvPr>
            <p:ph sz="quarter" idx="1"/>
          </p:nvPr>
        </p:nvPicPr>
        <p:blipFill>
          <a:blip r:embed="rId2"/>
          <a:stretch>
            <a:fillRect/>
          </a:stretch>
        </p:blipFill>
        <p:spPr>
          <a:xfrm>
            <a:off x="0" y="1"/>
            <a:ext cx="9144000" cy="6858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HIERARCHY OF COMPANY STRATEGIES</a:t>
            </a:r>
            <a:endParaRPr lang="en-US" dirty="0"/>
          </a:p>
        </p:txBody>
      </p:sp>
      <p:pic>
        <p:nvPicPr>
          <p:cNvPr id="4" name="Content Placeholder 3" descr="strategy_3levels_6x4.png"/>
          <p:cNvPicPr>
            <a:picLocks noGrp="1" noChangeAspect="1"/>
          </p:cNvPicPr>
          <p:nvPr>
            <p:ph sz="quarter" idx="1"/>
          </p:nvPr>
        </p:nvPicPr>
        <p:blipFill>
          <a:blip r:embed="rId2"/>
          <a:stretch>
            <a:fillRect/>
          </a:stretch>
        </p:blipFill>
        <p:spPr>
          <a:xfrm>
            <a:off x="1219200" y="1295400"/>
            <a:ext cx="7086599" cy="531494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Industry Analysis</a:t>
            </a:r>
            <a:endParaRPr lang="en-US" dirty="0"/>
          </a:p>
        </p:txBody>
      </p:sp>
      <p:pic>
        <p:nvPicPr>
          <p:cNvPr id="4" name="Content Placeholder 3" descr="porter-five-forces.png"/>
          <p:cNvPicPr>
            <a:picLocks noGrp="1" noChangeAspect="1"/>
          </p:cNvPicPr>
          <p:nvPr>
            <p:ph sz="quarter" idx="1"/>
          </p:nvPr>
        </p:nvPicPr>
        <p:blipFill>
          <a:blip r:embed="rId2"/>
          <a:stretch>
            <a:fillRect/>
          </a:stretch>
        </p:blipFill>
        <p:spPr>
          <a:xfrm>
            <a:off x="1676400" y="1524000"/>
            <a:ext cx="5715798" cy="487748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Professor Michael Porter suggests that strategy formulation requires an analysis of the attractiveness of an industry and the company’s position within that industry. This analysis becomes the basis for formulating  generic strategies.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Generic Competitive Strategies</a:t>
            </a:r>
            <a:endParaRPr lang="en-US" dirty="0"/>
          </a:p>
        </p:txBody>
      </p:sp>
      <p:pic>
        <p:nvPicPr>
          <p:cNvPr id="4" name="Content Placeholder 3" descr="porter-generic-strategies-diagram.jpg"/>
          <p:cNvPicPr>
            <a:picLocks noGrp="1" noChangeAspect="1"/>
          </p:cNvPicPr>
          <p:nvPr>
            <p:ph sz="quarter" idx="1"/>
          </p:nvPr>
        </p:nvPicPr>
        <p:blipFill>
          <a:blip r:embed="rId2"/>
          <a:stretch>
            <a:fillRect/>
          </a:stretch>
        </p:blipFill>
        <p:spPr>
          <a:xfrm>
            <a:off x="152400" y="1246005"/>
            <a:ext cx="8991600" cy="539123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Premises</a:t>
            </a:r>
            <a:endParaRPr lang="en-US" dirty="0"/>
          </a:p>
        </p:txBody>
      </p:sp>
      <p:sp>
        <p:nvSpPr>
          <p:cNvPr id="3" name="Content Placeholder 2"/>
          <p:cNvSpPr>
            <a:spLocks noGrp="1"/>
          </p:cNvSpPr>
          <p:nvPr>
            <p:ph sz="quarter" idx="1"/>
          </p:nvPr>
        </p:nvSpPr>
        <p:spPr/>
        <p:txBody>
          <a:bodyPr/>
          <a:lstStyle/>
          <a:p>
            <a:pPr algn="just"/>
            <a:r>
              <a:rPr lang="en-US" dirty="0" smtClean="0"/>
              <a:t>Planning premises: The anticipated environment in which plans are expected to operate.</a:t>
            </a:r>
          </a:p>
          <a:p>
            <a:pPr algn="just"/>
            <a:r>
              <a:rPr lang="en-US" dirty="0" smtClean="0"/>
              <a:t>The </a:t>
            </a:r>
            <a:r>
              <a:rPr lang="en-US" dirty="0" smtClean="0"/>
              <a:t>process of planning is based upon estimates and predictions of the future. Though past guides the plans in present, plans achieve the goals in the future. Therefore, the forecast of future events leads to efficient plans. Since future events are not known accurately, the assumption is made about these events.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By identifying the factors (assumptions) that affect plans is called premising and the methods used for making premises are called forecasting.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377</TotalTime>
  <Words>397</Words>
  <Application>Microsoft Office PowerPoint</Application>
  <PresentationFormat>On-screen Show (4:3)</PresentationFormat>
  <Paragraphs>27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The Business Portfolio Matrix</vt:lpstr>
      <vt:lpstr>Slide 2</vt:lpstr>
      <vt:lpstr>Slide 3</vt:lpstr>
      <vt:lpstr>HIERARCHY OF COMPANY STRATEGIES</vt:lpstr>
      <vt:lpstr>Porter’s Industry Analysis</vt:lpstr>
      <vt:lpstr>Slide 6</vt:lpstr>
      <vt:lpstr>Porter’s Generic Competitive Strategies</vt:lpstr>
      <vt:lpstr>Planning Premises</vt:lpstr>
      <vt:lpstr>Slide 9</vt:lpstr>
      <vt:lpstr>Types of Planning premises</vt:lpstr>
      <vt:lpstr>Slide 11</vt:lpstr>
      <vt:lpstr>Environmental forecasting</vt:lpstr>
      <vt:lpstr>Areas of forecasting</vt:lpstr>
      <vt:lpstr>Forecasting with the Delphi technique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Business Portfolio Matrix</dc:title>
  <dc:creator>Vinay</dc:creator>
  <cp:lastModifiedBy>Vinay</cp:lastModifiedBy>
  <cp:revision>18</cp:revision>
  <dcterms:created xsi:type="dcterms:W3CDTF">2019-08-27T06:34:21Z</dcterms:created>
  <dcterms:modified xsi:type="dcterms:W3CDTF">2019-08-30T00:50:50Z</dcterms:modified>
</cp:coreProperties>
</file>