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429E3F-7EA9-4F63-B1BD-7B802FB383F0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3232D2-C4A1-4AC8-A190-EA0298B21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</a:p>
          <a:p>
            <a:r>
              <a:rPr lang="en-US" dirty="0" smtClean="0"/>
              <a:t>Experimentation</a:t>
            </a:r>
          </a:p>
          <a:p>
            <a:r>
              <a:rPr lang="en-US" dirty="0" smtClean="0"/>
              <a:t>Research and analysis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Programmed and Non-programmed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Programmed decisions are used for structured or routine work.</a:t>
            </a:r>
          </a:p>
          <a:p>
            <a:pPr algn="just"/>
            <a:r>
              <a:rPr lang="en-US" dirty="0" smtClean="0"/>
              <a:t>Non-programmed decisions are used for unstructured</a:t>
            </a:r>
            <a:r>
              <a:rPr lang="en-US" dirty="0" smtClean="0"/>
              <a:t>, and </a:t>
            </a:r>
            <a:r>
              <a:rPr lang="en-US" dirty="0" smtClean="0"/>
              <a:t>ill-defined solutions of a nonrecurring nature.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	Decision making under certainty, Uncertainty, and risk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Creativity and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Creativity-The ability and power to develop new ideas.</a:t>
            </a:r>
          </a:p>
          <a:p>
            <a:r>
              <a:rPr lang="en-US" dirty="0" smtClean="0"/>
              <a:t>Innovation-The use of new ideas.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Brainstorming</a:t>
            </a:r>
            <a:r>
              <a:rPr lang="en-US" dirty="0" smtClean="0"/>
              <a:t> is a method for generating ideas to solve a design problem. It usually involves a group, under the direction of a facilitator. The strength of </a:t>
            </a:r>
            <a:r>
              <a:rPr lang="en-US" b="1" dirty="0" smtClean="0"/>
              <a:t>brainstorming</a:t>
            </a:r>
            <a:r>
              <a:rPr lang="en-US" dirty="0" smtClean="0"/>
              <a:t> is the potential participants have in drawing associations between their ideas in a free-thinking environment, thereby broadening the solution space.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Limitations of traditional group discussion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Invention pertains to new ideas and process.</a:t>
            </a:r>
          </a:p>
          <a:p>
            <a:r>
              <a:rPr lang="en-US" dirty="0" smtClean="0"/>
              <a:t>Innovation is the application of the ideas to products or services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 and Innovation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dirty="0" smtClean="0"/>
              <a:t>Examples of innovation:</a:t>
            </a:r>
          </a:p>
          <a:p>
            <a:r>
              <a:rPr lang="en-US" sz="3400" i="1" dirty="0" smtClean="0"/>
              <a:t> 1.iPhone, 2007</a:t>
            </a:r>
            <a:endParaRPr lang="en-US" sz="3400" dirty="0" smtClean="0"/>
          </a:p>
          <a:p>
            <a:pPr algn="just">
              <a:buNone/>
            </a:pPr>
            <a:r>
              <a:rPr lang="en-US" sz="3400" i="1" dirty="0" smtClean="0"/>
              <a:t>The first </a:t>
            </a:r>
            <a:r>
              <a:rPr lang="en-US" sz="3400" i="1" dirty="0" err="1" smtClean="0"/>
              <a:t>iPhone</a:t>
            </a:r>
            <a:r>
              <a:rPr lang="en-US" sz="3400" i="1" dirty="0" smtClean="0"/>
              <a:t> a Game changer, revolutionary, invention of the year 2007, shaped the mobile industry that made the company Apple Inc., what is today.</a:t>
            </a:r>
            <a:endParaRPr lang="en-US" sz="3400" dirty="0" smtClean="0"/>
          </a:p>
          <a:p>
            <a:pPr algn="just">
              <a:buNone/>
            </a:pPr>
            <a:r>
              <a:rPr lang="en-US" sz="3400" i="1" dirty="0" smtClean="0"/>
              <a:t>Simple, easy to use, home button to begin navigation, touch screen no keyboard.</a:t>
            </a:r>
            <a:endParaRPr lang="en-US" sz="3400" dirty="0" smtClean="0"/>
          </a:p>
          <a:p>
            <a:pPr algn="just">
              <a:buNone/>
            </a:pPr>
            <a:r>
              <a:rPr lang="en-US" sz="3400" i="1" dirty="0" smtClean="0"/>
              <a:t>Sold over 1 million in just 3 months.</a:t>
            </a:r>
            <a:endParaRPr lang="en-US" sz="3400" dirty="0" smtClean="0"/>
          </a:p>
          <a:p>
            <a:pPr algn="just">
              <a:buNone/>
            </a:pPr>
            <a:r>
              <a:rPr lang="en-US" sz="3400" i="1" dirty="0" smtClean="0"/>
              <a:t>The </a:t>
            </a:r>
            <a:r>
              <a:rPr lang="en-US" sz="3400" i="1" dirty="0" err="1" smtClean="0"/>
              <a:t>iPhone</a:t>
            </a:r>
            <a:r>
              <a:rPr lang="en-US" sz="3400" i="1" dirty="0" smtClean="0"/>
              <a:t> revolutionized the complete mobile industry.</a:t>
            </a:r>
            <a:endParaRPr lang="en-US" sz="3400" dirty="0" smtClean="0"/>
          </a:p>
          <a:p>
            <a:r>
              <a:rPr lang="en-US" sz="3400" i="1" dirty="0" smtClean="0"/>
              <a:t>2. Amazon, </a:t>
            </a:r>
            <a:r>
              <a:rPr lang="en-US" sz="3400" i="1" dirty="0" err="1" smtClean="0"/>
              <a:t>Uber</a:t>
            </a:r>
            <a:endParaRPr lang="en-US" sz="3400" dirty="0" smtClean="0"/>
          </a:p>
          <a:p>
            <a:pPr>
              <a:buNone/>
            </a:pPr>
            <a:r>
              <a:rPr lang="en-US" sz="3400" i="1" dirty="0" smtClean="0"/>
              <a:t>Whether it is ideas or goods or service can be exchanged, sold or purchased online.</a:t>
            </a:r>
            <a:endParaRPr lang="en-US" sz="3400" dirty="0" smtClean="0"/>
          </a:p>
          <a:p>
            <a:r>
              <a:rPr lang="en-US" sz="3400" i="1" dirty="0" smtClean="0"/>
              <a:t>3. Google, Wikipedia</a:t>
            </a:r>
            <a:endParaRPr lang="en-US" sz="3400" dirty="0" smtClean="0"/>
          </a:p>
          <a:p>
            <a:pPr>
              <a:buNone/>
            </a:pPr>
            <a:r>
              <a:rPr lang="en-US" sz="3400" i="1" dirty="0" smtClean="0"/>
              <a:t>Any topic can be searched, studied and understood</a:t>
            </a:r>
            <a:r>
              <a:rPr lang="en-US" sz="3200" i="1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Planning involves selecting missions and objectives and deciding on the actions to achieve them; it requires decision making, that is, choosing a course of action from among alternatives.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selection of a course of action from among alternatives.</a:t>
            </a:r>
          </a:p>
          <a:p>
            <a:pPr algn="just"/>
            <a:r>
              <a:rPr lang="en-US" dirty="0" smtClean="0"/>
              <a:t>Managers sometimes see decision making as their central job because they must constantly choose what is to be done, who is to do it, when</a:t>
            </a:r>
            <a:r>
              <a:rPr lang="en-US" dirty="0" smtClean="0"/>
              <a:t>, where </a:t>
            </a:r>
            <a:r>
              <a:rPr lang="en-US" dirty="0" smtClean="0"/>
              <a:t>and occasionally who will do it.</a:t>
            </a:r>
          </a:p>
          <a:p>
            <a:pPr algn="just"/>
            <a:r>
              <a:rPr lang="en-US" dirty="0" smtClean="0"/>
              <a:t>It is a part of planning.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Rationality in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People rarely achieve complete rationality, particularly in managing, because</a:t>
            </a:r>
          </a:p>
          <a:p>
            <a:pPr algn="just"/>
            <a:r>
              <a:rPr lang="en-US" dirty="0" smtClean="0"/>
              <a:t>Decisions must operate for the future which involves uncertainties.</a:t>
            </a:r>
          </a:p>
          <a:p>
            <a:pPr algn="just"/>
            <a:r>
              <a:rPr lang="en-US" dirty="0" smtClean="0"/>
              <a:t>Difficult to recognize all the alternatives that might be followed to reach a goal.</a:t>
            </a:r>
          </a:p>
          <a:p>
            <a:pPr algn="just"/>
            <a:r>
              <a:rPr lang="en-US" dirty="0" smtClean="0"/>
              <a:t>Not all alternatives can be analyzed, even with newest analytical techniques and computers available.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Limited, or “bounded”, 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manager must settle for limited or bounded rationality.</a:t>
            </a:r>
          </a:p>
          <a:p>
            <a:r>
              <a:rPr lang="en-US" dirty="0" smtClean="0"/>
              <a:t>Due to limitations of information, time, and certainty limit rationality, even if a manager tries it earnestly to be completely rational.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Picking a course of action that is satisfactory or good enough under the circumstances.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almost always alternatives to any course of action; indeed if there seems to be only one course of action, clearly we have not thought hard enough.</a:t>
            </a:r>
          </a:p>
          <a:p>
            <a:r>
              <a:rPr lang="en-US" dirty="0" smtClean="0"/>
              <a:t>Developing alternatives is often as important as being able to select correctly from among them.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 limiting factor is a condition or situation that stands in the way of accomplishing a desired objective.</a:t>
            </a:r>
          </a:p>
          <a:p>
            <a:pPr algn="just"/>
            <a:r>
              <a:rPr lang="en-US" dirty="0" smtClean="0"/>
              <a:t>Recognizing the limiting factors in a given situation makes it possible to narrow the search for alternatives to those that will overcome the limiting factors.</a:t>
            </a:r>
          </a:p>
          <a:p>
            <a:pPr algn="just"/>
            <a:r>
              <a:rPr lang="en-US" dirty="0" smtClean="0"/>
              <a:t>The principle of limiting factor states that by recognizing and overcoming those factors that stand critically in the way of a goal, the best alternative course of action can be selected.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Quantitative and qualitative factors</a:t>
            </a:r>
          </a:p>
          <a:p>
            <a:pPr algn="just"/>
            <a:r>
              <a:rPr lang="en-US" dirty="0" smtClean="0"/>
              <a:t>Marginal </a:t>
            </a:r>
            <a:r>
              <a:rPr lang="en-US" dirty="0" smtClean="0"/>
              <a:t>analysis: The examination of costs and benefits of a marginal(small) change in the production of goods.</a:t>
            </a:r>
            <a:endParaRPr lang="en-US" dirty="0" smtClean="0"/>
          </a:p>
          <a:p>
            <a:r>
              <a:rPr lang="en-US" dirty="0" smtClean="0"/>
              <a:t>Cost-effectiveness </a:t>
            </a:r>
            <a:r>
              <a:rPr lang="en-US" dirty="0" smtClean="0"/>
              <a:t>analysis seeks the best ratio of benefit and cost.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307</TotalTime>
  <Words>412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Decision making</vt:lpstr>
      <vt:lpstr>Slide 2</vt:lpstr>
      <vt:lpstr>Decision making</vt:lpstr>
      <vt:lpstr>Rationality in Decision making</vt:lpstr>
      <vt:lpstr>Limited, or “bounded”, Rationality</vt:lpstr>
      <vt:lpstr>Satisficing</vt:lpstr>
      <vt:lpstr>Development of alternatives</vt:lpstr>
      <vt:lpstr>Limiting factor</vt:lpstr>
      <vt:lpstr>Evaluation of alternatives</vt:lpstr>
      <vt:lpstr>Selecting an alternative</vt:lpstr>
      <vt:lpstr>Programmed and Non-programmed Decisions</vt:lpstr>
      <vt:lpstr>Slide 12</vt:lpstr>
      <vt:lpstr>Creativity and Innovation</vt:lpstr>
      <vt:lpstr>Brain storming</vt:lpstr>
      <vt:lpstr>Limitations of traditional group discussion</vt:lpstr>
      <vt:lpstr>Invention and Innovation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Vinay</dc:creator>
  <cp:lastModifiedBy>Vinay</cp:lastModifiedBy>
  <cp:revision>25</cp:revision>
  <dcterms:created xsi:type="dcterms:W3CDTF">2019-08-29T12:40:25Z</dcterms:created>
  <dcterms:modified xsi:type="dcterms:W3CDTF">2019-08-30T06:09:11Z</dcterms:modified>
</cp:coreProperties>
</file>