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6" r:id="rId3"/>
    <p:sldId id="257" r:id="rId4"/>
    <p:sldId id="258" r:id="rId5"/>
    <p:sldId id="261" r:id="rId6"/>
    <p:sldId id="259"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9/7/2019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9/7/2019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9/7/2019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9/7/2019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9/7/2019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Session 14</a:t>
            </a:r>
          </a:p>
          <a:p>
            <a:endParaRPr lang="en-US" dirty="0"/>
          </a:p>
        </p:txBody>
      </p:sp>
      <p:sp>
        <p:nvSpPr>
          <p:cNvPr id="2" name="Title 1"/>
          <p:cNvSpPr>
            <a:spLocks noGrp="1"/>
          </p:cNvSpPr>
          <p:nvPr>
            <p:ph type="ctrTitle"/>
          </p:nvPr>
        </p:nvSpPr>
        <p:spPr/>
        <p:txBody>
          <a:bodyPr>
            <a:normAutofit/>
          </a:bodyPr>
          <a:lstStyle/>
          <a:p>
            <a:r>
              <a:rPr lang="en-US" dirty="0" smtClean="0"/>
              <a:t>Line/Staff Authority, Empowerment and Decentralization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Scalar principle</a:t>
            </a:r>
            <a:endParaRPr lang="en-US" dirty="0"/>
          </a:p>
        </p:txBody>
      </p:sp>
      <p:sp>
        <p:nvSpPr>
          <p:cNvPr id="3" name="Content Placeholder 2"/>
          <p:cNvSpPr>
            <a:spLocks noGrp="1"/>
          </p:cNvSpPr>
          <p:nvPr>
            <p:ph sz="quarter" idx="1"/>
          </p:nvPr>
        </p:nvSpPr>
        <p:spPr/>
        <p:txBody>
          <a:bodyPr/>
          <a:lstStyle/>
          <a:p>
            <a:pPr algn="just"/>
            <a:r>
              <a:rPr lang="en-US" dirty="0" smtClean="0"/>
              <a:t>Classical-management rule that subordinates at every level should follow the chain of command, and communicate with their seniors only through the immediate or intermediate senior.</a:t>
            </a:r>
          </a:p>
          <a:p>
            <a:pPr algn="just"/>
            <a:r>
              <a:rPr lang="en-US" dirty="0" smtClean="0"/>
              <a:t>The clearer the line of authority, the clearer will be the responsibility for decision making and the more effective will be organizational communication.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authority</a:t>
            </a:r>
            <a:endParaRPr lang="en-US" dirty="0"/>
          </a:p>
        </p:txBody>
      </p:sp>
      <p:sp>
        <p:nvSpPr>
          <p:cNvPr id="3" name="Content Placeholder 2"/>
          <p:cNvSpPr>
            <a:spLocks noGrp="1"/>
          </p:cNvSpPr>
          <p:nvPr>
            <p:ph sz="quarter" idx="1"/>
          </p:nvPr>
        </p:nvSpPr>
        <p:spPr/>
        <p:txBody>
          <a:bodyPr/>
          <a:lstStyle/>
          <a:p>
            <a:pPr algn="just"/>
            <a:r>
              <a:rPr lang="en-US" dirty="0" smtClean="0"/>
              <a:t>The relationship in which a superior exercises direct supervision over a subordinate.</a:t>
            </a:r>
          </a:p>
          <a:p>
            <a:pPr algn="just"/>
            <a:r>
              <a:rPr lang="en-US" dirty="0" smtClean="0"/>
              <a:t>The line manager is a person or employee of an organization who directly directs the other employees and is in charge of all the individuals working in a department. The line manager reports to the person in a position ranking higher to him.</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Staff relationship</a:t>
            </a:r>
            <a:endParaRPr lang="en-US" dirty="0"/>
          </a:p>
        </p:txBody>
      </p:sp>
      <p:sp>
        <p:nvSpPr>
          <p:cNvPr id="3" name="Content Placeholder 2"/>
          <p:cNvSpPr>
            <a:spLocks noGrp="1"/>
          </p:cNvSpPr>
          <p:nvPr>
            <p:ph sz="quarter" idx="1"/>
          </p:nvPr>
        </p:nvSpPr>
        <p:spPr/>
        <p:txBody>
          <a:bodyPr>
            <a:normAutofit/>
          </a:bodyPr>
          <a:lstStyle/>
          <a:p>
            <a:pPr algn="just"/>
            <a:r>
              <a:rPr lang="en-US" dirty="0" smtClean="0"/>
              <a:t>Is advisory</a:t>
            </a:r>
          </a:p>
          <a:p>
            <a:pPr algn="just"/>
            <a:r>
              <a:rPr lang="en-US" dirty="0" smtClean="0"/>
              <a:t>Staff managers include people who lead revenue consuming departments, for example, accounting, customer service, or human resources. </a:t>
            </a:r>
          </a:p>
          <a:p>
            <a:pPr algn="just"/>
            <a:r>
              <a:rPr lang="en-US" dirty="0" smtClean="0"/>
              <a:t>They serve the line managers of the organization in an advisory or support capacity by providing them with information and advice.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authority</a:t>
            </a:r>
            <a:endParaRPr lang="en-US" dirty="0"/>
          </a:p>
        </p:txBody>
      </p:sp>
      <p:sp>
        <p:nvSpPr>
          <p:cNvPr id="3" name="Content Placeholder 2"/>
          <p:cNvSpPr>
            <a:spLocks noGrp="1"/>
          </p:cNvSpPr>
          <p:nvPr>
            <p:ph sz="quarter" idx="1"/>
          </p:nvPr>
        </p:nvSpPr>
        <p:spPr/>
        <p:txBody>
          <a:bodyPr/>
          <a:lstStyle/>
          <a:p>
            <a:pPr algn="just"/>
            <a:r>
              <a:rPr lang="en-US" b="1" dirty="0" smtClean="0"/>
              <a:t>Functional authority</a:t>
            </a:r>
            <a:r>
              <a:rPr lang="en-US" dirty="0" smtClean="0"/>
              <a:t> is the right that is delegated to an individual or a department to control specified processes, practices, policies, or other matters in relation to activities undertaken by persons in other departments.</a:t>
            </a:r>
            <a:endParaRPr lang="en-US" dirty="0"/>
          </a:p>
        </p:txBody>
      </p:sp>
      <p:pic>
        <p:nvPicPr>
          <p:cNvPr id="4" name="Picture 3" descr="download (2).png"/>
          <p:cNvPicPr>
            <a:picLocks noChangeAspect="1"/>
          </p:cNvPicPr>
          <p:nvPr/>
        </p:nvPicPr>
        <p:blipFill>
          <a:blip r:embed="rId2"/>
          <a:stretch>
            <a:fillRect/>
          </a:stretch>
        </p:blipFill>
        <p:spPr>
          <a:xfrm>
            <a:off x="1447800" y="3200400"/>
            <a:ext cx="6705600" cy="3276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Decentralization</a:t>
            </a:r>
            <a:endParaRPr lang="en-US" dirty="0"/>
          </a:p>
        </p:txBody>
      </p:sp>
      <p:sp>
        <p:nvSpPr>
          <p:cNvPr id="3" name="Content Placeholder 2"/>
          <p:cNvSpPr>
            <a:spLocks noGrp="1"/>
          </p:cNvSpPr>
          <p:nvPr>
            <p:ph sz="quarter" idx="1"/>
          </p:nvPr>
        </p:nvSpPr>
        <p:spPr/>
        <p:txBody>
          <a:bodyPr/>
          <a:lstStyle/>
          <a:p>
            <a:pPr algn="just"/>
            <a:r>
              <a:rPr lang="en-US" dirty="0" smtClean="0"/>
              <a:t>The tendency to disperse  decision-making authority in an organized structure.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Centralization</a:t>
            </a:r>
            <a:endParaRPr lang="en-US" dirty="0"/>
          </a:p>
        </p:txBody>
      </p:sp>
      <p:sp>
        <p:nvSpPr>
          <p:cNvPr id="3" name="Content Placeholder 2"/>
          <p:cNvSpPr>
            <a:spLocks noGrp="1"/>
          </p:cNvSpPr>
          <p:nvPr>
            <p:ph sz="quarter" idx="1"/>
          </p:nvPr>
        </p:nvSpPr>
        <p:spPr/>
        <p:txBody>
          <a:bodyPr/>
          <a:lstStyle/>
          <a:p>
            <a:pPr algn="just"/>
            <a:r>
              <a:rPr lang="en-US" dirty="0" smtClean="0"/>
              <a:t>It is a rule which means that the power of decision making of the organization remains under control of the top level management. It is also said that everything which decreases the role of subordinates can be termed as centralization because top level management retains everything.</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Different kinds of centralization</a:t>
            </a:r>
            <a:endParaRPr lang="en-US" dirty="0"/>
          </a:p>
        </p:txBody>
      </p:sp>
      <p:sp>
        <p:nvSpPr>
          <p:cNvPr id="3" name="Content Placeholder 2"/>
          <p:cNvSpPr>
            <a:spLocks noGrp="1"/>
          </p:cNvSpPr>
          <p:nvPr>
            <p:ph sz="quarter" idx="1"/>
          </p:nvPr>
        </p:nvSpPr>
        <p:spPr/>
        <p:txBody>
          <a:bodyPr/>
          <a:lstStyle/>
          <a:p>
            <a:r>
              <a:rPr lang="en-US" dirty="0" smtClean="0"/>
              <a:t>Centralization of performance</a:t>
            </a:r>
          </a:p>
          <a:p>
            <a:r>
              <a:rPr lang="en-US" dirty="0" smtClean="0"/>
              <a:t>Departmental centralization</a:t>
            </a:r>
          </a:p>
          <a:p>
            <a:r>
              <a:rPr lang="en-US" dirty="0" smtClean="0"/>
              <a:t>Centralization of management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Delegation of authority</a:t>
            </a:r>
            <a:endParaRPr lang="en-US" dirty="0"/>
          </a:p>
        </p:txBody>
      </p:sp>
      <p:sp>
        <p:nvSpPr>
          <p:cNvPr id="3" name="Content Placeholder 2"/>
          <p:cNvSpPr>
            <a:spLocks noGrp="1"/>
          </p:cNvSpPr>
          <p:nvPr>
            <p:ph sz="quarter" idx="1"/>
          </p:nvPr>
        </p:nvSpPr>
        <p:spPr/>
        <p:txBody>
          <a:bodyPr/>
          <a:lstStyle/>
          <a:p>
            <a:pPr algn="just"/>
            <a:r>
              <a:rPr lang="en-US" dirty="0" smtClean="0"/>
              <a:t>Authority is delegated when a superior gives a subordinate </a:t>
            </a:r>
            <a:r>
              <a:rPr lang="en-US" dirty="0" smtClean="0"/>
              <a:t>the freedom to decide what should be done in a particular </a:t>
            </a:r>
            <a:r>
              <a:rPr lang="en-US" dirty="0" smtClean="0"/>
              <a:t>situation</a:t>
            </a:r>
            <a:r>
              <a:rPr lang="en-US" dirty="0" smtClean="0"/>
              <a:t> </a:t>
            </a:r>
            <a:r>
              <a:rPr lang="en-US" dirty="0" smtClean="0"/>
              <a:t>to make decisions.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art of delegation: Personal attitudes toward delegation</a:t>
            </a:r>
            <a:endParaRPr lang="en-US" dirty="0"/>
          </a:p>
        </p:txBody>
      </p:sp>
      <p:sp>
        <p:nvSpPr>
          <p:cNvPr id="3" name="Content Placeholder 2"/>
          <p:cNvSpPr>
            <a:spLocks noGrp="1"/>
          </p:cNvSpPr>
          <p:nvPr>
            <p:ph sz="quarter" idx="1"/>
          </p:nvPr>
        </p:nvSpPr>
        <p:spPr/>
        <p:txBody>
          <a:bodyPr/>
          <a:lstStyle/>
          <a:p>
            <a:r>
              <a:rPr lang="en-US" dirty="0" smtClean="0"/>
              <a:t>Receptiveness</a:t>
            </a:r>
          </a:p>
          <a:p>
            <a:r>
              <a:rPr lang="en-US" dirty="0" smtClean="0"/>
              <a:t>Willingness to let go</a:t>
            </a:r>
          </a:p>
          <a:p>
            <a:r>
              <a:rPr lang="en-US" dirty="0" smtClean="0"/>
              <a:t>Willingness to allow mistakes by subordinates</a:t>
            </a:r>
          </a:p>
          <a:p>
            <a:r>
              <a:rPr lang="en-US" dirty="0" smtClean="0"/>
              <a:t>Willingness to trust subordinates</a:t>
            </a:r>
          </a:p>
          <a:p>
            <a:r>
              <a:rPr lang="en-US" dirty="0" smtClean="0"/>
              <a:t>Willingness to establish and use broad controls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Overcoming weak delegation</a:t>
            </a:r>
            <a:endParaRPr lang="en-US" dirty="0"/>
          </a:p>
        </p:txBody>
      </p:sp>
      <p:sp>
        <p:nvSpPr>
          <p:cNvPr id="3" name="Content Placeholder 2"/>
          <p:cNvSpPr>
            <a:spLocks noGrp="1"/>
          </p:cNvSpPr>
          <p:nvPr>
            <p:ph sz="quarter" idx="1"/>
          </p:nvPr>
        </p:nvSpPr>
        <p:spPr/>
        <p:txBody>
          <a:bodyPr/>
          <a:lstStyle/>
          <a:p>
            <a:r>
              <a:rPr lang="en-US" dirty="0" smtClean="0"/>
              <a:t>Define assignments and delegate authority in light of results expected</a:t>
            </a:r>
          </a:p>
          <a:p>
            <a:r>
              <a:rPr lang="en-US" dirty="0" smtClean="0"/>
              <a:t>Select the person in light of the job to be done</a:t>
            </a:r>
          </a:p>
          <a:p>
            <a:r>
              <a:rPr lang="en-US" dirty="0" smtClean="0"/>
              <a:t>Maintain open lines of communication</a:t>
            </a:r>
          </a:p>
          <a:p>
            <a:r>
              <a:rPr lang="en-US" dirty="0" smtClean="0"/>
              <a:t>Establish proper controls</a:t>
            </a:r>
          </a:p>
          <a:p>
            <a:r>
              <a:rPr lang="en-US" dirty="0" smtClean="0"/>
              <a:t>Reward effective delegation and successful assumption of authority</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he+Organizing+Process.jpg"/>
          <p:cNvPicPr>
            <a:picLocks noGrp="1" noChangeAspect="1"/>
          </p:cNvPicPr>
          <p:nvPr>
            <p:ph sz="quarter" idx="1"/>
          </p:nvPr>
        </p:nvPicPr>
        <p:blipFill>
          <a:blip r:embed="rId2"/>
          <a:stretch>
            <a:fillRect/>
          </a:stretch>
        </p:blipFill>
        <p:spPr>
          <a:xfrm>
            <a:off x="0" y="1"/>
            <a:ext cx="9144000" cy="6705600"/>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Recentralization</a:t>
            </a:r>
            <a:endParaRPr lang="en-US" dirty="0"/>
          </a:p>
        </p:txBody>
      </p:sp>
      <p:sp>
        <p:nvSpPr>
          <p:cNvPr id="3" name="Content Placeholder 2"/>
          <p:cNvSpPr>
            <a:spLocks noGrp="1"/>
          </p:cNvSpPr>
          <p:nvPr>
            <p:ph sz="quarter" idx="1"/>
          </p:nvPr>
        </p:nvSpPr>
        <p:spPr/>
        <p:txBody>
          <a:bodyPr/>
          <a:lstStyle/>
          <a:p>
            <a:pPr algn="just"/>
            <a:r>
              <a:rPr lang="en-US" dirty="0" smtClean="0"/>
              <a:t>Centralization of authority that was once decentralized; normally not complete reversal of decentralization, as the authority delegated is not wholly withdrawn.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decentralization</a:t>
            </a:r>
            <a:endParaRPr lang="en-US" dirty="0"/>
          </a:p>
        </p:txBody>
      </p:sp>
      <p:sp>
        <p:nvSpPr>
          <p:cNvPr id="3" name="Content Placeholder 2"/>
          <p:cNvSpPr>
            <a:spLocks noGrp="1"/>
          </p:cNvSpPr>
          <p:nvPr>
            <p:ph sz="quarter" idx="1"/>
          </p:nvPr>
        </p:nvSpPr>
        <p:spPr/>
        <p:txBody>
          <a:bodyPr/>
          <a:lstStyle/>
          <a:p>
            <a:r>
              <a:rPr lang="en-US" dirty="0" smtClean="0"/>
              <a:t>Relives top management of some burden of decision making and forces upper level managers to let go.</a:t>
            </a:r>
          </a:p>
          <a:p>
            <a:r>
              <a:rPr lang="en-US" dirty="0" smtClean="0"/>
              <a:t>Satisfaction </a:t>
            </a:r>
            <a:r>
              <a:rPr lang="en-US" dirty="0" smtClean="0"/>
              <a:t>of Human </a:t>
            </a:r>
            <a:r>
              <a:rPr lang="en-US" dirty="0" smtClean="0"/>
              <a:t>needs</a:t>
            </a:r>
          </a:p>
          <a:p>
            <a:r>
              <a:rPr lang="en-US" dirty="0" smtClean="0"/>
              <a:t>Better Supervision And </a:t>
            </a:r>
            <a:r>
              <a:rPr lang="en-US" dirty="0" smtClean="0"/>
              <a:t>Control</a:t>
            </a:r>
          </a:p>
          <a:p>
            <a:r>
              <a:rPr lang="en-US" dirty="0" smtClean="0"/>
              <a:t>Ease of </a:t>
            </a:r>
            <a:r>
              <a:rPr lang="en-US" dirty="0" smtClean="0"/>
              <a:t>Expansion</a:t>
            </a:r>
          </a:p>
          <a:p>
            <a:r>
              <a:rPr lang="en-US" dirty="0" smtClean="0"/>
              <a:t>Efficient </a:t>
            </a:r>
            <a:r>
              <a:rPr lang="en-US" dirty="0" smtClean="0"/>
              <a:t>Communication</a:t>
            </a:r>
          </a:p>
          <a:p>
            <a:r>
              <a:rPr lang="en-US" dirty="0" smtClean="0"/>
              <a:t>Quick Decision Making</a:t>
            </a:r>
          </a:p>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decentralization</a:t>
            </a:r>
            <a:endParaRPr lang="en-US" dirty="0"/>
          </a:p>
        </p:txBody>
      </p:sp>
      <p:sp>
        <p:nvSpPr>
          <p:cNvPr id="3" name="Content Placeholder 2"/>
          <p:cNvSpPr>
            <a:spLocks noGrp="1"/>
          </p:cNvSpPr>
          <p:nvPr>
            <p:ph sz="quarter" idx="1"/>
          </p:nvPr>
        </p:nvSpPr>
        <p:spPr/>
        <p:txBody>
          <a:bodyPr/>
          <a:lstStyle/>
          <a:p>
            <a:r>
              <a:rPr lang="en-US" dirty="0" smtClean="0"/>
              <a:t>Difficult To Co-Ordinate</a:t>
            </a:r>
          </a:p>
          <a:p>
            <a:r>
              <a:rPr lang="en-US" dirty="0" smtClean="0"/>
              <a:t>External Factors</a:t>
            </a:r>
          </a:p>
          <a:p>
            <a:r>
              <a:rPr lang="en-US" dirty="0" smtClean="0"/>
              <a:t>Narrow Product Lines</a:t>
            </a:r>
          </a:p>
          <a:p>
            <a:r>
              <a:rPr lang="en-US" dirty="0" smtClean="0"/>
              <a:t>Expensive</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answered</a:t>
            </a:r>
            <a:endParaRPr lang="en-US" dirty="0"/>
          </a:p>
        </p:txBody>
      </p:sp>
      <p:sp>
        <p:nvSpPr>
          <p:cNvPr id="3" name="Content Placeholder 2"/>
          <p:cNvSpPr>
            <a:spLocks noGrp="1"/>
          </p:cNvSpPr>
          <p:nvPr>
            <p:ph sz="quarter" idx="1"/>
          </p:nvPr>
        </p:nvSpPr>
        <p:spPr/>
        <p:txBody>
          <a:bodyPr/>
          <a:lstStyle/>
          <a:p>
            <a:pPr algn="just"/>
            <a:r>
              <a:rPr lang="en-US" dirty="0" smtClean="0"/>
              <a:t>What kind of authority is found in an organization structure?</a:t>
            </a:r>
          </a:p>
          <a:p>
            <a:r>
              <a:rPr lang="en-US" dirty="0" smtClean="0"/>
              <a:t>How much authority should be delegated?</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Authority</a:t>
            </a:r>
            <a:endParaRPr lang="en-US" dirty="0"/>
          </a:p>
        </p:txBody>
      </p:sp>
      <p:sp>
        <p:nvSpPr>
          <p:cNvPr id="3" name="Content Placeholder 2"/>
          <p:cNvSpPr>
            <a:spLocks noGrp="1"/>
          </p:cNvSpPr>
          <p:nvPr>
            <p:ph sz="quarter" idx="1"/>
          </p:nvPr>
        </p:nvSpPr>
        <p:spPr/>
        <p:txBody>
          <a:bodyPr/>
          <a:lstStyle/>
          <a:p>
            <a:pPr algn="just"/>
            <a:r>
              <a:rPr lang="en-US" dirty="0" smtClean="0"/>
              <a:t>Authority is legal and formal right to a person, who can take decisions, give orders and commands to others to perform a particular task. </a:t>
            </a:r>
            <a:endParaRPr lang="en-US" dirty="0" smtClean="0"/>
          </a:p>
          <a:p>
            <a:pPr algn="just"/>
            <a:r>
              <a:rPr lang="en-US" dirty="0" smtClean="0"/>
              <a:t>It </a:t>
            </a:r>
            <a:r>
              <a:rPr lang="en-US" dirty="0" smtClean="0"/>
              <a:t>is conferred to high officials, to accomplish organization’s objectives. It is hierarchical in nature, it flows downward, i.e. delegated from superior to the subordinate.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r>
              <a:rPr lang="en-US" dirty="0" smtClean="0"/>
              <a:t>In general, authority is exercised to get things done through others. It is attached to the position, i.e. any person who gets the position enjoys the authority attached to it, the higher the position, the higher would be his authority. </a:t>
            </a:r>
            <a:endParaRPr lang="en-US" dirty="0" smtClean="0"/>
          </a:p>
          <a:p>
            <a:pPr algn="just"/>
            <a:r>
              <a:rPr lang="en-US" dirty="0" smtClean="0"/>
              <a:t>As </a:t>
            </a:r>
            <a:r>
              <a:rPr lang="en-US" dirty="0" smtClean="0"/>
              <a:t>the authority lies in the designation, in the absence of authority, the position offered to the person would be of no use. Moreover, it is restricted to the organisation only.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sz="quarter" idx="1"/>
          </p:nvPr>
        </p:nvSpPr>
        <p:spPr/>
        <p:txBody>
          <a:bodyPr/>
          <a:lstStyle/>
          <a:p>
            <a:pPr algn="just"/>
            <a:r>
              <a:rPr lang="en-US" dirty="0" smtClean="0"/>
              <a:t>By the term power, we mean the ability of  individuals or groups to influence the beliefs and actions of other persons or groups. It is independent and informal in nature derived from charisma and status. It is an acquired ability that comes from knowledge and expertise.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r>
              <a:rPr lang="en-US" dirty="0" smtClean="0"/>
              <a:t>Power is not hierarchical, i.e. it can flow in any direction like it can flow from superior to subordinate (downward) or junior to senior (upward), or between the persons working at the same level, but different departments of the same organization (horizontal), or between the persons working at different levels and departments of the same organization (diagonal). In this way, it is not confined to any boundaries.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Power</a:t>
            </a:r>
            <a:endParaRPr lang="en-US" dirty="0"/>
          </a:p>
        </p:txBody>
      </p:sp>
      <p:sp>
        <p:nvSpPr>
          <p:cNvPr id="3" name="Content Placeholder 2"/>
          <p:cNvSpPr>
            <a:spLocks noGrp="1"/>
          </p:cNvSpPr>
          <p:nvPr>
            <p:ph sz="quarter" idx="1"/>
          </p:nvPr>
        </p:nvSpPr>
        <p:spPr/>
        <p:txBody>
          <a:bodyPr/>
          <a:lstStyle/>
          <a:p>
            <a:r>
              <a:rPr lang="en-US" dirty="0" smtClean="0"/>
              <a:t>Legitimate power</a:t>
            </a:r>
          </a:p>
          <a:p>
            <a:r>
              <a:rPr lang="en-US" dirty="0" smtClean="0"/>
              <a:t>Expert power</a:t>
            </a:r>
          </a:p>
          <a:p>
            <a:r>
              <a:rPr lang="en-US" dirty="0" smtClean="0"/>
              <a:t>Referent power</a:t>
            </a:r>
          </a:p>
          <a:p>
            <a:r>
              <a:rPr lang="en-US" dirty="0" smtClean="0"/>
              <a:t>Reward power</a:t>
            </a:r>
          </a:p>
          <a:p>
            <a:r>
              <a:rPr lang="en-US" dirty="0" smtClean="0"/>
              <a:t>Coercive power</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Empowerment</a:t>
            </a:r>
            <a:endParaRPr lang="en-US" dirty="0"/>
          </a:p>
        </p:txBody>
      </p:sp>
      <p:sp>
        <p:nvSpPr>
          <p:cNvPr id="3" name="Content Placeholder 2"/>
          <p:cNvSpPr>
            <a:spLocks noGrp="1"/>
          </p:cNvSpPr>
          <p:nvPr>
            <p:ph sz="quarter" idx="1"/>
          </p:nvPr>
        </p:nvSpPr>
        <p:spPr/>
        <p:txBody>
          <a:bodyPr/>
          <a:lstStyle/>
          <a:p>
            <a:pPr algn="just"/>
            <a:r>
              <a:rPr lang="en-US" dirty="0" smtClean="0"/>
              <a:t>Employees at all levels in the organization are given the power to make decisions without asking their superiors for permission.</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137</TotalTime>
  <Words>602</Words>
  <Application>Microsoft Office PowerPoint</Application>
  <PresentationFormat>On-screen Show (4:3)</PresentationFormat>
  <Paragraphs>72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Equity</vt:lpstr>
      <vt:lpstr>Line/Staff Authority, Empowerment and Decentralization</vt:lpstr>
      <vt:lpstr>Slide 2</vt:lpstr>
      <vt:lpstr>Questions answered</vt:lpstr>
      <vt:lpstr>Authority</vt:lpstr>
      <vt:lpstr>Slide 5</vt:lpstr>
      <vt:lpstr>Power</vt:lpstr>
      <vt:lpstr>Slide 7</vt:lpstr>
      <vt:lpstr>Types of Power</vt:lpstr>
      <vt:lpstr>Empowerment</vt:lpstr>
      <vt:lpstr>Scalar principle</vt:lpstr>
      <vt:lpstr>Line authority</vt:lpstr>
      <vt:lpstr>Staff relationship</vt:lpstr>
      <vt:lpstr>Functional authority</vt:lpstr>
      <vt:lpstr>Decentralization</vt:lpstr>
      <vt:lpstr>Centralization</vt:lpstr>
      <vt:lpstr>Different kinds of centralization</vt:lpstr>
      <vt:lpstr>Delegation of authority</vt:lpstr>
      <vt:lpstr>The art of delegation: Personal attitudes toward delegation</vt:lpstr>
      <vt:lpstr>Overcoming weak delegation</vt:lpstr>
      <vt:lpstr>Recentralization</vt:lpstr>
      <vt:lpstr>Advantages of decentralization</vt:lpstr>
      <vt:lpstr>Disadvantages of decentralization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Line/Staff Authority, Empowerment and Decentralization</dc:title>
  <dc:creator>Vinay</dc:creator>
  <cp:lastModifiedBy>Vinay</cp:lastModifiedBy>
  <cp:revision>30</cp:revision>
  <dcterms:created xsi:type="dcterms:W3CDTF">2006-08-16T00:00:00Z</dcterms:created>
  <dcterms:modified xsi:type="dcterms:W3CDTF">2019-09-07T01:10:59Z</dcterms:modified>
</cp:coreProperties>
</file>