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71" r:id="rId5"/>
    <p:sldId id="272" r:id="rId6"/>
    <p:sldId id="273" r:id="rId7"/>
    <p:sldId id="274" r:id="rId8"/>
    <p:sldId id="261" r:id="rId9"/>
    <p:sldId id="258" r:id="rId10"/>
    <p:sldId id="259" r:id="rId11"/>
    <p:sldId id="281" r:id="rId12"/>
    <p:sldId id="262" r:id="rId13"/>
    <p:sldId id="263" r:id="rId14"/>
    <p:sldId id="264" r:id="rId15"/>
    <p:sldId id="265" r:id="rId16"/>
    <p:sldId id="266" r:id="rId17"/>
    <p:sldId id="267" r:id="rId18"/>
    <p:sldId id="275" r:id="rId19"/>
    <p:sldId id="276" r:id="rId20"/>
    <p:sldId id="278" r:id="rId21"/>
    <p:sldId id="277" r:id="rId22"/>
    <p:sldId id="268" r:id="rId23"/>
    <p:sldId id="269" r:id="rId24"/>
    <p:sldId id="270"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3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9/16/19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9/16/19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9/16/19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9/16/19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9/16/19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9/16/19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15</a:t>
            </a:r>
            <a:endParaRPr lang="en-US" dirty="0"/>
          </a:p>
        </p:txBody>
      </p:sp>
      <p:sp>
        <p:nvSpPr>
          <p:cNvPr id="2" name="Title 1"/>
          <p:cNvSpPr>
            <a:spLocks noGrp="1"/>
          </p:cNvSpPr>
          <p:nvPr>
            <p:ph type="ctrTitle"/>
          </p:nvPr>
        </p:nvSpPr>
        <p:spPr/>
        <p:txBody>
          <a:bodyPr>
            <a:normAutofit/>
          </a:bodyPr>
          <a:lstStyle/>
          <a:p>
            <a:r>
              <a:rPr lang="en-US" dirty="0" smtClean="0"/>
              <a:t>Human resource management and selection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cruitment+Process+Personnel+Planning+Job+Analysis+Employee.jpg"/>
          <p:cNvPicPr>
            <a:picLocks noGrp="1" noChangeAspect="1"/>
          </p:cNvPicPr>
          <p:nvPr>
            <p:ph sz="quarter" idx="1"/>
          </p:nvPr>
        </p:nvPicPr>
        <p:blipFill>
          <a:blip r:embed="rId2"/>
          <a:stretch>
            <a:fillRect/>
          </a:stretch>
        </p:blipFill>
        <p:spPr>
          <a:xfrm>
            <a:off x="177953" y="0"/>
            <a:ext cx="8966047" cy="6858000"/>
          </a:xfr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Recruitment planning(Number and types)</a:t>
            </a:r>
            <a:endParaRPr lang="en-US" dirty="0"/>
          </a:p>
        </p:txBody>
      </p:sp>
      <p:pic>
        <p:nvPicPr>
          <p:cNvPr id="4" name="Content Placeholder 3" descr="Recruiting-yield-pyramid-for-an-organization-attempting-to-recruit-20-people-The-yield.png"/>
          <p:cNvPicPr>
            <a:picLocks noGrp="1" noChangeAspect="1"/>
          </p:cNvPicPr>
          <p:nvPr>
            <p:ph sz="quarter" idx="1"/>
          </p:nvPr>
        </p:nvPicPr>
        <p:blipFill>
          <a:blip r:embed="rId2"/>
          <a:stretch>
            <a:fillRect/>
          </a:stretch>
        </p:blipFill>
        <p:spPr>
          <a:xfrm>
            <a:off x="762000" y="1981200"/>
            <a:ext cx="7552002" cy="39401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a:t>
            </a:r>
            <a:r>
              <a:rPr lang="en-US" smtClean="0"/>
              <a:t>of recruitment(How to look)</a:t>
            </a:r>
            <a:endParaRPr lang="en-US" dirty="0"/>
          </a:p>
        </p:txBody>
      </p:sp>
      <p:sp>
        <p:nvSpPr>
          <p:cNvPr id="3" name="Content Placeholder 2"/>
          <p:cNvSpPr>
            <a:spLocks noGrp="1"/>
          </p:cNvSpPr>
          <p:nvPr>
            <p:ph sz="quarter" idx="1"/>
          </p:nvPr>
        </p:nvSpPr>
        <p:spPr/>
        <p:txBody>
          <a:bodyPr/>
          <a:lstStyle/>
          <a:p>
            <a:r>
              <a:rPr lang="en-US" b="1" dirty="0" smtClean="0"/>
              <a:t>Internal Sources of Recruitment:</a:t>
            </a:r>
          </a:p>
          <a:p>
            <a:pPr marL="514350" indent="-514350">
              <a:buFont typeface="Wingdings" pitchFamily="2" charset="2"/>
              <a:buChar char="Ø"/>
            </a:pPr>
            <a:r>
              <a:rPr lang="en-US" dirty="0" smtClean="0"/>
              <a:t>Present employees</a:t>
            </a:r>
          </a:p>
          <a:p>
            <a:pPr marL="514350" indent="-514350">
              <a:buFont typeface="Wingdings" pitchFamily="2" charset="2"/>
              <a:buChar char="Ø"/>
            </a:pPr>
            <a:r>
              <a:rPr lang="en-US" dirty="0" smtClean="0"/>
              <a:t>Employee referrals</a:t>
            </a:r>
          </a:p>
          <a:p>
            <a:pPr marL="514350" indent="-514350">
              <a:buFont typeface="Wingdings" pitchFamily="2" charset="2"/>
              <a:buChar char="Ø"/>
            </a:pPr>
            <a:r>
              <a:rPr lang="en-US" dirty="0" smtClean="0"/>
              <a:t>Former employees</a:t>
            </a:r>
          </a:p>
          <a:p>
            <a:pPr marL="514350" indent="-514350">
              <a:buFont typeface="Wingdings" pitchFamily="2" charset="2"/>
              <a:buChar char="Ø"/>
            </a:pPr>
            <a:r>
              <a:rPr lang="en-US" dirty="0" smtClean="0"/>
              <a:t>Previous applicants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External sources of recruitment:</a:t>
            </a:r>
          </a:p>
          <a:p>
            <a:pPr>
              <a:buFont typeface="Wingdings" pitchFamily="2" charset="2"/>
              <a:buChar char="Ø"/>
            </a:pPr>
            <a:r>
              <a:rPr lang="en-US" dirty="0" smtClean="0"/>
              <a:t>Advertisements</a:t>
            </a:r>
          </a:p>
          <a:p>
            <a:pPr>
              <a:buFont typeface="Wingdings" pitchFamily="2" charset="2"/>
              <a:buChar char="Ø"/>
            </a:pPr>
            <a:r>
              <a:rPr lang="en-US" dirty="0" smtClean="0"/>
              <a:t>Employment exchanges</a:t>
            </a:r>
          </a:p>
          <a:p>
            <a:pPr>
              <a:buFont typeface="Wingdings" pitchFamily="2" charset="2"/>
              <a:buChar char="Ø"/>
            </a:pPr>
            <a:r>
              <a:rPr lang="en-US" dirty="0" smtClean="0"/>
              <a:t>Campus recruitment</a:t>
            </a:r>
          </a:p>
          <a:p>
            <a:pPr>
              <a:buFont typeface="Wingdings" pitchFamily="2" charset="2"/>
              <a:buChar char="Ø"/>
            </a:pPr>
            <a:r>
              <a:rPr lang="en-US" dirty="0" smtClean="0"/>
              <a:t>Walk-ins</a:t>
            </a:r>
          </a:p>
          <a:p>
            <a:pPr>
              <a:buFont typeface="Wingdings" pitchFamily="2" charset="2"/>
              <a:buChar char="Ø"/>
            </a:pPr>
            <a:r>
              <a:rPr lang="en-US" dirty="0" smtClean="0"/>
              <a:t>Recruitment consultancies</a:t>
            </a:r>
          </a:p>
          <a:p>
            <a:pPr>
              <a:buFont typeface="Wingdings" pitchFamily="2" charset="2"/>
              <a:buChar char="Ø"/>
            </a:pPr>
            <a:r>
              <a:rPr lang="en-US" dirty="0" smtClean="0"/>
              <a:t>Contractors</a:t>
            </a:r>
          </a:p>
          <a:p>
            <a:pPr>
              <a:buFont typeface="Wingdings" pitchFamily="2" charset="2"/>
              <a:buChar char="Ø"/>
            </a:pPr>
            <a:r>
              <a:rPr lang="en-US" dirty="0" smtClean="0"/>
              <a:t>Displaced persons</a:t>
            </a:r>
          </a:p>
          <a:p>
            <a:pPr>
              <a:buFont typeface="Wingdings" pitchFamily="2" charset="2"/>
              <a:buChar char="Ø"/>
            </a:pPr>
            <a:r>
              <a:rPr lang="en-US" dirty="0" smtClean="0"/>
              <a:t>Radio and television</a:t>
            </a:r>
          </a:p>
          <a:p>
            <a:pPr>
              <a:buFont typeface="Wingdings" pitchFamily="2" charset="2"/>
              <a:buChar char="Ø"/>
            </a:pPr>
            <a:r>
              <a:rPr lang="en-US" dirty="0" smtClean="0"/>
              <a:t>Acquisitions and mergers</a:t>
            </a:r>
          </a:p>
          <a:p>
            <a:pPr>
              <a:buFont typeface="Wingdings" pitchFamily="2" charset="2"/>
              <a:buChar char="Ø"/>
            </a:pPr>
            <a:r>
              <a:rPr lang="en-US" dirty="0" smtClean="0"/>
              <a:t>Competitors</a:t>
            </a:r>
          </a:p>
          <a:p>
            <a:pPr>
              <a:buFont typeface="Wingdings" pitchFamily="2" charset="2"/>
              <a:buChar char="Ø"/>
            </a:pPr>
            <a:r>
              <a:rPr lang="en-US" dirty="0" smtClean="0"/>
              <a:t>E-Recruiting</a:t>
            </a:r>
          </a:p>
          <a:p>
            <a:pPr>
              <a:buFont typeface="Wingdings" pitchFamily="2" charset="2"/>
              <a:buChar char="Ø"/>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sz="quarter" idx="1"/>
          </p:nvPr>
        </p:nvSpPr>
        <p:spPr/>
        <p:txBody>
          <a:bodyPr/>
          <a:lstStyle/>
          <a:p>
            <a:pPr algn="just"/>
            <a:r>
              <a:rPr lang="en-US" dirty="0" smtClean="0"/>
              <a:t>It is the process of differentiating between applicants in order to identify and hire those with a greater likelihood of success in a job.</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costs</a:t>
            </a:r>
            <a:endParaRPr lang="en-US" dirty="0"/>
          </a:p>
        </p:txBody>
      </p:sp>
      <p:sp>
        <p:nvSpPr>
          <p:cNvPr id="3" name="Content Placeholder 2"/>
          <p:cNvSpPr>
            <a:spLocks noGrp="1"/>
          </p:cNvSpPr>
          <p:nvPr>
            <p:ph sz="quarter" idx="1"/>
          </p:nvPr>
        </p:nvSpPr>
        <p:spPr/>
        <p:txBody>
          <a:bodyPr/>
          <a:lstStyle/>
          <a:p>
            <a:pPr marL="514350" indent="-514350">
              <a:buNone/>
            </a:pPr>
            <a:r>
              <a:rPr lang="en-US" dirty="0" smtClean="0"/>
              <a:t>1.	First type is incurred while the person is employed.</a:t>
            </a:r>
          </a:p>
          <a:p>
            <a:pPr marL="514350" indent="-514350">
              <a:buNone/>
            </a:pPr>
            <a:r>
              <a:rPr lang="en-US" dirty="0" smtClean="0"/>
              <a:t>	This can be the result of production or profit losses, damaged company reputation, accidents due to negligence, absenteeism.</a:t>
            </a:r>
          </a:p>
          <a:p>
            <a:pPr marL="514350" indent="-514350" algn="just">
              <a:buAutoNum type="arabicPeriod" startAt="2"/>
            </a:pPr>
            <a:r>
              <a:rPr lang="en-US" dirty="0" smtClean="0"/>
              <a:t>The second type of costs is associated with the training, transfer or terminating the services of the employee.</a:t>
            </a:r>
          </a:p>
          <a:p>
            <a:pPr marL="514350" indent="-514350" algn="just">
              <a:buAutoNum type="arabicPeriod" startAt="2"/>
            </a:pPr>
            <a:r>
              <a:rPr lang="en-US" dirty="0" smtClean="0"/>
              <a:t>Third type of cost constitutes the replacement of an employee with a fresh one-costs of hiring, training and replacement.</a:t>
            </a:r>
          </a:p>
          <a:p>
            <a:pPr marL="514350" indent="-514350">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process</a:t>
            </a:r>
            <a:endParaRPr lang="en-US" dirty="0"/>
          </a:p>
        </p:txBody>
      </p:sp>
      <p:pic>
        <p:nvPicPr>
          <p:cNvPr id="4" name="Content Placeholder 3" descr="Selection+Process+Application+screening+Selection+Tests+Interview.jpg"/>
          <p:cNvPicPr>
            <a:picLocks noGrp="1" noChangeAspect="1"/>
          </p:cNvPicPr>
          <p:nvPr>
            <p:ph sz="quarter" idx="1"/>
          </p:nvPr>
        </p:nvPicPr>
        <p:blipFill>
          <a:blip r:embed="rId2"/>
          <a:stretch>
            <a:fillRect/>
          </a:stretch>
        </p:blipFill>
        <p:spPr>
          <a:xfrm>
            <a:off x="0" y="1371600"/>
            <a:ext cx="9144000" cy="5562600"/>
          </a:xfr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interviews</a:t>
            </a:r>
            <a:endParaRPr lang="en-US" dirty="0"/>
          </a:p>
        </p:txBody>
      </p:sp>
      <p:sp>
        <p:nvSpPr>
          <p:cNvPr id="5" name="Content Placeholder 4"/>
          <p:cNvSpPr>
            <a:spLocks noGrp="1"/>
          </p:cNvSpPr>
          <p:nvPr>
            <p:ph sz="quarter" idx="1"/>
          </p:nvPr>
        </p:nvSpPr>
        <p:spPr/>
        <p:txBody>
          <a:bodyPr/>
          <a:lstStyle/>
          <a:p>
            <a:r>
              <a:rPr lang="en-US" dirty="0" smtClean="0"/>
              <a:t>Telephone interview</a:t>
            </a:r>
          </a:p>
          <a:p>
            <a:r>
              <a:rPr lang="en-US" dirty="0" smtClean="0"/>
              <a:t>Video conferencing</a:t>
            </a:r>
          </a:p>
          <a:p>
            <a:r>
              <a:rPr lang="en-US" dirty="0" smtClean="0"/>
              <a:t>One-to-one interview/ Face-to-face interview</a:t>
            </a:r>
          </a:p>
          <a:p>
            <a:r>
              <a:rPr lang="en-US" dirty="0" smtClean="0"/>
              <a:t>Panel interview</a:t>
            </a:r>
          </a:p>
          <a:p>
            <a:r>
              <a:rPr lang="en-US" dirty="0" smtClean="0"/>
              <a:t>Group interview</a:t>
            </a:r>
          </a:p>
          <a:p>
            <a:r>
              <a:rPr lang="en-US" dirty="0" smtClean="0"/>
              <a:t>Sequential/ Serial interview</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98755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Five stages of Google’s selection Process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1. When a job opening is announced job resumes will flow in from all directions of the globe. Roughly out of 500,000 applications the HR team will review these applications and bring the figure down to 40,000 by rejecting the less competent ones.</a:t>
            </a:r>
          </a:p>
          <a:p>
            <a:r>
              <a:rPr lang="en-US" dirty="0" smtClean="0"/>
              <a:t>2. The recruiting team will start calling these 40,000 applicants over the phone and out of which 1,500 candidates shall be shortlisted.</a:t>
            </a:r>
          </a:p>
          <a:p>
            <a:r>
              <a:rPr lang="en-US" dirty="0" smtClean="0"/>
              <a:t>3. The 1,500 shortlisted candidates will be called in for an on-site interview out of which 1,300 shall be rejected.</a:t>
            </a:r>
          </a:p>
          <a:p>
            <a:r>
              <a:rPr lang="en-US" dirty="0" smtClean="0"/>
              <a:t>4. Finally the recruiting team will be left with 200 proficient applicants whom will be directed to the hiring committee.</a:t>
            </a:r>
          </a:p>
          <a:p>
            <a:r>
              <a:rPr lang="en-US" dirty="0" smtClean="0"/>
              <a:t>5. The final decision is to be made by the hiring committee, who will make the decision depending on the number of vacancies and the requirement of the job role.</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TCS Recruitment and selection process</a:t>
            </a:r>
            <a:endParaRPr lang="en-US" dirty="0"/>
          </a:p>
        </p:txBody>
      </p:sp>
      <p:sp>
        <p:nvSpPr>
          <p:cNvPr id="3" name="Content Placeholder 2"/>
          <p:cNvSpPr>
            <a:spLocks noGrp="1"/>
          </p:cNvSpPr>
          <p:nvPr>
            <p:ph sz="quarter" idx="1"/>
          </p:nvPr>
        </p:nvSpPr>
        <p:spPr/>
        <p:txBody>
          <a:bodyPr/>
          <a:lstStyle/>
          <a:p>
            <a:pPr algn="just"/>
            <a:r>
              <a:rPr lang="en-US" dirty="0" smtClean="0"/>
              <a:t> The TCS recruitment process consists of four rounds of selection and includes a written exam, technical interview, managerial interview and HR interview. In order to be eligible you need to have a minimum of 60% throughout your degree with no backlog. A gap in career up to a maximum of two years is permissible but with a valid explanation.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Staffing</a:t>
            </a:r>
            <a:endParaRPr lang="en-US" dirty="0"/>
          </a:p>
        </p:txBody>
      </p:sp>
      <p:sp>
        <p:nvSpPr>
          <p:cNvPr id="3" name="Content Placeholder 2"/>
          <p:cNvSpPr>
            <a:spLocks noGrp="1"/>
          </p:cNvSpPr>
          <p:nvPr>
            <p:ph sz="quarter" idx="1"/>
          </p:nvPr>
        </p:nvSpPr>
        <p:spPr/>
        <p:txBody>
          <a:bodyPr/>
          <a:lstStyle/>
          <a:p>
            <a:pPr algn="just"/>
            <a:r>
              <a:rPr lang="en-US" dirty="0" smtClean="0"/>
              <a:t>Filling positions in the organization structure through identifying work force requirements, inventorying the people available, recruiting, selecting, placing, promoting, appraising, compensating and training.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HCL Academic criteria</a:t>
            </a:r>
            <a:endParaRPr lang="en-US" dirty="0"/>
          </a:p>
        </p:txBody>
      </p:sp>
      <p:sp>
        <p:nvSpPr>
          <p:cNvPr id="3" name="Content Placeholder 2"/>
          <p:cNvSpPr>
            <a:spLocks noGrp="1"/>
          </p:cNvSpPr>
          <p:nvPr>
            <p:ph sz="quarter" idx="1"/>
          </p:nvPr>
        </p:nvSpPr>
        <p:spPr/>
        <p:txBody>
          <a:bodyPr/>
          <a:lstStyle/>
          <a:p>
            <a:r>
              <a:rPr lang="en-US" b="1" dirty="0" smtClean="0"/>
              <a:t>Academic Criteria</a:t>
            </a:r>
          </a:p>
          <a:p>
            <a:r>
              <a:rPr lang="en-US" dirty="0" smtClean="0"/>
              <a:t>HCL recruitment process requires the students to have at least 60% in their 10th, 12th and Graduation.</a:t>
            </a:r>
          </a:p>
          <a:p>
            <a:r>
              <a:rPr lang="en-US" dirty="0" smtClean="0"/>
              <a:t>A maximum gap of 1 year is permissible after HSC(12th) and not after SSC(10th) or in between semesters of graduation to sit for HCL Recruitment.</a:t>
            </a:r>
          </a:p>
          <a:p>
            <a:r>
              <a:rPr lang="en-US" dirty="0" smtClean="0"/>
              <a:t>A candidate should not have any pending backlogs at the time of appearing for HCL selection process.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HCL Recruitment policy</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US" dirty="0" smtClean="0"/>
              <a:t>HCL Recruitment for </a:t>
            </a:r>
            <a:r>
              <a:rPr lang="en-US" dirty="0" err="1" smtClean="0"/>
              <a:t>Freshers</a:t>
            </a:r>
            <a:r>
              <a:rPr lang="en-US" dirty="0" smtClean="0"/>
              <a:t> is an extensive process consisting of 4 rounds. Remember that all these rounds are very crucial for your success in HCL Recruitment. These rounds for HCL Selection Process are generally held within a span of 2 days but might vary for some colleges.</a:t>
            </a:r>
          </a:p>
          <a:p>
            <a:r>
              <a:rPr lang="en-US" dirty="0" smtClean="0"/>
              <a:t>Following rounds take place in HCL Recruitment for </a:t>
            </a:r>
            <a:r>
              <a:rPr lang="en-US" dirty="0" err="1" smtClean="0"/>
              <a:t>Freshers</a:t>
            </a:r>
            <a:r>
              <a:rPr lang="en-US" dirty="0" smtClean="0"/>
              <a:t>:</a:t>
            </a:r>
          </a:p>
          <a:p>
            <a:r>
              <a:rPr lang="en-US" dirty="0" smtClean="0"/>
              <a:t>HCL Aptitude Test</a:t>
            </a:r>
          </a:p>
          <a:p>
            <a:r>
              <a:rPr lang="en-US" dirty="0" smtClean="0"/>
              <a:t>Group Discussion</a:t>
            </a:r>
          </a:p>
          <a:p>
            <a:r>
              <a:rPr lang="en-US" dirty="0" smtClean="0"/>
              <a:t>Technical Interview</a:t>
            </a:r>
          </a:p>
          <a:p>
            <a:r>
              <a:rPr lang="en-US" dirty="0" smtClean="0"/>
              <a:t>HR Interview</a:t>
            </a:r>
          </a:p>
          <a:p>
            <a:pPr>
              <a:buNone/>
            </a:pPr>
            <a:r>
              <a:rPr lang="en-US" dirty="0" smtClean="0"/>
              <a:t>	Note that the 1st two rounds of HCL recruitment are an elimination round.</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 and socializing New employees</a:t>
            </a:r>
            <a:endParaRPr lang="en-US" dirty="0"/>
          </a:p>
        </p:txBody>
      </p:sp>
      <p:sp>
        <p:nvSpPr>
          <p:cNvPr id="3" name="Content Placeholder 2"/>
          <p:cNvSpPr>
            <a:spLocks noGrp="1"/>
          </p:cNvSpPr>
          <p:nvPr>
            <p:ph sz="quarter" idx="1"/>
          </p:nvPr>
        </p:nvSpPr>
        <p:spPr/>
        <p:txBody>
          <a:bodyPr/>
          <a:lstStyle/>
          <a:p>
            <a:r>
              <a:rPr lang="en-US" b="1" dirty="0" smtClean="0"/>
              <a:t>Orientation: </a:t>
            </a:r>
            <a:r>
              <a:rPr lang="en-US" dirty="0" smtClean="0"/>
              <a:t>The introduction of new employees to the enterprise-its functions, tasks and people.</a:t>
            </a:r>
          </a:p>
          <a:p>
            <a:pPr algn="just"/>
            <a:r>
              <a:rPr lang="en-US" b="1" dirty="0" smtClean="0"/>
              <a:t>Organizational socialization: </a:t>
            </a:r>
            <a:r>
              <a:rPr lang="en-US" dirty="0" smtClean="0"/>
              <a:t> Is the process through which a newcomer to an organization transitions from outsider to integrated and effective insider. This longitudinal process includes the acquisition or adjustment of shared values, attitudes, skills, knowledge, abilities, behaviors, and workplace relationships.</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sz="quarter" idx="1"/>
          </p:nvPr>
        </p:nvSpPr>
        <p:spPr/>
        <p:txBody>
          <a:bodyPr/>
          <a:lstStyle/>
          <a:p>
            <a:pPr algn="just"/>
            <a:r>
              <a:rPr lang="en-US" dirty="0" smtClean="0"/>
              <a:t>Training refers to a systematic setup where employees are instructed and taught matters of technical knowledge related to their jobs. It focuses on teaching employees how to use particular machines or how to do specific tasks to increase efficiency.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endParaRPr lang="en-US" dirty="0"/>
          </a:p>
        </p:txBody>
      </p:sp>
      <p:sp>
        <p:nvSpPr>
          <p:cNvPr id="3" name="Content Placeholder 2"/>
          <p:cNvSpPr>
            <a:spLocks noGrp="1"/>
          </p:cNvSpPr>
          <p:nvPr>
            <p:ph sz="quarter" idx="1"/>
          </p:nvPr>
        </p:nvSpPr>
        <p:spPr/>
        <p:txBody>
          <a:bodyPr/>
          <a:lstStyle/>
          <a:p>
            <a:pPr algn="just"/>
            <a:r>
              <a:rPr lang="en-US" dirty="0" smtClean="0"/>
              <a:t>Human resource development is the integrated use of training, organization, and career development efforts to improve individual, group, and organizational effectiveness. HRD develops the key competencies that enable individuals in organizations to perform current and future jobs through planned learning activities.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process</a:t>
            </a:r>
            <a:endParaRPr lang="en-US" dirty="0"/>
          </a:p>
        </p:txBody>
      </p:sp>
      <p:pic>
        <p:nvPicPr>
          <p:cNvPr id="6" name="Content Placeholder 5" descr="training_development_process.jpg"/>
          <p:cNvPicPr>
            <a:picLocks noGrp="1" noChangeAspect="1"/>
          </p:cNvPicPr>
          <p:nvPr>
            <p:ph sz="quarter" idx="1"/>
          </p:nvPr>
        </p:nvPicPr>
        <p:blipFill>
          <a:blip r:embed="rId2"/>
          <a:stretch>
            <a:fillRect/>
          </a:stretch>
        </p:blipFill>
        <p:spPr>
          <a:xfrm>
            <a:off x="1676400" y="1371600"/>
            <a:ext cx="6153190" cy="528986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training-and-its-method-4-638.jpg"/>
          <p:cNvPicPr>
            <a:picLocks noGrp="1" noChangeAspect="1"/>
          </p:cNvPicPr>
          <p:nvPr>
            <p:ph sz="quarter" idx="1"/>
          </p:nvPr>
        </p:nvPicPr>
        <p:blipFill>
          <a:blip r:embed="rId2"/>
          <a:stretch>
            <a:fillRect/>
          </a:stretch>
        </p:blipFill>
        <p:spPr>
          <a:xfrm>
            <a:off x="204579" y="0"/>
            <a:ext cx="8939421" cy="688272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job-analysis.jpg"/>
          <p:cNvPicPr>
            <a:picLocks noGrp="1" noChangeAspect="1"/>
          </p:cNvPicPr>
          <p:nvPr>
            <p:ph sz="quarter" idx="1"/>
          </p:nvPr>
        </p:nvPicPr>
        <p:blipFill>
          <a:blip r:embed="rId2"/>
          <a:stretch>
            <a:fillRect/>
          </a:stretch>
        </p:blipFill>
        <p:spPr>
          <a:xfrm>
            <a:off x="1" y="0"/>
            <a:ext cx="8991600" cy="6858000"/>
          </a:xfr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0"/>
            <a:ext cx="12192000" cy="76200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0"/>
            <a:ext cx="12192000" cy="76200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0"/>
            <a:ext cx="12192000" cy="76200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0" y="0"/>
            <a:ext cx="12192000" cy="76200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Recruitment</a:t>
            </a:r>
            <a:endParaRPr lang="en-US" dirty="0"/>
          </a:p>
        </p:txBody>
      </p:sp>
      <p:sp>
        <p:nvSpPr>
          <p:cNvPr id="3" name="Content Placeholder 2"/>
          <p:cNvSpPr>
            <a:spLocks noGrp="1"/>
          </p:cNvSpPr>
          <p:nvPr>
            <p:ph sz="quarter" idx="1"/>
          </p:nvPr>
        </p:nvSpPr>
        <p:spPr/>
        <p:txBody>
          <a:bodyPr/>
          <a:lstStyle/>
          <a:p>
            <a:pPr algn="just"/>
            <a:r>
              <a:rPr lang="en-US" dirty="0" smtClean="0"/>
              <a:t>“Recruitment” is the process of finding and hiring the best and most qualified candidate for a job opening, in a timely and cost-effective manner. It can also be defined as the “process of searching for prospective employees and stimulating and encouraging them to apply for jobs in an organization”.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Factors+Influencing+Recruitment.jpg"/>
          <p:cNvPicPr>
            <a:picLocks noGrp="1" noChangeAspect="1"/>
          </p:cNvPicPr>
          <p:nvPr>
            <p:ph sz="quarter" idx="1"/>
          </p:nvPr>
        </p:nvPicPr>
        <p:blipFill>
          <a:blip r:embed="rId2"/>
          <a:stretch>
            <a:fillRect/>
          </a:stretch>
        </p:blipFill>
        <p:spPr>
          <a:xfrm>
            <a:off x="152400" y="0"/>
            <a:ext cx="8991600" cy="6625444"/>
          </a:xfrm>
        </p:spPr>
      </p:pic>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209</TotalTime>
  <Words>413</Words>
  <Application>Microsoft Macintosh PowerPoint</Application>
  <PresentationFormat>On-screen Show (4:3)</PresentationFormat>
  <Paragraphs>69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Human resource management and selection</vt:lpstr>
      <vt:lpstr>Staffing</vt:lpstr>
      <vt:lpstr>PowerPoint Presentation</vt:lpstr>
      <vt:lpstr>PowerPoint Presentation</vt:lpstr>
      <vt:lpstr>PowerPoint Presentation</vt:lpstr>
      <vt:lpstr>PowerPoint Presentation</vt:lpstr>
      <vt:lpstr>PowerPoint Presentation</vt:lpstr>
      <vt:lpstr>Recruitment</vt:lpstr>
      <vt:lpstr>PowerPoint Presentation</vt:lpstr>
      <vt:lpstr>PowerPoint Presentation</vt:lpstr>
      <vt:lpstr>Recruitment planning(Number and types)</vt:lpstr>
      <vt:lpstr>Sources of recruitment(How to look)</vt:lpstr>
      <vt:lpstr>PowerPoint Presentation</vt:lpstr>
      <vt:lpstr>Selection</vt:lpstr>
      <vt:lpstr>Types of costs</vt:lpstr>
      <vt:lpstr>Selection process</vt:lpstr>
      <vt:lpstr>Types of interviews</vt:lpstr>
      <vt:lpstr>       Five stages of Google’s selection Process </vt:lpstr>
      <vt:lpstr>TCS Recruitment and selection process</vt:lpstr>
      <vt:lpstr>HCL Academic criteria</vt:lpstr>
      <vt:lpstr>HCL Recruitment policy</vt:lpstr>
      <vt:lpstr>Orientation and socializing New employees</vt:lpstr>
      <vt:lpstr>Training</vt:lpstr>
      <vt:lpstr>Development</vt:lpstr>
      <vt:lpstr>Training process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and selection</dc:title>
  <dc:creator>Vinay</dc:creator>
  <cp:lastModifiedBy>vinay kumar T</cp:lastModifiedBy>
  <cp:revision>33</cp:revision>
  <dcterms:created xsi:type="dcterms:W3CDTF">2006-08-16T00:00:00Z</dcterms:created>
  <dcterms:modified xsi:type="dcterms:W3CDTF">2019-09-16T06:43:26Z</dcterms:modified>
</cp:coreProperties>
</file>