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59" r:id="rId8"/>
    <p:sldId id="266" r:id="rId9"/>
    <p:sldId id="267" r:id="rId10"/>
    <p:sldId id="268" r:id="rId11"/>
    <p:sldId id="269" r:id="rId12"/>
    <p:sldId id="270" r:id="rId13"/>
    <p:sldId id="271" r:id="rId14"/>
    <p:sldId id="272" r:id="rId15"/>
    <p:sldId id="273" r:id="rId16"/>
    <p:sldId id="261" r:id="rId17"/>
    <p:sldId id="26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9/12/2019</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9/12/2019</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Session 16</a:t>
            </a:r>
            <a:endParaRPr lang="en-US" dirty="0"/>
          </a:p>
        </p:txBody>
      </p:sp>
      <p:sp>
        <p:nvSpPr>
          <p:cNvPr id="2" name="Title 1"/>
          <p:cNvSpPr>
            <a:spLocks noGrp="1"/>
          </p:cNvSpPr>
          <p:nvPr>
            <p:ph type="ctrTitle"/>
          </p:nvPr>
        </p:nvSpPr>
        <p:spPr/>
        <p:txBody>
          <a:bodyPr/>
          <a:lstStyle/>
          <a:p>
            <a:r>
              <a:rPr lang="en-US" dirty="0" smtClean="0"/>
              <a:t>Performance appraisal and Career Strategy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Forced-choice method</a:t>
            </a:r>
          </a:p>
          <a:p>
            <a:pPr>
              <a:buNone/>
            </a:pPr>
            <a:endParaRPr lang="en-US" dirty="0"/>
          </a:p>
        </p:txBody>
      </p:sp>
      <p:pic>
        <p:nvPicPr>
          <p:cNvPr id="4" name="Picture 3" descr="Trait+Methods+Forced-Choice+Method+Essay+Method.jpg"/>
          <p:cNvPicPr>
            <a:picLocks noChangeAspect="1"/>
          </p:cNvPicPr>
          <p:nvPr/>
        </p:nvPicPr>
        <p:blipFill>
          <a:blip r:embed="rId2"/>
          <a:srcRect t="34444" b="23333"/>
          <a:stretch>
            <a:fillRect/>
          </a:stretch>
        </p:blipFill>
        <p:spPr>
          <a:xfrm>
            <a:off x="0" y="2362200"/>
            <a:ext cx="9144000" cy="2895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Forced-distribution method</a:t>
            </a:r>
          </a:p>
          <a:p>
            <a:pPr>
              <a:buNone/>
            </a:pPr>
            <a:endParaRPr lang="en-US" dirty="0"/>
          </a:p>
        </p:txBody>
      </p:sp>
      <p:pic>
        <p:nvPicPr>
          <p:cNvPr id="4" name="Picture 3" descr="the-performance-appraisal-system-12-728.jpg"/>
          <p:cNvPicPr>
            <a:picLocks noChangeAspect="1"/>
          </p:cNvPicPr>
          <p:nvPr/>
        </p:nvPicPr>
        <p:blipFill>
          <a:blip r:embed="rId2"/>
          <a:stretch>
            <a:fillRect/>
          </a:stretch>
        </p:blipFill>
        <p:spPr>
          <a:xfrm>
            <a:off x="1219200" y="2133600"/>
            <a:ext cx="6934200" cy="45053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Critical incident method</a:t>
            </a:r>
          </a:p>
          <a:p>
            <a:pPr>
              <a:buNone/>
            </a:pPr>
            <a:endParaRPr lang="en-US" dirty="0"/>
          </a:p>
        </p:txBody>
      </p:sp>
      <p:pic>
        <p:nvPicPr>
          <p:cNvPr id="4" name="Picture 3" descr="CriticalIncidentMethod.jpg"/>
          <p:cNvPicPr>
            <a:picLocks noChangeAspect="1"/>
          </p:cNvPicPr>
          <p:nvPr/>
        </p:nvPicPr>
        <p:blipFill>
          <a:blip r:embed="rId2"/>
          <a:stretch>
            <a:fillRect/>
          </a:stretch>
        </p:blipFill>
        <p:spPr>
          <a:xfrm>
            <a:off x="1828800" y="2133600"/>
            <a:ext cx="6248400" cy="43474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smtClean="0"/>
              <a:t>Behaviourally</a:t>
            </a:r>
            <a:r>
              <a:rPr lang="en-US" dirty="0" smtClean="0"/>
              <a:t> Anchored rating scales(BARS)</a:t>
            </a:r>
          </a:p>
          <a:p>
            <a:pPr>
              <a:buNone/>
            </a:pPr>
            <a:endParaRPr lang="en-US" dirty="0"/>
          </a:p>
        </p:txBody>
      </p:sp>
      <p:pic>
        <p:nvPicPr>
          <p:cNvPr id="4" name="Picture 3" descr="Example-behaviorally-anchored-rating-scale-after-Smith-Kendall-1963.png"/>
          <p:cNvPicPr>
            <a:picLocks noChangeAspect="1"/>
          </p:cNvPicPr>
          <p:nvPr/>
        </p:nvPicPr>
        <p:blipFill>
          <a:blip r:embed="rId2"/>
          <a:stretch>
            <a:fillRect/>
          </a:stretch>
        </p:blipFill>
        <p:spPr>
          <a:xfrm>
            <a:off x="304800" y="1905000"/>
            <a:ext cx="8477250" cy="4724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Paired </a:t>
            </a:r>
            <a:r>
              <a:rPr lang="en-US" dirty="0" err="1" smtClean="0"/>
              <a:t>comparision</a:t>
            </a:r>
            <a:r>
              <a:rPr lang="en-US" dirty="0" smtClean="0"/>
              <a:t> method </a:t>
            </a:r>
          </a:p>
          <a:p>
            <a:pPr>
              <a:buNone/>
            </a:pPr>
            <a:r>
              <a:rPr lang="en-US" dirty="0" smtClean="0"/>
              <a:t>	The number of </a:t>
            </a:r>
            <a:r>
              <a:rPr lang="en-US" dirty="0" err="1" smtClean="0"/>
              <a:t>comparisions</a:t>
            </a:r>
            <a:r>
              <a:rPr lang="en-US" dirty="0" smtClean="0"/>
              <a:t> may be calculated with the help of formula:</a:t>
            </a:r>
          </a:p>
          <a:p>
            <a:pPr>
              <a:buNone/>
            </a:pPr>
            <a:r>
              <a:rPr lang="en-US" dirty="0" smtClean="0"/>
              <a:t>				N(N-1)</a:t>
            </a:r>
          </a:p>
          <a:p>
            <a:pPr>
              <a:buNone/>
            </a:pPr>
            <a:r>
              <a:rPr lang="en-US" dirty="0" smtClean="0"/>
              <a:t>				     2</a:t>
            </a:r>
          </a:p>
          <a:p>
            <a:pPr>
              <a:buNone/>
            </a:pPr>
            <a:r>
              <a:rPr lang="en-US" dirty="0" smtClean="0"/>
              <a:t>Where N stands for the number of employees to be compared. If there are 10 employees, the number of </a:t>
            </a:r>
            <a:r>
              <a:rPr lang="en-US" dirty="0" err="1" smtClean="0"/>
              <a:t>comparisions</a:t>
            </a:r>
            <a:r>
              <a:rPr lang="en-US" dirty="0" smtClean="0"/>
              <a:t> will be 45</a:t>
            </a:r>
          </a:p>
        </p:txBody>
      </p:sp>
      <p:cxnSp>
        <p:nvCxnSpPr>
          <p:cNvPr id="5" name="Straight Connector 4"/>
          <p:cNvCxnSpPr/>
          <p:nvPr/>
        </p:nvCxnSpPr>
        <p:spPr>
          <a:xfrm>
            <a:off x="3733800" y="3124200"/>
            <a:ext cx="990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Future oriented methods:</a:t>
            </a:r>
          </a:p>
          <a:p>
            <a:pPr marL="514350" indent="-514350">
              <a:buFont typeface="+mj-lt"/>
              <a:buAutoNum type="arabicPeriod"/>
            </a:pPr>
            <a:r>
              <a:rPr lang="en-US" dirty="0" smtClean="0"/>
              <a:t>MBO</a:t>
            </a:r>
          </a:p>
          <a:p>
            <a:pPr marL="514350" indent="-514350">
              <a:buFont typeface="+mj-lt"/>
              <a:buAutoNum type="arabicPeriod"/>
            </a:pPr>
            <a:r>
              <a:rPr lang="en-US" dirty="0" smtClean="0"/>
              <a:t>Psychological </a:t>
            </a:r>
            <a:r>
              <a:rPr lang="en-US" dirty="0" smtClean="0"/>
              <a:t>appraisals</a:t>
            </a:r>
            <a:endParaRPr lang="en-US" dirty="0" smtClean="0"/>
          </a:p>
          <a:p>
            <a:pPr marL="514350" indent="-514350">
              <a:buFont typeface="+mj-lt"/>
              <a:buAutoNum type="arabicPeriod"/>
            </a:pPr>
            <a:r>
              <a:rPr lang="en-US" dirty="0" smtClean="0"/>
              <a:t>Assessment </a:t>
            </a:r>
            <a:r>
              <a:rPr lang="en-US" smtClean="0"/>
              <a:t>centres</a:t>
            </a:r>
            <a:endParaRPr lang="en-US" dirty="0" smtClean="0"/>
          </a:p>
          <a:p>
            <a:pPr marL="514350" indent="-514350">
              <a:buFont typeface="+mj-lt"/>
              <a:buAutoNum type="arabicPeriod"/>
            </a:pPr>
            <a:r>
              <a:rPr lang="en-US" dirty="0" smtClean="0"/>
              <a:t>360 degree feedback</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Career Strategy</a:t>
            </a:r>
            <a:endParaRPr lang="en-US" dirty="0"/>
          </a:p>
        </p:txBody>
      </p:sp>
      <p:sp>
        <p:nvSpPr>
          <p:cNvPr id="3" name="Content Placeholder 2"/>
          <p:cNvSpPr>
            <a:spLocks noGrp="1"/>
          </p:cNvSpPr>
          <p:nvPr>
            <p:ph sz="quarter" idx="1"/>
          </p:nvPr>
        </p:nvSpPr>
        <p:spPr/>
        <p:txBody>
          <a:bodyPr/>
          <a:lstStyle/>
          <a:p>
            <a:pPr algn="just"/>
            <a:r>
              <a:rPr lang="en-US" dirty="0" smtClean="0"/>
              <a:t>The appraisal of performance should identify the strengths and weaknesses of an individual; this identification can be the starting point for a career plan. The personal strategy should be designed to utilize strengths and overcome weaknesses in order to take advantage of career opportunities.</a:t>
            </a:r>
          </a:p>
          <a:p>
            <a:pPr algn="just"/>
            <a:r>
              <a:rPr lang="en-US" dirty="0" smtClean="0"/>
              <a:t>A career strategy is any behavior, activity, or experience designed to help a person meet career goals. A career strategy represents a conscious choice by an individual as to the type of investment he or she is willing to make in attempting to reach career objectives.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772400" cy="2590800"/>
          </a:xfrm>
        </p:spPr>
        <p:txBody>
          <a:bodyPr>
            <a:normAutofit fontScale="90000"/>
          </a:bodyPr>
          <a:lstStyle/>
          <a:p>
            <a:r>
              <a:rPr lang="en-US" dirty="0" smtClean="0"/>
              <a:t/>
            </a:r>
            <a:br>
              <a:rPr lang="en-US" dirty="0" smtClean="0"/>
            </a:br>
            <a:r>
              <a:rPr lang="en-US" dirty="0" smtClean="0"/>
              <a:t/>
            </a:r>
            <a:br>
              <a:rPr lang="en-US" dirty="0" smtClean="0"/>
            </a:br>
            <a:r>
              <a:rPr lang="en-US" dirty="0" smtClean="0"/>
              <a:t>The steps in formulating a career strategy are as follows:</a:t>
            </a:r>
            <a:br>
              <a:rPr lang="en-US" dirty="0" smtClean="0"/>
            </a:br>
            <a:endParaRPr lang="en-US" dirty="0"/>
          </a:p>
        </p:txBody>
      </p:sp>
      <p:sp>
        <p:nvSpPr>
          <p:cNvPr id="3" name="Content Placeholder 2"/>
          <p:cNvSpPr>
            <a:spLocks noGrp="1"/>
          </p:cNvSpPr>
          <p:nvPr>
            <p:ph sz="quarter" idx="1"/>
          </p:nvPr>
        </p:nvSpPr>
        <p:spPr/>
        <p:txBody>
          <a:bodyPr>
            <a:normAutofit fontScale="92500"/>
          </a:bodyPr>
          <a:lstStyle/>
          <a:p>
            <a:pPr>
              <a:buNone/>
            </a:pPr>
            <a:r>
              <a:rPr lang="en-US" dirty="0" smtClean="0"/>
              <a:t>(i) Preparation of a personal profile.</a:t>
            </a:r>
          </a:p>
          <a:p>
            <a:pPr>
              <a:buNone/>
            </a:pPr>
            <a:r>
              <a:rPr lang="en-US" dirty="0" smtClean="0"/>
              <a:t>(ii) Development of long-range personal and professional goals.</a:t>
            </a:r>
          </a:p>
          <a:p>
            <a:pPr>
              <a:buNone/>
            </a:pPr>
            <a:r>
              <a:rPr lang="en-US" dirty="0" smtClean="0"/>
              <a:t>(iii) Analysis of the environment.</a:t>
            </a:r>
          </a:p>
          <a:p>
            <a:pPr>
              <a:buNone/>
            </a:pPr>
            <a:r>
              <a:rPr lang="en-US" dirty="0" smtClean="0"/>
              <a:t>(iv) Analysis of Personal Strengths and Weaknesses.</a:t>
            </a:r>
          </a:p>
          <a:p>
            <a:pPr>
              <a:buNone/>
            </a:pPr>
            <a:r>
              <a:rPr lang="en-US" dirty="0" smtClean="0"/>
              <a:t>(v) Development of Strategic Career Alternatives.</a:t>
            </a:r>
          </a:p>
          <a:p>
            <a:pPr>
              <a:buNone/>
            </a:pPr>
            <a:r>
              <a:rPr lang="en-US" dirty="0" smtClean="0"/>
              <a:t>(vi) Consistency Testing and Strategic Choices.</a:t>
            </a:r>
          </a:p>
          <a:p>
            <a:pPr>
              <a:buNone/>
            </a:pPr>
            <a:r>
              <a:rPr lang="en-US" dirty="0" smtClean="0"/>
              <a:t>(vii) Development of short-range career objectives and action plans.</a:t>
            </a:r>
          </a:p>
          <a:p>
            <a:pPr>
              <a:buNone/>
            </a:pPr>
            <a:r>
              <a:rPr lang="en-US" dirty="0" smtClean="0"/>
              <a:t>(viii) Development of contingency plans.</a:t>
            </a:r>
          </a:p>
          <a:p>
            <a:pPr>
              <a:buNone/>
            </a:pPr>
            <a:r>
              <a:rPr lang="en-US" dirty="0" smtClean="0"/>
              <a:t>(ix) Implementation of the Career Plan.</a:t>
            </a:r>
          </a:p>
          <a:p>
            <a:pPr>
              <a:buNone/>
            </a:pPr>
            <a:r>
              <a:rPr lang="en-US" dirty="0" smtClean="0"/>
              <a:t>(x) Monitoring Progress.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appraisal</a:t>
            </a:r>
            <a:endParaRPr lang="en-US" dirty="0"/>
          </a:p>
        </p:txBody>
      </p:sp>
      <p:sp>
        <p:nvSpPr>
          <p:cNvPr id="3" name="Content Placeholder 2"/>
          <p:cNvSpPr>
            <a:spLocks noGrp="1"/>
          </p:cNvSpPr>
          <p:nvPr>
            <p:ph sz="quarter" idx="1"/>
          </p:nvPr>
        </p:nvSpPr>
        <p:spPr/>
        <p:txBody>
          <a:bodyPr/>
          <a:lstStyle/>
          <a:p>
            <a:pPr algn="just"/>
            <a:r>
              <a:rPr lang="en-US" dirty="0" smtClean="0"/>
              <a:t>A performance appraisal is a regular review of an employee's job performance and overall contribution to a company. Also known as an "annual review," "performance review or evaluation," or "employee appraisal," a performance appraisal evaluates an employee’s skills, achievements and growth, or lack thereof. </a:t>
            </a:r>
          </a:p>
          <a:p>
            <a:pPr algn="just"/>
            <a:r>
              <a:rPr lang="en-US" dirty="0" smtClean="0"/>
              <a:t>Companies use performance appraisals to give employees big-picture feedback on their work and to justify pay increases and bonuses, as well as termination decisions. They can be conducted at any given time but tend to be annual, semi-annual or quarterly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1143000"/>
          </a:xfrm>
        </p:spPr>
        <p:txBody>
          <a:bodyPr/>
          <a:lstStyle/>
          <a:p>
            <a:r>
              <a:rPr lang="en-US" dirty="0" smtClean="0"/>
              <a:t>Performance appraisal process</a:t>
            </a:r>
            <a:endParaRPr lang="en-US" dirty="0"/>
          </a:p>
        </p:txBody>
      </p:sp>
      <p:pic>
        <p:nvPicPr>
          <p:cNvPr id="4" name="Content Placeholder 3" descr="Performance-Appraisal-Process4.jpg"/>
          <p:cNvPicPr>
            <a:picLocks noGrp="1" noChangeAspect="1"/>
          </p:cNvPicPr>
          <p:nvPr>
            <p:ph sz="quarter" idx="1"/>
          </p:nvPr>
        </p:nvPicPr>
        <p:blipFill>
          <a:blip r:embed="rId2"/>
          <a:stretch>
            <a:fillRect/>
          </a:stretch>
        </p:blipFill>
        <p:spPr>
          <a:xfrm>
            <a:off x="1600200" y="1219200"/>
            <a:ext cx="5867400" cy="54102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appraisal program</a:t>
            </a:r>
            <a:endParaRPr lang="en-US" dirty="0"/>
          </a:p>
        </p:txBody>
      </p:sp>
      <p:pic>
        <p:nvPicPr>
          <p:cNvPr id="4" name="Content Placeholder 3" descr="slide_7.jpg"/>
          <p:cNvPicPr>
            <a:picLocks noGrp="1" noChangeAspect="1"/>
          </p:cNvPicPr>
          <p:nvPr>
            <p:ph sz="quarter" idx="1"/>
          </p:nvPr>
        </p:nvPicPr>
        <p:blipFill>
          <a:blip r:embed="rId2"/>
          <a:srcRect t="5000"/>
          <a:stretch>
            <a:fillRect/>
          </a:stretch>
        </p:blipFill>
        <p:spPr>
          <a:xfrm>
            <a:off x="1752600" y="1676400"/>
            <a:ext cx="6096000" cy="43434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in performance appraisal</a:t>
            </a:r>
            <a:endParaRPr lang="en-US" dirty="0"/>
          </a:p>
        </p:txBody>
      </p:sp>
      <p:pic>
        <p:nvPicPr>
          <p:cNvPr id="4" name="Content Placeholder 3" descr="performance-appraisal-final-copy-37-728.jpg"/>
          <p:cNvPicPr>
            <a:picLocks noGrp="1" noChangeAspect="1"/>
          </p:cNvPicPr>
          <p:nvPr>
            <p:ph sz="quarter" idx="1"/>
          </p:nvPr>
        </p:nvPicPr>
        <p:blipFill>
          <a:blip r:embed="rId2"/>
          <a:stretch>
            <a:fillRect/>
          </a:stretch>
        </p:blipFill>
        <p:spPr>
          <a:xfrm>
            <a:off x="1295400" y="1524000"/>
            <a:ext cx="6705600" cy="48006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evaluate</a:t>
            </a:r>
            <a:endParaRPr lang="en-US" dirty="0"/>
          </a:p>
        </p:txBody>
      </p:sp>
      <p:sp>
        <p:nvSpPr>
          <p:cNvPr id="3" name="Content Placeholder 2"/>
          <p:cNvSpPr>
            <a:spLocks noGrp="1"/>
          </p:cNvSpPr>
          <p:nvPr>
            <p:ph sz="quarter" idx="1"/>
          </p:nvPr>
        </p:nvSpPr>
        <p:spPr/>
        <p:txBody>
          <a:bodyPr/>
          <a:lstStyle/>
          <a:p>
            <a:r>
              <a:rPr lang="en-US" dirty="0" smtClean="0"/>
              <a:t>Quality</a:t>
            </a:r>
          </a:p>
          <a:p>
            <a:r>
              <a:rPr lang="en-US" dirty="0" smtClean="0"/>
              <a:t>Quantity</a:t>
            </a:r>
          </a:p>
          <a:p>
            <a:r>
              <a:rPr lang="en-US" dirty="0" smtClean="0"/>
              <a:t>Cost effectiveness</a:t>
            </a:r>
          </a:p>
          <a:p>
            <a:r>
              <a:rPr lang="en-US" dirty="0" smtClean="0"/>
              <a:t>Timeliness</a:t>
            </a:r>
          </a:p>
          <a:p>
            <a:r>
              <a:rPr lang="en-US" dirty="0" smtClean="0"/>
              <a:t>Need for supervision</a:t>
            </a:r>
          </a:p>
          <a:p>
            <a:r>
              <a:rPr lang="en-US" dirty="0" smtClean="0"/>
              <a:t>Interpersonal impact</a:t>
            </a:r>
          </a:p>
          <a:p>
            <a:r>
              <a:rPr lang="en-US" dirty="0" smtClean="0"/>
              <a:t>Community service(Mind tree consulting: 60 points for job performance and 40 points for CLASS(Caring, learning, achieving, sharing and social conscience)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appraisal methods</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smtClean="0"/>
              <a:t>Past oriented methods:</a:t>
            </a:r>
          </a:p>
          <a:p>
            <a:pPr marL="514350" indent="-514350">
              <a:buFont typeface="+mj-lt"/>
              <a:buAutoNum type="arabicPeriod"/>
            </a:pPr>
            <a:r>
              <a:rPr lang="en-US" dirty="0" smtClean="0"/>
              <a:t>Rating scales</a:t>
            </a:r>
          </a:p>
          <a:p>
            <a:pPr marL="514350" indent="-514350">
              <a:buFont typeface="+mj-lt"/>
              <a:buAutoNum type="arabicPeriod"/>
            </a:pPr>
            <a:r>
              <a:rPr lang="en-US" dirty="0" smtClean="0"/>
              <a:t>Checklist</a:t>
            </a:r>
          </a:p>
          <a:p>
            <a:pPr marL="514350" indent="-514350">
              <a:buFont typeface="+mj-lt"/>
              <a:buAutoNum type="arabicPeriod"/>
            </a:pPr>
            <a:r>
              <a:rPr lang="en-US" dirty="0" smtClean="0"/>
              <a:t>Forced choice method</a:t>
            </a:r>
          </a:p>
          <a:p>
            <a:pPr marL="514350" indent="-514350">
              <a:buFont typeface="+mj-lt"/>
              <a:buAutoNum type="arabicPeriod"/>
            </a:pPr>
            <a:r>
              <a:rPr lang="en-US" dirty="0" smtClean="0"/>
              <a:t>Forced distribution method</a:t>
            </a:r>
          </a:p>
          <a:p>
            <a:pPr marL="514350" indent="-514350">
              <a:buFont typeface="+mj-lt"/>
              <a:buAutoNum type="arabicPeriod"/>
            </a:pPr>
            <a:r>
              <a:rPr lang="en-US" dirty="0" smtClean="0"/>
              <a:t>Critical incidents method</a:t>
            </a:r>
          </a:p>
          <a:p>
            <a:pPr marL="514350" indent="-514350">
              <a:buFont typeface="+mj-lt"/>
              <a:buAutoNum type="arabicPeriod"/>
            </a:pPr>
            <a:r>
              <a:rPr lang="en-US" dirty="0" smtClean="0"/>
              <a:t>BARS( </a:t>
            </a:r>
            <a:r>
              <a:rPr lang="en-US" dirty="0" err="1" smtClean="0"/>
              <a:t>Behaviourally</a:t>
            </a:r>
            <a:r>
              <a:rPr lang="en-US" dirty="0" smtClean="0"/>
              <a:t> anchored rating scales)</a:t>
            </a:r>
          </a:p>
          <a:p>
            <a:pPr marL="514350" indent="-514350">
              <a:buFont typeface="+mj-lt"/>
              <a:buAutoNum type="arabicPeriod"/>
            </a:pPr>
            <a:r>
              <a:rPr lang="en-US" dirty="0" smtClean="0"/>
              <a:t>Field review method</a:t>
            </a:r>
          </a:p>
          <a:p>
            <a:pPr marL="514350" indent="-514350">
              <a:buFont typeface="+mj-lt"/>
              <a:buAutoNum type="arabicPeriod"/>
            </a:pPr>
            <a:r>
              <a:rPr lang="en-US" dirty="0" smtClean="0"/>
              <a:t>Essay methods</a:t>
            </a:r>
          </a:p>
          <a:p>
            <a:pPr marL="514350" indent="-514350">
              <a:buFont typeface="+mj-lt"/>
              <a:buAutoNum type="arabicPeriod"/>
            </a:pPr>
            <a:r>
              <a:rPr lang="en-US" dirty="0" smtClean="0"/>
              <a:t>Ranking method</a:t>
            </a:r>
          </a:p>
          <a:p>
            <a:pPr marL="514350" indent="-514350">
              <a:buFont typeface="+mj-lt"/>
              <a:buAutoNum type="arabicPeriod"/>
            </a:pPr>
            <a:r>
              <a:rPr lang="en-US" dirty="0" smtClean="0"/>
              <a:t>Paired comparison method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Rating scale:</a:t>
            </a:r>
          </a:p>
          <a:p>
            <a:pPr>
              <a:buNone/>
            </a:pPr>
            <a:endParaRPr lang="en-US" dirty="0"/>
          </a:p>
        </p:txBody>
      </p:sp>
      <p:pic>
        <p:nvPicPr>
          <p:cNvPr id="4" name="Picture 3" descr="Graphic-rating-scale.jpg"/>
          <p:cNvPicPr>
            <a:picLocks noChangeAspect="1"/>
          </p:cNvPicPr>
          <p:nvPr/>
        </p:nvPicPr>
        <p:blipFill>
          <a:blip r:embed="rId2"/>
          <a:stretch>
            <a:fillRect/>
          </a:stretch>
        </p:blipFill>
        <p:spPr>
          <a:xfrm>
            <a:off x="1371600" y="2362200"/>
            <a:ext cx="6822229" cy="2981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Checklist:</a:t>
            </a:r>
          </a:p>
          <a:p>
            <a:pPr>
              <a:buNone/>
            </a:pPr>
            <a:endParaRPr lang="en-US" dirty="0"/>
          </a:p>
        </p:txBody>
      </p:sp>
      <p:pic>
        <p:nvPicPr>
          <p:cNvPr id="4" name="Picture 3" descr="checklist-method.png"/>
          <p:cNvPicPr>
            <a:picLocks noChangeAspect="1"/>
          </p:cNvPicPr>
          <p:nvPr/>
        </p:nvPicPr>
        <p:blipFill>
          <a:blip r:embed="rId2"/>
          <a:stretch>
            <a:fillRect/>
          </a:stretch>
        </p:blipFill>
        <p:spPr>
          <a:xfrm>
            <a:off x="2895600" y="1828800"/>
            <a:ext cx="4343400" cy="45720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94</TotalTime>
  <Words>320</Words>
  <Application>Microsoft Office PowerPoint</Application>
  <PresentationFormat>On-screen Show (4:3)</PresentationFormat>
  <Paragraphs>58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Performance appraisal and Career Strategy</vt:lpstr>
      <vt:lpstr>Performance appraisal</vt:lpstr>
      <vt:lpstr>Performance appraisal process</vt:lpstr>
      <vt:lpstr>Design appraisal program</vt:lpstr>
      <vt:lpstr>Errors in performance appraisal</vt:lpstr>
      <vt:lpstr>What to evaluate</vt:lpstr>
      <vt:lpstr>Performance appraisal methods</vt:lpstr>
      <vt:lpstr>Slide 8</vt:lpstr>
      <vt:lpstr>Slide 9</vt:lpstr>
      <vt:lpstr>Slide 10</vt:lpstr>
      <vt:lpstr>Slide 11</vt:lpstr>
      <vt:lpstr>Slide 12</vt:lpstr>
      <vt:lpstr>Slide 13</vt:lpstr>
      <vt:lpstr>Slide 14</vt:lpstr>
      <vt:lpstr>Slide 15</vt:lpstr>
      <vt:lpstr>Career Strategy</vt:lpstr>
      <vt:lpstr>  The steps in formulating a career strategy are as follows: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appraisal and Career Strategy</dc:title>
  <dc:creator>Vinay</dc:creator>
  <cp:lastModifiedBy>Vinay</cp:lastModifiedBy>
  <cp:revision>22</cp:revision>
  <dcterms:created xsi:type="dcterms:W3CDTF">2006-08-16T00:00:00Z</dcterms:created>
  <dcterms:modified xsi:type="dcterms:W3CDTF">2019-09-12T12:23:14Z</dcterms:modified>
</cp:coreProperties>
</file>