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FCA83-0544-4F34-9BA6-9B987CBE89B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101076-388E-438C-B9D1-B8D13D9C85CF}">
      <dgm:prSet phldrT="[Text]"/>
      <dgm:spPr/>
      <dgm:t>
        <a:bodyPr/>
        <a:lstStyle/>
        <a:p>
          <a:r>
            <a:rPr lang="en-US" dirty="0" smtClean="0"/>
            <a:t>Unfreezing</a:t>
          </a:r>
          <a:endParaRPr lang="en-US" dirty="0"/>
        </a:p>
      </dgm:t>
    </dgm:pt>
    <dgm:pt modelId="{9D656E9B-B4C4-4F5E-97F7-18774B12862B}" type="parTrans" cxnId="{E7F32485-FC28-489E-A898-AADCBFEFDAD8}">
      <dgm:prSet/>
      <dgm:spPr/>
    </dgm:pt>
    <dgm:pt modelId="{5C3B2078-FDC1-47BE-8A32-601686EEEE6B}" type="sibTrans" cxnId="{E7F32485-FC28-489E-A898-AADCBFEFDAD8}">
      <dgm:prSet/>
      <dgm:spPr/>
    </dgm:pt>
    <dgm:pt modelId="{A8BC81CC-27F9-460A-8F6E-5A062F9F2DE4}">
      <dgm:prSet phldrT="[Text]"/>
      <dgm:spPr/>
      <dgm:t>
        <a:bodyPr/>
        <a:lstStyle/>
        <a:p>
          <a:r>
            <a:rPr lang="en-US" dirty="0" smtClean="0"/>
            <a:t>Changing</a:t>
          </a:r>
          <a:endParaRPr lang="en-US" dirty="0"/>
        </a:p>
      </dgm:t>
    </dgm:pt>
    <dgm:pt modelId="{F59A695C-EF49-4781-B677-338F9375D1E8}" type="parTrans" cxnId="{DADEB905-EC4D-41B7-B72F-DE72266D9775}">
      <dgm:prSet/>
      <dgm:spPr/>
    </dgm:pt>
    <dgm:pt modelId="{435DCCB1-1016-41AA-9605-428402F75324}" type="sibTrans" cxnId="{DADEB905-EC4D-41B7-B72F-DE72266D9775}">
      <dgm:prSet/>
      <dgm:spPr/>
    </dgm:pt>
    <dgm:pt modelId="{61A8EFF0-40CA-42C0-8A1E-E2BBF44174CB}">
      <dgm:prSet phldrT="[Text]"/>
      <dgm:spPr/>
      <dgm:t>
        <a:bodyPr/>
        <a:lstStyle/>
        <a:p>
          <a:r>
            <a:rPr lang="en-US" dirty="0" smtClean="0"/>
            <a:t>Refreeze</a:t>
          </a:r>
          <a:endParaRPr lang="en-US" dirty="0"/>
        </a:p>
      </dgm:t>
    </dgm:pt>
    <dgm:pt modelId="{83948E15-85E1-446E-96AD-110D2D830426}" type="parTrans" cxnId="{244D9749-482D-45FD-9788-51A3EE1D9B87}">
      <dgm:prSet/>
      <dgm:spPr/>
    </dgm:pt>
    <dgm:pt modelId="{3F188248-3986-43E2-B9D6-B789192CC70F}" type="sibTrans" cxnId="{244D9749-482D-45FD-9788-51A3EE1D9B87}">
      <dgm:prSet/>
      <dgm:spPr/>
    </dgm:pt>
    <dgm:pt modelId="{B66D4AAA-1F54-4114-97D5-B24B92250420}" type="pres">
      <dgm:prSet presAssocID="{861FCA83-0544-4F34-9BA6-9B987CBE89BD}" presName="CompostProcess" presStyleCnt="0">
        <dgm:presLayoutVars>
          <dgm:dir/>
          <dgm:resizeHandles val="exact"/>
        </dgm:presLayoutVars>
      </dgm:prSet>
      <dgm:spPr/>
    </dgm:pt>
    <dgm:pt modelId="{BB77D73C-CB1B-467E-987B-016F6072187F}" type="pres">
      <dgm:prSet presAssocID="{861FCA83-0544-4F34-9BA6-9B987CBE89BD}" presName="arrow" presStyleLbl="bgShp" presStyleIdx="0" presStyleCnt="1"/>
      <dgm:spPr/>
    </dgm:pt>
    <dgm:pt modelId="{8B9A1E22-C1F5-4E80-A3E1-ECFF3D1F3354}" type="pres">
      <dgm:prSet presAssocID="{861FCA83-0544-4F34-9BA6-9B987CBE89BD}" presName="linearProcess" presStyleCnt="0"/>
      <dgm:spPr/>
    </dgm:pt>
    <dgm:pt modelId="{0449D00A-97C6-4CEC-BD90-07777E8E7785}" type="pres">
      <dgm:prSet presAssocID="{CB101076-388E-438C-B9D1-B8D13D9C85C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4F834-49E6-472B-84E0-B51E61A0F51E}" type="pres">
      <dgm:prSet presAssocID="{5C3B2078-FDC1-47BE-8A32-601686EEEE6B}" presName="sibTrans" presStyleCnt="0"/>
      <dgm:spPr/>
    </dgm:pt>
    <dgm:pt modelId="{6ECB5FE4-DB62-4F7A-A698-61DEEC2EA56C}" type="pres">
      <dgm:prSet presAssocID="{A8BC81CC-27F9-460A-8F6E-5A062F9F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6D533-23D0-4ED5-84BE-B9BEF7667A33}" type="pres">
      <dgm:prSet presAssocID="{435DCCB1-1016-41AA-9605-428402F75324}" presName="sibTrans" presStyleCnt="0"/>
      <dgm:spPr/>
    </dgm:pt>
    <dgm:pt modelId="{F2B97C79-1C7A-4B1A-9CC8-881A4BB725F0}" type="pres">
      <dgm:prSet presAssocID="{61A8EFF0-40CA-42C0-8A1E-E2BBF44174C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DEB905-EC4D-41B7-B72F-DE72266D9775}" srcId="{861FCA83-0544-4F34-9BA6-9B987CBE89BD}" destId="{A8BC81CC-27F9-460A-8F6E-5A062F9F2DE4}" srcOrd="1" destOrd="0" parTransId="{F59A695C-EF49-4781-B677-338F9375D1E8}" sibTransId="{435DCCB1-1016-41AA-9605-428402F75324}"/>
    <dgm:cxn modelId="{E7F32485-FC28-489E-A898-AADCBFEFDAD8}" srcId="{861FCA83-0544-4F34-9BA6-9B987CBE89BD}" destId="{CB101076-388E-438C-B9D1-B8D13D9C85CF}" srcOrd="0" destOrd="0" parTransId="{9D656E9B-B4C4-4F5E-97F7-18774B12862B}" sibTransId="{5C3B2078-FDC1-47BE-8A32-601686EEEE6B}"/>
    <dgm:cxn modelId="{96A0A2FD-785F-4BD4-A69B-E73595D02F17}" type="presOf" srcId="{A8BC81CC-27F9-460A-8F6E-5A062F9F2DE4}" destId="{6ECB5FE4-DB62-4F7A-A698-61DEEC2EA56C}" srcOrd="0" destOrd="0" presId="urn:microsoft.com/office/officeart/2005/8/layout/hProcess9"/>
    <dgm:cxn modelId="{A60FE132-4394-40A5-92BD-2E73C9538A34}" type="presOf" srcId="{861FCA83-0544-4F34-9BA6-9B987CBE89BD}" destId="{B66D4AAA-1F54-4114-97D5-B24B92250420}" srcOrd="0" destOrd="0" presId="urn:microsoft.com/office/officeart/2005/8/layout/hProcess9"/>
    <dgm:cxn modelId="{244D9749-482D-45FD-9788-51A3EE1D9B87}" srcId="{861FCA83-0544-4F34-9BA6-9B987CBE89BD}" destId="{61A8EFF0-40CA-42C0-8A1E-E2BBF44174CB}" srcOrd="2" destOrd="0" parTransId="{83948E15-85E1-446E-96AD-110D2D830426}" sibTransId="{3F188248-3986-43E2-B9D6-B789192CC70F}"/>
    <dgm:cxn modelId="{440448C7-3A26-4661-82D3-74ECE4620826}" type="presOf" srcId="{CB101076-388E-438C-B9D1-B8D13D9C85CF}" destId="{0449D00A-97C6-4CEC-BD90-07777E8E7785}" srcOrd="0" destOrd="0" presId="urn:microsoft.com/office/officeart/2005/8/layout/hProcess9"/>
    <dgm:cxn modelId="{CA92B725-145D-43B9-B0EB-A290791BA207}" type="presOf" srcId="{61A8EFF0-40CA-42C0-8A1E-E2BBF44174CB}" destId="{F2B97C79-1C7A-4B1A-9CC8-881A4BB725F0}" srcOrd="0" destOrd="0" presId="urn:microsoft.com/office/officeart/2005/8/layout/hProcess9"/>
    <dgm:cxn modelId="{0A7FDAD1-2466-4A3B-9E42-92173D83213D}" type="presParOf" srcId="{B66D4AAA-1F54-4114-97D5-B24B92250420}" destId="{BB77D73C-CB1B-467E-987B-016F6072187F}" srcOrd="0" destOrd="0" presId="urn:microsoft.com/office/officeart/2005/8/layout/hProcess9"/>
    <dgm:cxn modelId="{EEB9842F-BF63-4A61-8744-A7F16D5569BE}" type="presParOf" srcId="{B66D4AAA-1F54-4114-97D5-B24B92250420}" destId="{8B9A1E22-C1F5-4E80-A3E1-ECFF3D1F3354}" srcOrd="1" destOrd="0" presId="urn:microsoft.com/office/officeart/2005/8/layout/hProcess9"/>
    <dgm:cxn modelId="{F60A8DCB-1556-4D81-B8EA-6BA89D6AE5C2}" type="presParOf" srcId="{8B9A1E22-C1F5-4E80-A3E1-ECFF3D1F3354}" destId="{0449D00A-97C6-4CEC-BD90-07777E8E7785}" srcOrd="0" destOrd="0" presId="urn:microsoft.com/office/officeart/2005/8/layout/hProcess9"/>
    <dgm:cxn modelId="{6A28B79F-D494-4C8B-A58C-C806A648B293}" type="presParOf" srcId="{8B9A1E22-C1F5-4E80-A3E1-ECFF3D1F3354}" destId="{0AC4F834-49E6-472B-84E0-B51E61A0F51E}" srcOrd="1" destOrd="0" presId="urn:microsoft.com/office/officeart/2005/8/layout/hProcess9"/>
    <dgm:cxn modelId="{6E7D9D71-6340-4030-B427-D903962996ED}" type="presParOf" srcId="{8B9A1E22-C1F5-4E80-A3E1-ECFF3D1F3354}" destId="{6ECB5FE4-DB62-4F7A-A698-61DEEC2EA56C}" srcOrd="2" destOrd="0" presId="urn:microsoft.com/office/officeart/2005/8/layout/hProcess9"/>
    <dgm:cxn modelId="{0140ED58-6D18-453E-BB64-FB968EA3F464}" type="presParOf" srcId="{8B9A1E22-C1F5-4E80-A3E1-ECFF3D1F3354}" destId="{6C36D533-23D0-4ED5-84BE-B9BEF7667A33}" srcOrd="3" destOrd="0" presId="urn:microsoft.com/office/officeart/2005/8/layout/hProcess9"/>
    <dgm:cxn modelId="{C71469DF-7D83-4498-A0C9-CB1EA0B330DB}" type="presParOf" srcId="{8B9A1E22-C1F5-4E80-A3E1-ECFF3D1F3354}" destId="{F2B97C79-1C7A-4B1A-9CC8-881A4BB725F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7D73C-CB1B-467E-987B-016F6072187F}">
      <dsp:nvSpPr>
        <dsp:cNvPr id="0" name=""/>
        <dsp:cNvSpPr/>
      </dsp:nvSpPr>
      <dsp:spPr>
        <a:xfrm>
          <a:off x="611504" y="0"/>
          <a:ext cx="6930390" cy="4495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9D00A-97C6-4CEC-BD90-07777E8E7785}">
      <dsp:nvSpPr>
        <dsp:cNvPr id="0" name=""/>
        <dsp:cNvSpPr/>
      </dsp:nvSpPr>
      <dsp:spPr>
        <a:xfrm>
          <a:off x="4802" y="1348740"/>
          <a:ext cx="2556944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Unfreezing</a:t>
          </a:r>
          <a:endParaRPr lang="en-US" sz="3700" kern="1200" dirty="0"/>
        </a:p>
      </dsp:txBody>
      <dsp:txXfrm>
        <a:off x="92589" y="1436527"/>
        <a:ext cx="2381370" cy="1622746"/>
      </dsp:txXfrm>
    </dsp:sp>
    <dsp:sp modelId="{6ECB5FE4-DB62-4F7A-A698-61DEEC2EA56C}">
      <dsp:nvSpPr>
        <dsp:cNvPr id="0" name=""/>
        <dsp:cNvSpPr/>
      </dsp:nvSpPr>
      <dsp:spPr>
        <a:xfrm>
          <a:off x="2798227" y="1348740"/>
          <a:ext cx="2556944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Changing</a:t>
          </a:r>
          <a:endParaRPr lang="en-US" sz="3700" kern="1200" dirty="0"/>
        </a:p>
      </dsp:txBody>
      <dsp:txXfrm>
        <a:off x="2886014" y="1436527"/>
        <a:ext cx="2381370" cy="1622746"/>
      </dsp:txXfrm>
    </dsp:sp>
    <dsp:sp modelId="{F2B97C79-1C7A-4B1A-9CC8-881A4BB725F0}">
      <dsp:nvSpPr>
        <dsp:cNvPr id="0" name=""/>
        <dsp:cNvSpPr/>
      </dsp:nvSpPr>
      <dsp:spPr>
        <a:xfrm>
          <a:off x="5591652" y="1348740"/>
          <a:ext cx="2556944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Refreeze</a:t>
          </a:r>
          <a:endParaRPr lang="en-US" sz="3700" kern="1200" dirty="0"/>
        </a:p>
      </dsp:txBody>
      <dsp:txXfrm>
        <a:off x="5679439" y="1436527"/>
        <a:ext cx="2381370" cy="1622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68DBB7-D2CC-4EE3-BD90-8960A25D668E}" type="datetimeFigureOut">
              <a:rPr lang="en-US" smtClean="0"/>
              <a:pPr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2895C2-F664-414C-8D68-A34F82F8B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Manager development process and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ources_of_conflict.png__425x523_q50_crop_subject_location-213,261_subsampling-2_upsca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46474"/>
            <a:ext cx="9144000" cy="68115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Conflict can be managed in different ways, some focusing on interpersonal relationships and others on structural change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OD is a systematic, integrated, and planned approach to improving enterprise effectiveness</a:t>
            </a:r>
            <a:r>
              <a:rPr lang="en-US" dirty="0" smtClean="0"/>
              <a:t>. It is designed to solve problems that decrease operating efficiency at all levels. Such problems may include lack of cooperation, excessive decentralization, and poor communication.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Laboratory training</a:t>
            </a:r>
          </a:p>
          <a:p>
            <a:r>
              <a:rPr lang="en-US" dirty="0" smtClean="0"/>
              <a:t>Team building</a:t>
            </a:r>
          </a:p>
          <a:p>
            <a:r>
              <a:rPr lang="en-US" dirty="0" smtClean="0"/>
              <a:t>Job design</a:t>
            </a:r>
          </a:p>
          <a:p>
            <a:r>
              <a:rPr lang="en-US" dirty="0" smtClean="0"/>
              <a:t>Stress management</a:t>
            </a:r>
          </a:p>
          <a:p>
            <a:r>
              <a:rPr lang="en-US" dirty="0" smtClean="0"/>
              <a:t>Career and life planning</a:t>
            </a:r>
          </a:p>
          <a:p>
            <a:r>
              <a:rPr lang="en-US" smtClean="0"/>
              <a:t>MBO</a:t>
            </a:r>
          </a:p>
        </p:txBody>
      </p:sp>
    </p:spTree>
    <p:extLst>
      <p:ext uri="{BB962C8B-B14F-4D97-AF65-F5344CB8AC3E}">
        <p14:creationId xmlns:p14="http://schemas.microsoft.com/office/powerpoint/2010/main" val="103294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/>
              <a:t>OD 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2004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recognition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3505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32004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 diagnosis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19600" y="35052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32004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>
            <a:off x="5791200" y="2286000"/>
            <a:ext cx="6858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19050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of change strategy</a:t>
            </a:r>
            <a:endParaRPr lang="en-US" dirty="0"/>
          </a:p>
        </p:txBody>
      </p:sp>
      <p:sp>
        <p:nvSpPr>
          <p:cNvPr id="16" name="Curved Left Arrow 15"/>
          <p:cNvSpPr/>
          <p:nvPr/>
        </p:nvSpPr>
        <p:spPr>
          <a:xfrm>
            <a:off x="8153400" y="2286000"/>
            <a:ext cx="8382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0" y="3200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464820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 and evaluation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8153400" y="3962400"/>
            <a:ext cx="8382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 rot="9055750">
            <a:off x="5328137" y="4303440"/>
            <a:ext cx="8382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organization that can adapt to changes in external environment through continuous renewal of its structure and practices.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Manager Development</a:t>
            </a:r>
            <a:r>
              <a:rPr lang="en-US" dirty="0" smtClean="0"/>
              <a:t>: The use of long-term, future oriented programs to develop a person’s ability in managing.</a:t>
            </a:r>
          </a:p>
          <a:p>
            <a:pPr algn="just"/>
            <a:r>
              <a:rPr lang="en-US" b="1" dirty="0" smtClean="0"/>
              <a:t>Manager Training: </a:t>
            </a:r>
            <a:r>
              <a:rPr lang="en-US" dirty="0" smtClean="0"/>
              <a:t>The use of mostly short-term programs that facilitate the learning process to help managers do their jobs better.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Manager development: On-the-job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Planned progression</a:t>
            </a:r>
          </a:p>
          <a:p>
            <a:r>
              <a:rPr lang="en-US" dirty="0" smtClean="0"/>
              <a:t>Job rotation</a:t>
            </a:r>
          </a:p>
          <a:p>
            <a:r>
              <a:rPr lang="en-US" dirty="0" smtClean="0"/>
              <a:t>Creation of “Assistant-to”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Temporary promotions</a:t>
            </a:r>
            <a:endParaRPr lang="en-US" dirty="0" smtClean="0"/>
          </a:p>
          <a:p>
            <a:r>
              <a:rPr lang="en-US" dirty="0" smtClean="0"/>
              <a:t>Committees and junior boards</a:t>
            </a:r>
          </a:p>
          <a:p>
            <a:r>
              <a:rPr lang="en-US" dirty="0" smtClean="0"/>
              <a:t>Coaching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manager development: Internal and External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Conference Programs</a:t>
            </a:r>
          </a:p>
          <a:p>
            <a:r>
              <a:rPr lang="en-US" dirty="0" smtClean="0"/>
              <a:t>University management programs</a:t>
            </a:r>
          </a:p>
          <a:p>
            <a:r>
              <a:rPr lang="en-US" dirty="0" smtClean="0"/>
              <a:t>In-House “Universities”</a:t>
            </a:r>
          </a:p>
          <a:p>
            <a:r>
              <a:rPr lang="en-US" dirty="0" smtClean="0"/>
              <a:t>Readings, Television, video Instruction, and online education</a:t>
            </a:r>
          </a:p>
          <a:p>
            <a:r>
              <a:rPr lang="en-US" dirty="0" smtClean="0"/>
              <a:t>Business simulation and Experiential exercises</a:t>
            </a:r>
          </a:p>
          <a:p>
            <a:r>
              <a:rPr lang="en-US" smtClean="0"/>
              <a:t>E-Training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forces for change may come from the external environment, from within the organization, or from the individuals themselves.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that affect Manager and Organization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increasing use of computers</a:t>
            </a:r>
          </a:p>
          <a:p>
            <a:r>
              <a:rPr lang="en-US" dirty="0" smtClean="0"/>
              <a:t>Lifelong learning becomes a necessity</a:t>
            </a:r>
          </a:p>
          <a:p>
            <a:r>
              <a:rPr lang="en-US" dirty="0" smtClean="0"/>
              <a:t>The proportion of knowledge workers will increase and the need for skill workers will decrease.</a:t>
            </a:r>
          </a:p>
          <a:p>
            <a:r>
              <a:rPr lang="en-US" dirty="0" smtClean="0"/>
              <a:t>The shift from manufacturing to service industries</a:t>
            </a:r>
          </a:p>
          <a:p>
            <a:r>
              <a:rPr lang="en-US" dirty="0" smtClean="0"/>
              <a:t>The choice of educational opportunities will expand.</a:t>
            </a:r>
          </a:p>
          <a:p>
            <a:r>
              <a:rPr lang="en-US" dirty="0" smtClean="0"/>
              <a:t>There maybe greater cooperation and interdependence between the private and the public sector.</a:t>
            </a:r>
          </a:p>
          <a:p>
            <a:r>
              <a:rPr lang="en-US" dirty="0" smtClean="0"/>
              <a:t>Internationalization will continue.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to change</a:t>
            </a:r>
            <a:endParaRPr lang="en-US" dirty="0"/>
          </a:p>
        </p:txBody>
      </p:sp>
      <p:pic>
        <p:nvPicPr>
          <p:cNvPr id="4" name="Content Placeholder 3" descr="BUSINESSCH15ACCAP3_140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8839200" cy="4876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Kurt </a:t>
            </a:r>
            <a:r>
              <a:rPr lang="en-US" dirty="0" err="1" smtClean="0"/>
              <a:t>Lewin’s</a:t>
            </a:r>
            <a:r>
              <a:rPr lang="en-US" dirty="0" smtClean="0"/>
              <a:t> model of change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Conflict is a part of organizational life and may occur within the individual between individuals, between the individual and the group, and between groups.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315</TotalTime>
  <Words>369</Words>
  <Application>Microsoft Macintosh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Manager development process and training</vt:lpstr>
      <vt:lpstr>PowerPoint Presentation</vt:lpstr>
      <vt:lpstr>Approaches to Manager development: On-the-job training</vt:lpstr>
      <vt:lpstr>Approaches to manager development: Internal and External training</vt:lpstr>
      <vt:lpstr>Managing change</vt:lpstr>
      <vt:lpstr>Changes that affect Manager and Organization development</vt:lpstr>
      <vt:lpstr>Resistance to change</vt:lpstr>
      <vt:lpstr>Kurt Lewin’s model of change process</vt:lpstr>
      <vt:lpstr>Organizational Conflict</vt:lpstr>
      <vt:lpstr>PowerPoint Presentation</vt:lpstr>
      <vt:lpstr>Managing conflict</vt:lpstr>
      <vt:lpstr>Organization development</vt:lpstr>
      <vt:lpstr>Techniques of OD</vt:lpstr>
      <vt:lpstr>OD Process</vt:lpstr>
      <vt:lpstr>Learning 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development process and training</dc:title>
  <dc:creator>Vinay</dc:creator>
  <cp:lastModifiedBy>vinay kumar T</cp:lastModifiedBy>
  <cp:revision>13</cp:revision>
  <dcterms:created xsi:type="dcterms:W3CDTF">2019-09-09T12:29:52Z</dcterms:created>
  <dcterms:modified xsi:type="dcterms:W3CDTF">2019-09-16T01:42:40Z</dcterms:modified>
</cp:coreProperties>
</file>