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C2E4B11-D679-48B9-AED4-B3BF7A4596ED}" type="datetimeFigureOut">
              <a:rPr lang="en-US" smtClean="0"/>
              <a:t>9/10/2019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9927CAD-3945-460F-BF20-2DDA30BBCEE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2E4B11-D679-48B9-AED4-B3BF7A4596E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27CAD-3945-460F-BF20-2DDA30BBC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C2E4B11-D679-48B9-AED4-B3BF7A4596ED}" type="datetimeFigureOut">
              <a:rPr lang="en-US" smtClean="0"/>
              <a:t>9/10/2019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9927CAD-3945-460F-BF20-2DDA30BBCE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C2E4B11-D679-48B9-AED4-B3BF7A4596ED}"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9927CAD-3945-460F-BF20-2DDA30BBCEE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C2E4B11-D679-48B9-AED4-B3BF7A4596ED}" type="datetimeFigureOut">
              <a:rPr lang="en-US" smtClean="0"/>
              <a:t>9/10/2019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9927CAD-3945-460F-BF20-2DDA30BBCEE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C2E4B11-D679-48B9-AED4-B3BF7A4596ED}" type="datetimeFigureOut">
              <a:rPr lang="en-US" smtClean="0"/>
              <a:t>9/10/2019</a:t>
            </a:fld>
            <a:endParaRPr lang="en-US"/>
          </a:p>
        </p:txBody>
      </p:sp>
      <p:sp>
        <p:nvSpPr>
          <p:cNvPr id="10" name="Slide Number Placeholder 9"/>
          <p:cNvSpPr>
            <a:spLocks noGrp="1"/>
          </p:cNvSpPr>
          <p:nvPr>
            <p:ph type="sldNum" sz="quarter" idx="16"/>
          </p:nvPr>
        </p:nvSpPr>
        <p:spPr/>
        <p:txBody>
          <a:bodyPr rtlCol="0"/>
          <a:lstStyle/>
          <a:p>
            <a:fld id="{49927CAD-3945-460F-BF20-2DDA30BBCEE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C2E4B11-D679-48B9-AED4-B3BF7A4596ED}" type="datetimeFigureOut">
              <a:rPr lang="en-US" smtClean="0"/>
              <a:t>9/10/2019</a:t>
            </a:fld>
            <a:endParaRPr lang="en-US"/>
          </a:p>
        </p:txBody>
      </p:sp>
      <p:sp>
        <p:nvSpPr>
          <p:cNvPr id="12" name="Slide Number Placeholder 11"/>
          <p:cNvSpPr>
            <a:spLocks noGrp="1"/>
          </p:cNvSpPr>
          <p:nvPr>
            <p:ph type="sldNum" sz="quarter" idx="16"/>
          </p:nvPr>
        </p:nvSpPr>
        <p:spPr/>
        <p:txBody>
          <a:bodyPr rtlCol="0"/>
          <a:lstStyle/>
          <a:p>
            <a:fld id="{49927CAD-3945-460F-BF20-2DDA30BBCEE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2E4B11-D679-48B9-AED4-B3BF7A4596ED}"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9927CAD-3945-460F-BF20-2DDA30BBCE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E4B11-D679-48B9-AED4-B3BF7A4596ED}"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9927CAD-3945-460F-BF20-2DDA30BBCE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2E4B11-D679-48B9-AED4-B3BF7A4596ED}"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9927CAD-3945-460F-BF20-2DDA30BBCEE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C2E4B11-D679-48B9-AED4-B3BF7A4596ED}" type="datetimeFigureOut">
              <a:rPr lang="en-US" smtClean="0"/>
              <a:t>9/10/2019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9927CAD-3945-460F-BF20-2DDA30BBCEE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C2E4B11-D679-48B9-AED4-B3BF7A4596ED}" type="datetimeFigureOut">
              <a:rPr lang="en-US" smtClean="0"/>
              <a:t>9/10/2019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9927CAD-3945-460F-BF20-2DDA30BBCE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a:t>
            </a:r>
            <a:endParaRPr lang="en-US" dirty="0"/>
          </a:p>
        </p:txBody>
      </p:sp>
      <p:sp>
        <p:nvSpPr>
          <p:cNvPr id="3" name="Subtitle 2"/>
          <p:cNvSpPr>
            <a:spLocks noGrp="1"/>
          </p:cNvSpPr>
          <p:nvPr>
            <p:ph type="subTitle" idx="1"/>
          </p:nvPr>
        </p:nvSpPr>
        <p:spPr/>
        <p:txBody>
          <a:bodyPr/>
          <a:lstStyle/>
          <a:p>
            <a:r>
              <a:rPr lang="en-US" dirty="0" smtClean="0"/>
              <a:t>Session 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communication</a:t>
            </a:r>
            <a:endParaRPr lang="en-US" dirty="0"/>
          </a:p>
        </p:txBody>
      </p:sp>
      <p:sp>
        <p:nvSpPr>
          <p:cNvPr id="3" name="Content Placeholder 2"/>
          <p:cNvSpPr>
            <a:spLocks noGrp="1"/>
          </p:cNvSpPr>
          <p:nvPr>
            <p:ph sz="quarter" idx="1"/>
          </p:nvPr>
        </p:nvSpPr>
        <p:spPr/>
        <p:txBody>
          <a:bodyPr/>
          <a:lstStyle/>
          <a:p>
            <a:r>
              <a:rPr lang="en-US" dirty="0" smtClean="0"/>
              <a:t>Written communication</a:t>
            </a:r>
          </a:p>
          <a:p>
            <a:r>
              <a:rPr lang="en-US" dirty="0" smtClean="0"/>
              <a:t>Oral Communication</a:t>
            </a:r>
          </a:p>
          <a:p>
            <a:r>
              <a:rPr lang="en-US" dirty="0" smtClean="0"/>
              <a:t>Non-verbal communication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in communication</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All Communication is subject to misunderstandings, business communication is particularly difficult as the material is often complex. Moreover, both senders and receivers may face distractions that divert  their attention. Further, opportunities for feedback are often limited, making it difficult to correct the misunderstandings, thus ultimately leading to the breakdown in </a:t>
            </a:r>
            <a:r>
              <a:rPr lang="en-US" dirty="0" smtClean="0">
                <a:latin typeface="Times New Roman" pitchFamily="18" charset="0"/>
                <a:cs typeface="Times New Roman" pitchFamily="18" charset="0"/>
              </a:rPr>
              <a:t>communication.</a:t>
            </a:r>
          </a:p>
          <a:p>
            <a:pPr algn="just"/>
            <a:endParaRPr lang="en-US" dirty="0" smtClean="0">
              <a:latin typeface="Times New Roman" pitchFamily="18" charset="0"/>
              <a:cs typeface="Times New Roman" pitchFamily="18" charset="0"/>
            </a:endParaRP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in communication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latin typeface="Times New Roman" pitchFamily="18" charset="0"/>
                <a:cs typeface="Times New Roman" pitchFamily="18" charset="0"/>
              </a:rPr>
              <a:t>Organizational Structure</a:t>
            </a:r>
          </a:p>
          <a:p>
            <a:r>
              <a:rPr lang="en-US" dirty="0" smtClean="0">
                <a:latin typeface="Times New Roman" pitchFamily="18" charset="0"/>
                <a:cs typeface="Times New Roman" pitchFamily="18" charset="0"/>
              </a:rPr>
              <a:t>Difference in status</a:t>
            </a:r>
          </a:p>
          <a:p>
            <a:r>
              <a:rPr lang="en-US" dirty="0" smtClean="0">
                <a:latin typeface="Times New Roman" pitchFamily="18" charset="0"/>
                <a:cs typeface="Times New Roman" pitchFamily="18" charset="0"/>
              </a:rPr>
              <a:t>Lack of trust</a:t>
            </a:r>
          </a:p>
          <a:p>
            <a:r>
              <a:rPr lang="en-US" dirty="0" smtClean="0">
                <a:latin typeface="Times New Roman" pitchFamily="18" charset="0"/>
                <a:cs typeface="Times New Roman" pitchFamily="18" charset="0"/>
              </a:rPr>
              <a:t>Closed communication climate</a:t>
            </a:r>
          </a:p>
          <a:p>
            <a:r>
              <a:rPr lang="en-US" dirty="0" smtClean="0">
                <a:latin typeface="Times New Roman" pitchFamily="18" charset="0"/>
                <a:cs typeface="Times New Roman" pitchFamily="18" charset="0"/>
              </a:rPr>
              <a:t>Incorrect choice of medium</a:t>
            </a:r>
          </a:p>
          <a:p>
            <a:r>
              <a:rPr lang="en-US" dirty="0" smtClean="0">
                <a:latin typeface="Times New Roman" pitchFamily="18" charset="0"/>
                <a:cs typeface="Times New Roman" pitchFamily="18" charset="0"/>
              </a:rPr>
              <a:t>Information overload</a:t>
            </a:r>
          </a:p>
          <a:p>
            <a:r>
              <a:rPr lang="en-US" dirty="0" smtClean="0">
                <a:latin typeface="Times New Roman" pitchFamily="18" charset="0"/>
                <a:cs typeface="Times New Roman" pitchFamily="18" charset="0"/>
              </a:rPr>
              <a:t>Message complexity</a:t>
            </a:r>
          </a:p>
          <a:p>
            <a:r>
              <a:rPr lang="en-US" dirty="0" smtClean="0">
                <a:latin typeface="Times New Roman" pitchFamily="18" charset="0"/>
                <a:cs typeface="Times New Roman" pitchFamily="18" charset="0"/>
              </a:rPr>
              <a:t>Message competition</a:t>
            </a:r>
          </a:p>
          <a:p>
            <a:r>
              <a:rPr lang="en-US" dirty="0" smtClean="0">
                <a:latin typeface="Times New Roman" pitchFamily="18" charset="0"/>
                <a:cs typeface="Times New Roman" pitchFamily="18" charset="0"/>
              </a:rPr>
              <a:t>Unethical communication</a:t>
            </a:r>
          </a:p>
          <a:p>
            <a:r>
              <a:rPr lang="en-US" dirty="0" smtClean="0">
                <a:latin typeface="Times New Roman" pitchFamily="18" charset="0"/>
                <a:cs typeface="Times New Roman" pitchFamily="18" charset="0"/>
              </a:rPr>
              <a:t>Physical Distractions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improving communication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Clarify the purpose of the message</a:t>
            </a:r>
          </a:p>
          <a:p>
            <a:r>
              <a:rPr lang="en-US" dirty="0" smtClean="0"/>
              <a:t>Use intelligible encoding</a:t>
            </a:r>
          </a:p>
          <a:p>
            <a:r>
              <a:rPr lang="en-US" dirty="0" smtClean="0"/>
              <a:t>Consult other’s views</a:t>
            </a:r>
          </a:p>
          <a:p>
            <a:r>
              <a:rPr lang="en-US" dirty="0" smtClean="0"/>
              <a:t>Consider receiver’s needs</a:t>
            </a:r>
          </a:p>
          <a:p>
            <a:r>
              <a:rPr lang="en-US" dirty="0" smtClean="0"/>
              <a:t>Use appropriate tone and language and ensure credibility</a:t>
            </a:r>
          </a:p>
          <a:p>
            <a:r>
              <a:rPr lang="en-US" dirty="0" smtClean="0"/>
              <a:t>Get feedback</a:t>
            </a:r>
          </a:p>
          <a:p>
            <a:r>
              <a:rPr lang="en-US" dirty="0" smtClean="0"/>
              <a:t>Consider receiver’s emotions and motivations</a:t>
            </a:r>
          </a:p>
          <a:p>
            <a:r>
              <a:rPr lang="en-US" dirty="0" smtClean="0"/>
              <a:t>Listen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The transfer of information from a sender to a receiver, with the information being understood by the receiver.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communication</a:t>
            </a:r>
            <a:endParaRPr lang="en-US" dirty="0"/>
          </a:p>
        </p:txBody>
      </p:sp>
      <p:sp>
        <p:nvSpPr>
          <p:cNvPr id="3" name="Content Placeholder 2"/>
          <p:cNvSpPr>
            <a:spLocks noGrp="1"/>
          </p:cNvSpPr>
          <p:nvPr>
            <p:ph sz="quarter" idx="1"/>
          </p:nvPr>
        </p:nvSpPr>
        <p:spPr/>
        <p:txBody>
          <a:bodyPr/>
          <a:lstStyle/>
          <a:p>
            <a:r>
              <a:rPr lang="en-US" dirty="0" smtClean="0"/>
              <a:t>Flow of information</a:t>
            </a:r>
          </a:p>
          <a:p>
            <a:r>
              <a:rPr lang="en-US" dirty="0" smtClean="0"/>
              <a:t>Coordination</a:t>
            </a:r>
          </a:p>
          <a:p>
            <a:r>
              <a:rPr lang="en-US" dirty="0" smtClean="0"/>
              <a:t>Learning management skills</a:t>
            </a:r>
          </a:p>
          <a:p>
            <a:r>
              <a:rPr lang="en-US" dirty="0" smtClean="0"/>
              <a:t>Preparing people to accept change</a:t>
            </a:r>
          </a:p>
          <a:p>
            <a:r>
              <a:rPr lang="en-US" dirty="0" smtClean="0"/>
              <a:t>Developing good human relations</a:t>
            </a:r>
          </a:p>
          <a:p>
            <a:r>
              <a:rPr lang="en-US" dirty="0" smtClean="0"/>
              <a:t>Ideas of subordinates encouraged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marL="365760" indent="-256032" eaLnBrk="1" fontAlgn="auto" hangingPunct="1">
              <a:spcAft>
                <a:spcPts val="0"/>
              </a:spcAft>
              <a:buFont typeface="Arial" charset="0"/>
              <a:buNone/>
              <a:defRPr/>
            </a:pPr>
            <a:r>
              <a:rPr lang="en-US" sz="2400" b="1" u="sng" dirty="0" smtClean="0">
                <a:latin typeface="Times New Roman" pitchFamily="18" charset="0"/>
                <a:cs typeface="Times New Roman" pitchFamily="18" charset="0"/>
              </a:rPr>
              <a:t>Factors Contributed to the Significance of Communication:</a:t>
            </a:r>
          </a:p>
          <a:p>
            <a:pPr marL="514350" indent="-514350" algn="just" eaLnBrk="1" fontAlgn="auto" hangingPunct="1">
              <a:lnSpc>
                <a:spcPct val="150000"/>
              </a:lnSpc>
              <a:spcAft>
                <a:spcPts val="0"/>
              </a:spcAft>
              <a:buFont typeface="Arial" charset="0"/>
              <a:buAutoNum type="arabicPeriod"/>
              <a:defRPr/>
            </a:pPr>
            <a:r>
              <a:rPr lang="en-US" sz="2400" dirty="0" smtClean="0">
                <a:solidFill>
                  <a:schemeClr val="accent1">
                    <a:lumMod val="75000"/>
                  </a:schemeClr>
                </a:solidFill>
                <a:latin typeface="Times New Roman" pitchFamily="18" charset="0"/>
                <a:cs typeface="Times New Roman" pitchFamily="18" charset="0"/>
              </a:rPr>
              <a:t>Advancement of Science and Technology </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e.g. Management Information System (MIS)</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2. </a:t>
            </a:r>
            <a:r>
              <a:rPr lang="en-US" sz="2400" dirty="0" smtClean="0">
                <a:solidFill>
                  <a:schemeClr val="accent1">
                    <a:lumMod val="75000"/>
                  </a:schemeClr>
                </a:solidFill>
                <a:latin typeface="Times New Roman" pitchFamily="18" charset="0"/>
                <a:cs typeface="Times New Roman" pitchFamily="18" charset="0"/>
              </a:rPr>
              <a:t>Faster means of Transport</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e.g. phones, emails, fax</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3. </a:t>
            </a:r>
            <a:r>
              <a:rPr lang="en-US" sz="2400" dirty="0" smtClean="0">
                <a:solidFill>
                  <a:schemeClr val="accent1">
                    <a:lumMod val="75000"/>
                  </a:schemeClr>
                </a:solidFill>
                <a:latin typeface="Times New Roman" pitchFamily="18" charset="0"/>
                <a:cs typeface="Times New Roman" pitchFamily="18" charset="0"/>
              </a:rPr>
              <a:t>Globalization of Business</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e.g. dealing with customers, vendors,distributors,competitors etc.</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4. </a:t>
            </a:r>
            <a:r>
              <a:rPr lang="en-US" sz="2400" dirty="0" smtClean="0">
                <a:solidFill>
                  <a:schemeClr val="accent1">
                    <a:lumMod val="75000"/>
                  </a:schemeClr>
                </a:solidFill>
                <a:latin typeface="Times New Roman" pitchFamily="18" charset="0"/>
                <a:cs typeface="Times New Roman" pitchFamily="18" charset="0"/>
              </a:rPr>
              <a:t>Information revolution via networking technologies</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e.g. company intranet</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5</a:t>
            </a:r>
            <a:r>
              <a:rPr lang="en-US" sz="2400" dirty="0" smtClean="0">
                <a:solidFill>
                  <a:schemeClr val="accent1">
                    <a:lumMod val="75000"/>
                  </a:schemeClr>
                </a:solidFill>
                <a:latin typeface="Times New Roman" pitchFamily="18" charset="0"/>
                <a:cs typeface="Times New Roman" pitchFamily="18" charset="0"/>
              </a:rPr>
              <a:t>. Advancement in social sciences such as psychology and sociology</a:t>
            </a:r>
          </a:p>
          <a:p>
            <a:pPr marL="514350" indent="-514350" algn="just" eaLnBrk="1" fontAlgn="auto" hangingPunct="1">
              <a:lnSpc>
                <a:spcPct val="150000"/>
              </a:lnSpc>
              <a:spcAft>
                <a:spcPts val="0"/>
              </a:spcAft>
              <a:buFont typeface="Arial" charset="0"/>
              <a:buNone/>
              <a:defRPr/>
            </a:pPr>
            <a:r>
              <a:rPr lang="en-US" sz="2400" dirty="0" smtClean="0">
                <a:latin typeface="Times New Roman" pitchFamily="18" charset="0"/>
                <a:cs typeface="Times New Roman" pitchFamily="18" charset="0"/>
              </a:rPr>
              <a:t>e.g. human mind and social behavior influencing communication</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communication process</a:t>
            </a:r>
            <a:endParaRPr lang="en-US" dirty="0"/>
          </a:p>
        </p:txBody>
      </p:sp>
      <p:pic>
        <p:nvPicPr>
          <p:cNvPr id="4" name="Content Placeholder 3" descr="loops-between-source-and-receiver-in-communication-process.png"/>
          <p:cNvPicPr>
            <a:picLocks noGrp="1" noChangeAspect="1"/>
          </p:cNvPicPr>
          <p:nvPr>
            <p:ph sz="quarter" idx="1"/>
          </p:nvPr>
        </p:nvPicPr>
        <p:blipFill>
          <a:blip r:embed="rId2"/>
          <a:stretch>
            <a:fillRect/>
          </a:stretch>
        </p:blipFill>
        <p:spPr>
          <a:xfrm>
            <a:off x="418710" y="1904999"/>
            <a:ext cx="8191890" cy="43091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marL="365760" indent="-256032" algn="ctr" eaLnBrk="1" fontAlgn="auto" hangingPunct="1">
              <a:spcAft>
                <a:spcPts val="0"/>
              </a:spcAft>
              <a:buFont typeface="Arial" charset="0"/>
              <a:buNone/>
              <a:defRPr/>
            </a:pPr>
            <a:r>
              <a:rPr lang="en-US" sz="2800" b="1" u="sng" dirty="0" smtClean="0">
                <a:latin typeface="Times New Roman" pitchFamily="18" charset="0"/>
                <a:cs typeface="Times New Roman" pitchFamily="18" charset="0"/>
              </a:rPr>
              <a:t>Communication Process</a:t>
            </a:r>
          </a:p>
          <a:p>
            <a:pPr marL="365760" indent="-256032" eaLnBrk="1" fontAlgn="auto" hangingPunct="1">
              <a:spcAft>
                <a:spcPts val="0"/>
              </a:spcAft>
              <a:buFont typeface="Arial" charset="0"/>
              <a:buNone/>
              <a:defRPr/>
            </a:pPr>
            <a:r>
              <a:rPr lang="en-US" sz="2800" dirty="0" smtClean="0">
                <a:latin typeface="Times New Roman" pitchFamily="18" charset="0"/>
                <a:cs typeface="Times New Roman" pitchFamily="18" charset="0"/>
              </a:rPr>
              <a:t>Communication process constitutes of the following:</a:t>
            </a:r>
          </a:p>
          <a:p>
            <a:pPr marL="514350" indent="-514350" algn="just" eaLnBrk="1" fontAlgn="auto" hangingPunct="1">
              <a:spcAft>
                <a:spcPts val="0"/>
              </a:spcAft>
              <a:buFont typeface="Arial" charset="0"/>
              <a:buAutoNum type="arabicPeriod"/>
              <a:defRPr/>
            </a:pPr>
            <a:r>
              <a:rPr lang="en-US" sz="2400" dirty="0" smtClean="0">
                <a:solidFill>
                  <a:schemeClr val="accent1">
                    <a:lumMod val="75000"/>
                  </a:schemeClr>
                </a:solidFill>
                <a:latin typeface="Times New Roman" pitchFamily="18" charset="0"/>
                <a:cs typeface="Times New Roman" pitchFamily="18" charset="0"/>
              </a:rPr>
              <a:t>Sender</a:t>
            </a:r>
          </a:p>
          <a:p>
            <a:pPr marL="514350" indent="-51435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Originates the process</a:t>
            </a:r>
          </a:p>
          <a:p>
            <a:pPr marL="514350" indent="-51435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Has an idea, a piece of information, an experience, a request, a command to be shared with another.</a:t>
            </a:r>
          </a:p>
          <a:p>
            <a:pPr marL="514350" indent="-514350" algn="just" eaLnBrk="1" fontAlgn="auto" hangingPunct="1">
              <a:spcAft>
                <a:spcPts val="0"/>
              </a:spcAft>
              <a:buFont typeface="Arial" charset="0"/>
              <a:buNone/>
              <a:defRPr/>
            </a:pPr>
            <a:r>
              <a:rPr lang="en-US" sz="2400" dirty="0" smtClean="0">
                <a:latin typeface="Times New Roman" pitchFamily="18" charset="0"/>
                <a:cs typeface="Times New Roman" pitchFamily="18" charset="0"/>
              </a:rPr>
              <a:t>2. </a:t>
            </a:r>
            <a:r>
              <a:rPr lang="en-US" sz="2400" dirty="0" smtClean="0">
                <a:solidFill>
                  <a:schemeClr val="accent1">
                    <a:lumMod val="75000"/>
                  </a:schemeClr>
                </a:solidFill>
                <a:latin typeface="Times New Roman" pitchFamily="18" charset="0"/>
                <a:cs typeface="Times New Roman" pitchFamily="18" charset="0"/>
              </a:rPr>
              <a:t>The message</a:t>
            </a:r>
          </a:p>
          <a:p>
            <a:pPr marL="514350" indent="-51435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The information encoded by the sender is the Message.</a:t>
            </a:r>
          </a:p>
          <a:p>
            <a:pPr marL="514350" indent="-51435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Should be well formulated, faultless in thought and language and should be clear.</a:t>
            </a:r>
          </a:p>
          <a:p>
            <a:pPr marL="514350" indent="-514350" algn="just" eaLnBrk="1" fontAlgn="auto" hangingPunct="1">
              <a:spcAft>
                <a:spcPts val="0"/>
              </a:spcAft>
              <a:buFont typeface="Arial" charset="0"/>
              <a:buNone/>
              <a:defRPr/>
            </a:pPr>
            <a:r>
              <a:rPr lang="en-US" sz="2400" dirty="0" smtClean="0">
                <a:latin typeface="Times New Roman" pitchFamily="18" charset="0"/>
                <a:cs typeface="Times New Roman" pitchFamily="18" charset="0"/>
              </a:rPr>
              <a:t>3. </a:t>
            </a:r>
            <a:r>
              <a:rPr lang="en-US" sz="2400" dirty="0" smtClean="0">
                <a:solidFill>
                  <a:schemeClr val="accent1">
                    <a:lumMod val="75000"/>
                  </a:schemeClr>
                </a:solidFill>
                <a:latin typeface="Times New Roman" pitchFamily="18" charset="0"/>
                <a:cs typeface="Times New Roman" pitchFamily="18" charset="0"/>
              </a:rPr>
              <a:t>Channel or Medium</a:t>
            </a:r>
          </a:p>
          <a:p>
            <a:pPr marL="514350" indent="-51435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The message is transmitted through a channel, may be verbal or nonverbal, spoken or written.</a:t>
            </a:r>
          </a:p>
          <a:p>
            <a:pPr marL="514350" indent="-514350" algn="just" eaLnBrk="1" fontAlgn="auto" hangingPunct="1">
              <a:spcAft>
                <a:spcPts val="0"/>
              </a:spcAft>
              <a:buFont typeface="Wingdings 3"/>
              <a:buChar char=""/>
              <a:defRPr/>
            </a:pPr>
            <a:r>
              <a:rPr lang="en-US" sz="2400" dirty="0" smtClean="0">
                <a:latin typeface="Times New Roman" pitchFamily="18" charset="0"/>
                <a:cs typeface="Times New Roman" pitchFamily="18" charset="0"/>
              </a:rPr>
              <a:t>It may be a medium such as telephone, letter, email etc.</a:t>
            </a:r>
          </a:p>
          <a:p>
            <a:pPr marL="514350" indent="-514350" eaLnBrk="1" fontAlgn="auto" hangingPunct="1">
              <a:spcAft>
                <a:spcPts val="0"/>
              </a:spcAft>
              <a:buFont typeface="Arial" charset="0"/>
              <a:buNone/>
              <a:defRPr/>
            </a:pP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lnSpcReduction="10000"/>
          </a:bodyPr>
          <a:lstStyle/>
          <a:p>
            <a:pPr marL="365760" indent="-256032" algn="just" eaLnBrk="1" fontAlgn="auto" hangingPunct="1">
              <a:lnSpc>
                <a:spcPct val="150000"/>
              </a:lnSpc>
              <a:spcAft>
                <a:spcPts val="0"/>
              </a:spcAft>
              <a:buFont typeface="Arial" charset="0"/>
              <a:buNone/>
              <a:defRPr/>
            </a:pPr>
            <a:r>
              <a:rPr lang="en-US" sz="2400" dirty="0" smtClean="0">
                <a:solidFill>
                  <a:schemeClr val="accent1">
                    <a:lumMod val="75000"/>
                  </a:schemeClr>
                </a:solidFill>
                <a:latin typeface="Times New Roman" pitchFamily="18" charset="0"/>
                <a:cs typeface="Times New Roman" pitchFamily="18" charset="0"/>
              </a:rPr>
              <a:t>4. The receiver or recipient</a:t>
            </a:r>
          </a:p>
          <a:p>
            <a:pPr marL="365760" indent="-256032" algn="just" eaLnBrk="1" fontAlgn="auto" hangingPunct="1">
              <a:lnSpc>
                <a:spcPct val="150000"/>
              </a:lnSpc>
              <a:spcAft>
                <a:spcPts val="0"/>
              </a:spcAft>
              <a:buFont typeface="Wingdings 3"/>
              <a:buChar char=""/>
              <a:defRPr/>
            </a:pPr>
            <a:r>
              <a:rPr lang="en-US" sz="2400" dirty="0" smtClean="0">
                <a:latin typeface="Times New Roman" pitchFamily="18" charset="0"/>
                <a:cs typeface="Times New Roman" pitchFamily="18" charset="0"/>
              </a:rPr>
              <a:t>Complete understanding of the message should be there.</a:t>
            </a:r>
          </a:p>
          <a:p>
            <a:pPr marL="365760" indent="-256032" algn="just" eaLnBrk="1" fontAlgn="auto" hangingPunct="1">
              <a:lnSpc>
                <a:spcPct val="150000"/>
              </a:lnSpc>
              <a:spcAft>
                <a:spcPts val="0"/>
              </a:spcAft>
              <a:buFont typeface="Arial" charset="0"/>
              <a:buNone/>
              <a:defRPr/>
            </a:pPr>
            <a:r>
              <a:rPr lang="en-US" sz="2400" dirty="0" smtClean="0">
                <a:solidFill>
                  <a:schemeClr val="accent1">
                    <a:lumMod val="75000"/>
                  </a:schemeClr>
                </a:solidFill>
                <a:latin typeface="Times New Roman" pitchFamily="18" charset="0"/>
                <a:cs typeface="Times New Roman" pitchFamily="18" charset="0"/>
              </a:rPr>
              <a:t>5. Feedback</a:t>
            </a:r>
          </a:p>
          <a:p>
            <a:pPr marL="365760" indent="-256032" algn="just" eaLnBrk="1" fontAlgn="auto" hangingPunct="1">
              <a:lnSpc>
                <a:spcPct val="150000"/>
              </a:lnSpc>
              <a:spcAft>
                <a:spcPts val="0"/>
              </a:spcAft>
              <a:buFont typeface="Wingdings 3"/>
              <a:buChar char=""/>
              <a:defRPr/>
            </a:pPr>
            <a:r>
              <a:rPr lang="en-US" sz="2400" dirty="0" smtClean="0">
                <a:latin typeface="Times New Roman" pitchFamily="18" charset="0"/>
                <a:cs typeface="Times New Roman" pitchFamily="18" charset="0"/>
              </a:rPr>
              <a:t>It is the response generated by recipient.</a:t>
            </a:r>
          </a:p>
          <a:p>
            <a:pPr marL="365760" indent="-256032" algn="just" eaLnBrk="1" fontAlgn="auto" hangingPunct="1">
              <a:lnSpc>
                <a:spcPct val="150000"/>
              </a:lnSpc>
              <a:spcAft>
                <a:spcPts val="0"/>
              </a:spcAft>
              <a:buFont typeface="Wingdings 3"/>
              <a:buChar char=""/>
              <a:defRPr/>
            </a:pPr>
            <a:r>
              <a:rPr lang="en-US" sz="2400" dirty="0" smtClean="0">
                <a:latin typeface="Times New Roman" pitchFamily="18" charset="0"/>
                <a:cs typeface="Times New Roman" pitchFamily="18" charset="0"/>
              </a:rPr>
              <a:t>It leads to effective decision making.</a:t>
            </a:r>
          </a:p>
          <a:p>
            <a:pPr marL="365760" indent="-256032" algn="just" eaLnBrk="1" fontAlgn="auto" hangingPunct="1">
              <a:lnSpc>
                <a:spcPct val="150000"/>
              </a:lnSpc>
              <a:spcAft>
                <a:spcPts val="0"/>
              </a:spcAft>
              <a:buFont typeface="Arial" charset="0"/>
              <a:buNone/>
              <a:defRPr/>
            </a:pPr>
            <a:r>
              <a:rPr lang="en-US" sz="2400" dirty="0" smtClean="0">
                <a:solidFill>
                  <a:schemeClr val="accent1">
                    <a:lumMod val="75000"/>
                  </a:schemeClr>
                </a:solidFill>
                <a:latin typeface="Times New Roman" pitchFamily="18" charset="0"/>
                <a:cs typeface="Times New Roman" pitchFamily="18" charset="0"/>
              </a:rPr>
              <a:t>6. Noise</a:t>
            </a:r>
          </a:p>
          <a:p>
            <a:pPr marL="365760" indent="-256032" algn="just" eaLnBrk="1" fontAlgn="auto" hangingPunct="1">
              <a:lnSpc>
                <a:spcPct val="150000"/>
              </a:lnSpc>
              <a:spcAft>
                <a:spcPts val="0"/>
              </a:spcAft>
              <a:buFont typeface="Wingdings 3"/>
              <a:buChar char=""/>
              <a:defRPr/>
            </a:pPr>
            <a:r>
              <a:rPr lang="en-US" sz="2400" dirty="0" smtClean="0">
                <a:latin typeface="Times New Roman" pitchFamily="18" charset="0"/>
                <a:cs typeface="Times New Roman" pitchFamily="18" charset="0"/>
              </a:rPr>
              <a:t>It is the disturbance of any kind that affects communication at any stage along the process.</a:t>
            </a:r>
          </a:p>
          <a:p>
            <a:pPr marL="365760" indent="-256032" algn="just" eaLnBrk="1" fontAlgn="auto" hangingPunct="1">
              <a:lnSpc>
                <a:spcPct val="150000"/>
              </a:lnSpc>
              <a:spcAft>
                <a:spcPts val="0"/>
              </a:spcAft>
              <a:buFont typeface="Wingdings" pitchFamily="2" charset="2"/>
              <a:buChar char="ü"/>
              <a:defRPr/>
            </a:pPr>
            <a:r>
              <a:rPr lang="en-US" sz="2400" dirty="0" smtClean="0">
                <a:latin typeface="Times New Roman" pitchFamily="18" charset="0"/>
                <a:cs typeface="Times New Roman" pitchFamily="18" charset="0"/>
              </a:rPr>
              <a:t>e.g. ill formed idea sent by sender e.g. faulty logic</a:t>
            </a:r>
          </a:p>
          <a:p>
            <a:pPr marL="365760" indent="-256032" algn="just" eaLnBrk="1" fontAlgn="auto" hangingPunct="1">
              <a:lnSpc>
                <a:spcPct val="150000"/>
              </a:lnSpc>
              <a:spcAft>
                <a:spcPts val="0"/>
              </a:spcAft>
              <a:buFont typeface="Wingdings" pitchFamily="2" charset="2"/>
              <a:buChar char="ü"/>
              <a:defRPr/>
            </a:pPr>
            <a:r>
              <a:rPr lang="en-US" sz="2400" dirty="0" smtClean="0">
                <a:latin typeface="Times New Roman" pitchFamily="18" charset="0"/>
                <a:cs typeface="Times New Roman" pitchFamily="18" charset="0"/>
              </a:rPr>
              <a:t>Faulty language and lack of clarity in idea</a:t>
            </a:r>
          </a:p>
          <a:p>
            <a:pPr marL="365760" indent="-256032" algn="just" eaLnBrk="1" fontAlgn="auto" hangingPunct="1">
              <a:lnSpc>
                <a:spcPct val="150000"/>
              </a:lnSpc>
              <a:spcAft>
                <a:spcPts val="0"/>
              </a:spcAft>
              <a:buFont typeface="Wingdings" pitchFamily="2" charset="2"/>
              <a:buChar char="ü"/>
              <a:defRPr/>
            </a:pPr>
            <a:r>
              <a:rPr lang="en-US" sz="2400" dirty="0" smtClean="0">
                <a:latin typeface="Times New Roman" pitchFamily="18" charset="0"/>
                <a:cs typeface="Times New Roman" pitchFamily="18" charset="0"/>
              </a:rPr>
              <a:t>Choice of wrong channel</a:t>
            </a:r>
          </a:p>
          <a:p>
            <a:pPr marL="365760" indent="-256032" eaLnBrk="1" fontAlgn="auto" hangingPunct="1">
              <a:spcAft>
                <a:spcPts val="0"/>
              </a:spcAft>
              <a:buFont typeface="Arial" charset="0"/>
              <a:buNone/>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7239000" cy="762001"/>
          </a:xfrm>
        </p:spPr>
        <p:txBody>
          <a:bodyPr>
            <a:normAutofit fontScale="90000"/>
          </a:bodyPr>
          <a:lstStyle/>
          <a:p>
            <a:pPr algn="just" eaLnBrk="1" hangingPunct="1">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0243" name="Content Placeholder 2"/>
          <p:cNvSpPr>
            <a:spLocks noGrp="1"/>
          </p:cNvSpPr>
          <p:nvPr>
            <p:ph idx="1"/>
          </p:nvPr>
        </p:nvSpPr>
        <p:spPr>
          <a:xfrm>
            <a:off x="0" y="0"/>
            <a:ext cx="9144000" cy="6858000"/>
          </a:xfrm>
        </p:spPr>
        <p:txBody>
          <a:bodyPr>
            <a:normAutofit fontScale="92500" lnSpcReduction="10000"/>
          </a:bodyPr>
          <a:lstStyle/>
          <a:p>
            <a:pPr algn="just" eaLnBrk="1" hangingPunct="1">
              <a:buFont typeface="Wingdings 2" pitchFamily="18" charset="2"/>
              <a:buNone/>
            </a:pPr>
            <a:endParaRPr lang="en-US" dirty="0" smtClean="0">
              <a:latin typeface="Times New Roman" pitchFamily="18" charset="0"/>
              <a:cs typeface="Times New Roman" pitchFamily="18" charset="0"/>
            </a:endParaRPr>
          </a:p>
          <a:p>
            <a:pPr algn="just" eaLnBrk="1" hangingPunct="1">
              <a:buFont typeface="Wingdings 2" pitchFamily="18" charset="2"/>
              <a:buNone/>
            </a:pPr>
            <a:r>
              <a:rPr lang="en-US" dirty="0" smtClean="0">
                <a:latin typeface="Times New Roman" pitchFamily="18" charset="0"/>
                <a:cs typeface="Times New Roman" pitchFamily="18" charset="0"/>
              </a:rPr>
              <a:t>Seven </a:t>
            </a:r>
            <a:r>
              <a:rPr lang="en-US" dirty="0" smtClean="0">
                <a:latin typeface="Times New Roman" pitchFamily="18" charset="0"/>
                <a:cs typeface="Times New Roman" pitchFamily="18" charset="0"/>
              </a:rPr>
              <a:t>C’s of Effective Communication:</a:t>
            </a:r>
            <a:r>
              <a:rPr lang="en-US" dirty="0" smtClean="0"/>
              <a:t> </a:t>
            </a:r>
          </a:p>
          <a:p>
            <a:pPr algn="just" eaLnBrk="1" hangingPunct="1">
              <a:buFont typeface="Wingdings 2" pitchFamily="18" charset="2"/>
              <a:buNone/>
            </a:pPr>
            <a:endParaRPr lang="en-US" dirty="0" smtClean="0"/>
          </a:p>
          <a:p>
            <a:pPr algn="just" eaLnBrk="1" hangingPunct="1">
              <a:lnSpc>
                <a:spcPct val="150000"/>
              </a:lnSpc>
            </a:pPr>
            <a:endParaRPr lang="en-US" dirty="0" smtClean="0"/>
          </a:p>
          <a:p>
            <a:pPr algn="just" eaLnBrk="1" hangingPunct="1">
              <a:lnSpc>
                <a:spcPct val="150000"/>
              </a:lnSpc>
            </a:pPr>
            <a:r>
              <a:rPr lang="en-US" dirty="0" smtClean="0"/>
              <a:t>Clear</a:t>
            </a:r>
            <a:r>
              <a:rPr lang="en-US" dirty="0" smtClean="0"/>
              <a:t>.</a:t>
            </a:r>
          </a:p>
          <a:p>
            <a:pPr eaLnBrk="1" hangingPunct="1">
              <a:lnSpc>
                <a:spcPct val="150000"/>
              </a:lnSpc>
            </a:pPr>
            <a:r>
              <a:rPr lang="en-US" dirty="0" smtClean="0"/>
              <a:t>Concise.</a:t>
            </a:r>
          </a:p>
          <a:p>
            <a:pPr eaLnBrk="1" hangingPunct="1">
              <a:lnSpc>
                <a:spcPct val="150000"/>
              </a:lnSpc>
            </a:pPr>
            <a:r>
              <a:rPr lang="en-US" dirty="0" smtClean="0"/>
              <a:t>Concrete.</a:t>
            </a:r>
          </a:p>
          <a:p>
            <a:pPr eaLnBrk="1" hangingPunct="1">
              <a:lnSpc>
                <a:spcPct val="150000"/>
              </a:lnSpc>
            </a:pPr>
            <a:r>
              <a:rPr lang="en-US" dirty="0" smtClean="0"/>
              <a:t>Correct.</a:t>
            </a:r>
          </a:p>
          <a:p>
            <a:pPr eaLnBrk="1" hangingPunct="1">
              <a:lnSpc>
                <a:spcPct val="150000"/>
              </a:lnSpc>
            </a:pPr>
            <a:r>
              <a:rPr lang="en-US" dirty="0" smtClean="0"/>
              <a:t>Coherent.</a:t>
            </a:r>
          </a:p>
          <a:p>
            <a:pPr eaLnBrk="1" hangingPunct="1">
              <a:lnSpc>
                <a:spcPct val="150000"/>
              </a:lnSpc>
            </a:pPr>
            <a:r>
              <a:rPr lang="en-US" dirty="0" smtClean="0"/>
              <a:t>Complete.</a:t>
            </a:r>
          </a:p>
          <a:p>
            <a:pPr eaLnBrk="1" hangingPunct="1">
              <a:lnSpc>
                <a:spcPct val="150000"/>
              </a:lnSpc>
            </a:pPr>
            <a:r>
              <a:rPr lang="en-US" dirty="0" smtClean="0"/>
              <a:t>Courteous.</a:t>
            </a:r>
          </a:p>
          <a:p>
            <a:pPr eaLnBrk="1" hangingPunct="1">
              <a:buFont typeface="Wingdings 2" pitchFamily="18" charset="2"/>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rtlCol="0">
            <a:normAutofit/>
          </a:bodyPr>
          <a:lstStyle/>
          <a:p>
            <a:pPr marL="365760" indent="-256032" algn="just" eaLnBrk="1" fontAlgn="auto" hangingPunct="1">
              <a:spcAft>
                <a:spcPts val="0"/>
              </a:spcAft>
              <a:buFont typeface="Arial" pitchFamily="34" charset="0"/>
              <a:buNone/>
              <a:defRPr/>
            </a:pPr>
            <a:r>
              <a:rPr lang="en-US" sz="3000" b="1" u="sng" dirty="0" smtClean="0">
                <a:latin typeface="Times New Roman" pitchFamily="18" charset="0"/>
                <a:cs typeface="Times New Roman" pitchFamily="18" charset="0"/>
              </a:rPr>
              <a:t>	An </a:t>
            </a:r>
            <a:r>
              <a:rPr lang="en-US" sz="3000" b="1" u="sng" dirty="0" smtClean="0">
                <a:latin typeface="Times New Roman" pitchFamily="18" charset="0"/>
                <a:cs typeface="Times New Roman" pitchFamily="18" charset="0"/>
              </a:rPr>
              <a:t>effective communication can benefit the organization in:</a:t>
            </a:r>
          </a:p>
          <a:p>
            <a:pPr marL="514350" indent="-514350" eaLnBrk="1" fontAlgn="auto" hangingPunct="1">
              <a:lnSpc>
                <a:spcPct val="150000"/>
              </a:lnSpc>
              <a:spcAft>
                <a:spcPts val="0"/>
              </a:spcAft>
              <a:buNone/>
              <a:defRPr/>
            </a:pPr>
            <a:endParaRPr lang="en-US" sz="2800" dirty="0" smtClean="0">
              <a:latin typeface="Times New Roman" pitchFamily="18" charset="0"/>
              <a:cs typeface="Times New Roman" pitchFamily="18" charset="0"/>
            </a:endParaRPr>
          </a:p>
          <a:p>
            <a:pPr marL="514350" indent="-514350" eaLnBrk="1" fontAlgn="auto" hangingPunct="1">
              <a:lnSpc>
                <a:spcPct val="150000"/>
              </a:lnSpc>
              <a:spcAft>
                <a:spcPts val="0"/>
              </a:spcAft>
              <a:buFont typeface="Arial" pitchFamily="34" charset="0"/>
              <a:buAutoNum type="arabicPeriod"/>
              <a:defRPr/>
            </a:pPr>
            <a:r>
              <a:rPr lang="en-US" sz="2800" dirty="0" smtClean="0">
                <a:latin typeface="Times New Roman" pitchFamily="18" charset="0"/>
                <a:cs typeface="Times New Roman" pitchFamily="18" charset="0"/>
              </a:rPr>
              <a:t>Quicker </a:t>
            </a:r>
            <a:r>
              <a:rPr lang="en-US" sz="2800" dirty="0" smtClean="0">
                <a:latin typeface="Times New Roman" pitchFamily="18" charset="0"/>
                <a:cs typeface="Times New Roman" pitchFamily="18" charset="0"/>
              </a:rPr>
              <a:t>problem solving</a:t>
            </a:r>
          </a:p>
          <a:p>
            <a:pPr marL="514350" indent="-514350" eaLnBrk="1" fontAlgn="auto" hangingPunct="1">
              <a:lnSpc>
                <a:spcPct val="150000"/>
              </a:lnSpc>
              <a:spcAft>
                <a:spcPts val="0"/>
              </a:spcAft>
              <a:buFont typeface="Arial" pitchFamily="34" charset="0"/>
              <a:buAutoNum type="arabicPeriod"/>
              <a:defRPr/>
            </a:pPr>
            <a:r>
              <a:rPr lang="en-US" sz="2800" dirty="0" smtClean="0">
                <a:latin typeface="Times New Roman" pitchFamily="18" charset="0"/>
                <a:cs typeface="Times New Roman" pitchFamily="18" charset="0"/>
              </a:rPr>
              <a:t>Stronger decision making</a:t>
            </a:r>
          </a:p>
          <a:p>
            <a:pPr marL="514350" indent="-514350" eaLnBrk="1" fontAlgn="auto" hangingPunct="1">
              <a:lnSpc>
                <a:spcPct val="150000"/>
              </a:lnSpc>
              <a:spcAft>
                <a:spcPts val="0"/>
              </a:spcAft>
              <a:buFont typeface="Arial" pitchFamily="34" charset="0"/>
              <a:buAutoNum type="arabicPeriod"/>
              <a:defRPr/>
            </a:pPr>
            <a:r>
              <a:rPr lang="en-US" sz="2800" dirty="0" smtClean="0">
                <a:latin typeface="Times New Roman" pitchFamily="18" charset="0"/>
                <a:cs typeface="Times New Roman" pitchFamily="18" charset="0"/>
              </a:rPr>
              <a:t>Steadier work flow</a:t>
            </a:r>
          </a:p>
          <a:p>
            <a:pPr marL="514350" indent="-514350" eaLnBrk="1" fontAlgn="auto" hangingPunct="1">
              <a:lnSpc>
                <a:spcPct val="150000"/>
              </a:lnSpc>
              <a:spcAft>
                <a:spcPts val="0"/>
              </a:spcAft>
              <a:buFont typeface="Arial" pitchFamily="34" charset="0"/>
              <a:buAutoNum type="arabicPeriod"/>
              <a:defRPr/>
            </a:pPr>
            <a:r>
              <a:rPr lang="en-US" sz="2800" dirty="0" smtClean="0">
                <a:latin typeface="Times New Roman" pitchFamily="18" charset="0"/>
                <a:cs typeface="Times New Roman" pitchFamily="18" charset="0"/>
              </a:rPr>
              <a:t>Increased productivity</a:t>
            </a:r>
          </a:p>
          <a:p>
            <a:pPr marL="514350" indent="-514350" eaLnBrk="1" fontAlgn="auto" hangingPunct="1">
              <a:lnSpc>
                <a:spcPct val="150000"/>
              </a:lnSpc>
              <a:spcAft>
                <a:spcPts val="0"/>
              </a:spcAft>
              <a:buFont typeface="Arial" pitchFamily="34" charset="0"/>
              <a:buAutoNum type="arabicPeriod"/>
              <a:defRPr/>
            </a:pPr>
            <a:r>
              <a:rPr lang="en-US" sz="2800" dirty="0" smtClean="0">
                <a:latin typeface="Times New Roman" pitchFamily="18" charset="0"/>
                <a:cs typeface="Times New Roman" pitchFamily="18" charset="0"/>
              </a:rPr>
              <a:t>Stronger business relations</a:t>
            </a:r>
          </a:p>
          <a:p>
            <a:pPr marL="514350" indent="-514350" eaLnBrk="1" fontAlgn="auto" hangingPunct="1">
              <a:spcAft>
                <a:spcPts val="0"/>
              </a:spcAft>
              <a:buFont typeface="Arial" pitchFamily="34" charset="0"/>
              <a:buAutoNum type="arabicPeriod"/>
              <a:defRPr/>
            </a:pPr>
            <a:endParaRPr lang="en-US" dirty="0" smtClean="0"/>
          </a:p>
          <a:p>
            <a:pPr marL="365760" indent="-256032" eaLnBrk="1" fontAlgn="auto" hangingPunct="1">
              <a:spcAft>
                <a:spcPts val="0"/>
              </a:spcAft>
              <a:buFont typeface="Arial" pitchFamily="34" charset="0"/>
              <a:buNone/>
              <a:defRPr/>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217</TotalTime>
  <Words>461</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Communication</vt:lpstr>
      <vt:lpstr>Slide 2</vt:lpstr>
      <vt:lpstr>Purpose of communication</vt:lpstr>
      <vt:lpstr>Slide 4</vt:lpstr>
      <vt:lpstr>The communication process</vt:lpstr>
      <vt:lpstr>Slide 6</vt:lpstr>
      <vt:lpstr>Slide 7</vt:lpstr>
      <vt:lpstr>                 </vt:lpstr>
      <vt:lpstr>Slide 9</vt:lpstr>
      <vt:lpstr>Forms of communication</vt:lpstr>
      <vt:lpstr>Barriers in communication</vt:lpstr>
      <vt:lpstr>Barriers in communication</vt:lpstr>
      <vt:lpstr>Guidelines for improving communication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Vinay</dc:creator>
  <cp:lastModifiedBy>Vinay</cp:lastModifiedBy>
  <cp:revision>13</cp:revision>
  <dcterms:created xsi:type="dcterms:W3CDTF">2019-09-10T06:36:24Z</dcterms:created>
  <dcterms:modified xsi:type="dcterms:W3CDTF">2019-09-10T10:14:10Z</dcterms:modified>
</cp:coreProperties>
</file>