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72" r:id="rId7"/>
    <p:sldId id="261" r:id="rId8"/>
    <p:sldId id="262" r:id="rId9"/>
    <p:sldId id="273" r:id="rId10"/>
    <p:sldId id="263" r:id="rId11"/>
    <p:sldId id="264" r:id="rId12"/>
    <p:sldId id="274" r:id="rId13"/>
    <p:sldId id="265" r:id="rId14"/>
    <p:sldId id="266" r:id="rId15"/>
    <p:sldId id="275" r:id="rId16"/>
    <p:sldId id="267" r:id="rId17"/>
    <p:sldId id="268" r:id="rId18"/>
    <p:sldId id="269" r:id="rId19"/>
    <p:sldId id="270" r:id="rId20"/>
    <p:sldId id="276"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9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2376207-4834-5F4B-9C16-A430C91F342B}"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9AA7FFBD-FCB2-1A4B-A9A2-3E3480D16B87}"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376207-4834-5F4B-9C16-A430C91F342B}"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7FFBD-FCB2-1A4B-A9A2-3E3480D16B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376207-4834-5F4B-9C16-A430C91F342B}"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7FFBD-FCB2-1A4B-A9A2-3E3480D16B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376207-4834-5F4B-9C16-A430C91F342B}" type="datetimeFigureOut">
              <a:rPr lang="en-US" smtClean="0"/>
              <a:t>10/14/19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7FFBD-FCB2-1A4B-A9A2-3E3480D16B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2376207-4834-5F4B-9C16-A430C91F342B}" type="datetimeFigureOut">
              <a:rPr lang="en-US" smtClean="0"/>
              <a:t>10/14/19</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7FFBD-FCB2-1A4B-A9A2-3E3480D16B87}"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376207-4834-5F4B-9C16-A430C91F342B}" type="datetimeFigureOut">
              <a:rPr lang="en-US" smtClean="0"/>
              <a:t>10/14/19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7FFBD-FCB2-1A4B-A9A2-3E3480D16B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376207-4834-5F4B-9C16-A430C91F342B}" type="datetimeFigureOut">
              <a:rPr lang="en-US" smtClean="0"/>
              <a:t>10/14/19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A7FFBD-FCB2-1A4B-A9A2-3E3480D16B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376207-4834-5F4B-9C16-A430C91F342B}" type="datetimeFigureOut">
              <a:rPr lang="en-US" smtClean="0"/>
              <a:t>10/14/19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A7FFBD-FCB2-1A4B-A9A2-3E3480D16B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2376207-4834-5F4B-9C16-A430C91F342B}" type="datetimeFigureOut">
              <a:rPr lang="en-US" smtClean="0"/>
              <a:t>10/14/19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A7FFBD-FCB2-1A4B-A9A2-3E3480D16B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376207-4834-5F4B-9C16-A430C91F342B}" type="datetimeFigureOut">
              <a:rPr lang="en-US" smtClean="0"/>
              <a:t>10/14/19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7FFBD-FCB2-1A4B-A9A2-3E3480D16B87}"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 name="Date Placeholder 4"/>
          <p:cNvSpPr>
            <a:spLocks noGrp="1"/>
          </p:cNvSpPr>
          <p:nvPr>
            <p:ph type="dt" sz="half" idx="10"/>
          </p:nvPr>
        </p:nvSpPr>
        <p:spPr/>
        <p:txBody>
          <a:bodyPr/>
          <a:lstStyle/>
          <a:p>
            <a:fld id="{B2376207-4834-5F4B-9C16-A430C91F342B}" type="datetimeFigureOut">
              <a:rPr lang="en-US" smtClean="0"/>
              <a:t>10/14/19</a:t>
            </a:fld>
            <a:endParaRPr lang="en-US"/>
          </a:p>
        </p:txBody>
      </p:sp>
      <p:sp>
        <p:nvSpPr>
          <p:cNvPr id="7" name="Slide Number Placeholder 6"/>
          <p:cNvSpPr>
            <a:spLocks noGrp="1"/>
          </p:cNvSpPr>
          <p:nvPr>
            <p:ph type="sldNum" sz="quarter" idx="12"/>
          </p:nvPr>
        </p:nvSpPr>
        <p:spPr/>
        <p:txBody>
          <a:bodyPr/>
          <a:lstStyle/>
          <a:p>
            <a:fld id="{9AA7FFBD-FCB2-1A4B-A9A2-3E3480D16B87}"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2376207-4834-5F4B-9C16-A430C91F342B}" type="datetimeFigureOut">
              <a:rPr lang="en-US" smtClean="0"/>
              <a:t>10/14/19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9AA7FFBD-FCB2-1A4B-A9A2-3E3480D16B87}"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Session 20</a:t>
            </a:r>
            <a:endParaRPr lang="en-US" dirty="0"/>
          </a:p>
        </p:txBody>
      </p:sp>
      <p:sp>
        <p:nvSpPr>
          <p:cNvPr id="2" name="Title 1"/>
          <p:cNvSpPr>
            <a:spLocks noGrp="1"/>
          </p:cNvSpPr>
          <p:nvPr>
            <p:ph type="ctrTitle"/>
          </p:nvPr>
        </p:nvSpPr>
        <p:spPr/>
        <p:txBody>
          <a:bodyPr/>
          <a:lstStyle/>
          <a:p>
            <a:r>
              <a:rPr lang="en-US" dirty="0" smtClean="0"/>
              <a:t>Reporting</a:t>
            </a:r>
            <a:endParaRPr lang="en-US" dirty="0"/>
          </a:p>
        </p:txBody>
      </p:sp>
    </p:spTree>
    <p:extLst>
      <p:ext uri="{BB962C8B-B14F-4D97-AF65-F5344CB8AC3E}">
        <p14:creationId xmlns:p14="http://schemas.microsoft.com/office/powerpoint/2010/main" val="30929002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Divisional or product reporting structure</a:t>
            </a:r>
            <a:endParaRPr lang="en-US" dirty="0"/>
          </a:p>
        </p:txBody>
      </p:sp>
      <p:sp>
        <p:nvSpPr>
          <p:cNvPr id="3" name="Content Placeholder 2"/>
          <p:cNvSpPr>
            <a:spLocks noGrp="1"/>
          </p:cNvSpPr>
          <p:nvPr>
            <p:ph idx="1"/>
          </p:nvPr>
        </p:nvSpPr>
        <p:spPr/>
        <p:txBody>
          <a:bodyPr>
            <a:normAutofit lnSpcReduction="10000"/>
          </a:bodyPr>
          <a:lstStyle/>
          <a:p>
            <a:pPr algn="just"/>
            <a:r>
              <a:rPr lang="en-US" dirty="0"/>
              <a:t>For larger organizations that have different products or sales channels, a divisional reporting structure might work best. This is also a variation on the traditional vertical reporting structure. However, in this case, the company is organized </a:t>
            </a:r>
            <a:r>
              <a:rPr lang="en-US" b="1" dirty="0"/>
              <a:t>based on product line or product division.</a:t>
            </a:r>
            <a:endParaRPr lang="en-US" dirty="0"/>
          </a:p>
          <a:p>
            <a:pPr algn="just"/>
            <a:r>
              <a:rPr lang="en-US" dirty="0"/>
              <a:t>For example, the consumer packaged goods division may have its own vertical hierarchy, and the clothing division may have its own completely separate vertical hierarchy. The leaders of both groups would then report to an executive team that manages the entire organization.</a:t>
            </a:r>
          </a:p>
          <a:p>
            <a:pPr marL="114300" indent="0">
              <a:buNone/>
            </a:pPr>
            <a:endParaRPr lang="en-US" dirty="0"/>
          </a:p>
        </p:txBody>
      </p:sp>
    </p:spTree>
    <p:extLst>
      <p:ext uri="{BB962C8B-B14F-4D97-AF65-F5344CB8AC3E}">
        <p14:creationId xmlns:p14="http://schemas.microsoft.com/office/powerpoint/2010/main" val="10194740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Business chain-of-command titles in this case may include Marketing Associate – Consumer Packaged Goods, Marketing Manager – Consumer Packaged Goods and Marketing Director – Consumer Packaged Goods. </a:t>
            </a:r>
            <a:endParaRPr lang="en-US" dirty="0" smtClean="0"/>
          </a:p>
          <a:p>
            <a:pPr algn="just"/>
            <a:r>
              <a:rPr lang="en-US" dirty="0" smtClean="0"/>
              <a:t>The </a:t>
            </a:r>
            <a:r>
              <a:rPr lang="en-US" dirty="0"/>
              <a:t>clothing division would have similar titles like Marketing Associate – Clothing and Accessories, Marketing Manager – Clothing and Accessories and Marketing Director – Clothing and Accessories. </a:t>
            </a:r>
            <a:endParaRPr lang="en-US" dirty="0" smtClean="0"/>
          </a:p>
          <a:p>
            <a:pPr algn="just"/>
            <a:r>
              <a:rPr lang="en-US" dirty="0" smtClean="0"/>
              <a:t>The </a:t>
            </a:r>
            <a:r>
              <a:rPr lang="en-US" dirty="0"/>
              <a:t>two Marketing Directors might then report to the same Marketing VP who would hold authority for all marketing in the company.</a:t>
            </a:r>
          </a:p>
          <a:p>
            <a:pPr marL="114300" indent="0">
              <a:buNone/>
            </a:pPr>
            <a:endParaRPr lang="en-US" dirty="0"/>
          </a:p>
        </p:txBody>
      </p:sp>
    </p:spTree>
    <p:extLst>
      <p:ext uri="{BB962C8B-B14F-4D97-AF65-F5344CB8AC3E}">
        <p14:creationId xmlns:p14="http://schemas.microsoft.com/office/powerpoint/2010/main" val="273169221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rganization Structure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1400"/>
            <a:ext cx="9144000" cy="4762500"/>
          </a:xfrm>
          <a:prstGeom prst="rect">
            <a:avLst/>
          </a:prstGeom>
        </p:spPr>
      </p:pic>
    </p:spTree>
    <p:extLst>
      <p:ext uri="{BB962C8B-B14F-4D97-AF65-F5344CB8AC3E}">
        <p14:creationId xmlns:p14="http://schemas.microsoft.com/office/powerpoint/2010/main" val="4170357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 AND STAFF REPORTING STRUCTURE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The line-and-staff reporting structure is a variation on the vertical hierarchy that </a:t>
            </a:r>
            <a:r>
              <a:rPr lang="en-US" b="1" dirty="0"/>
              <a:t>also includes horizontal authority.</a:t>
            </a:r>
            <a:r>
              <a:rPr lang="en-US" dirty="0"/>
              <a:t> Line refers to positions within the business that are involved in daily operations required to run the company, such as sales or manufacturing. As a result, sales departments and manufacturing or production departments are line positions with line personnel and line managers.</a:t>
            </a:r>
          </a:p>
          <a:p>
            <a:pPr algn="just"/>
            <a:r>
              <a:rPr lang="en-US" dirty="0"/>
              <a:t>Staff refers to positions within the company that indirectly support the daily operations of the business and those with line roles. Human resources </a:t>
            </a:r>
            <a:r>
              <a:rPr lang="en-US" dirty="0" smtClean="0"/>
              <a:t>departments</a:t>
            </a:r>
            <a:r>
              <a:rPr lang="en-US" dirty="0"/>
              <a:t> </a:t>
            </a:r>
            <a:r>
              <a:rPr lang="en-US" dirty="0" smtClean="0"/>
              <a:t>and legal departments </a:t>
            </a:r>
            <a:r>
              <a:rPr lang="en-US" dirty="0"/>
              <a:t>are usually categorized as staff and are composed of staff personnel and staff managers.</a:t>
            </a:r>
          </a:p>
          <a:p>
            <a:pPr marL="114300" indent="0">
              <a:buNone/>
            </a:pPr>
            <a:endParaRPr lang="en-US" dirty="0"/>
          </a:p>
        </p:txBody>
      </p:sp>
    </p:spTree>
    <p:extLst>
      <p:ext uri="{BB962C8B-B14F-4D97-AF65-F5344CB8AC3E}">
        <p14:creationId xmlns:p14="http://schemas.microsoft.com/office/powerpoint/2010/main" val="18830715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Staff roles can have indirect authority over line roles, as they provide functional expertise that is required to run the business. For example, in a small business, there may be one human resources professional. While he may not directly manage the sales teams, he is there to provide support and expertise to that department. If the sales manager wanted to hire another salesperson, she would likely have to clear it with the human resources professional and get his approval.</a:t>
            </a:r>
          </a:p>
          <a:p>
            <a:pPr marL="114300" indent="0">
              <a:buNone/>
            </a:pPr>
            <a:endParaRPr lang="en-US" dirty="0"/>
          </a:p>
        </p:txBody>
      </p:sp>
    </p:spTree>
    <p:extLst>
      <p:ext uri="{BB962C8B-B14F-4D97-AF65-F5344CB8AC3E}">
        <p14:creationId xmlns:p14="http://schemas.microsoft.com/office/powerpoint/2010/main" val="30611950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001124" cy="6858000"/>
          </a:xfrm>
          <a:prstGeom prst="rect">
            <a:avLst/>
          </a:prstGeom>
        </p:spPr>
      </p:pic>
    </p:spTree>
    <p:extLst>
      <p:ext uri="{BB962C8B-B14F-4D97-AF65-F5344CB8AC3E}">
        <p14:creationId xmlns:p14="http://schemas.microsoft.com/office/powerpoint/2010/main" val="4877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reporting relationship</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 flat reporting structure is when decision making is spread throughout an organization. This means that there are no managers or senior-level employees. </a:t>
            </a:r>
            <a:r>
              <a:rPr lang="en-US" b="1" dirty="0"/>
              <a:t>Everyone in the organization has equal authority.</a:t>
            </a:r>
            <a:r>
              <a:rPr lang="en-US" dirty="0"/>
              <a:t> This kind of organizational model is easier to implement in small- and medium-sized businesses rather than larger ones.</a:t>
            </a:r>
          </a:p>
          <a:p>
            <a:pPr algn="just"/>
            <a:r>
              <a:rPr lang="en-US" dirty="0"/>
              <a:t>Flat organizations are sometimes called self-managed companies, which means that each employee takes responsibility for ensuring she meets her company goals. In order for a flat organization to succeed, a sense of equality needs to be rooted in the company culture, mission and values. Sometimes, informal hierarchies can take place based on employee expertise or seniority</a:t>
            </a:r>
            <a:r>
              <a:rPr lang="en-US" dirty="0" smtClean="0"/>
              <a:t>.</a:t>
            </a:r>
            <a:endParaRPr lang="en-US" dirty="0"/>
          </a:p>
        </p:txBody>
      </p:sp>
    </p:spTree>
    <p:extLst>
      <p:ext uri="{BB962C8B-B14F-4D97-AF65-F5344CB8AC3E}">
        <p14:creationId xmlns:p14="http://schemas.microsoft.com/office/powerpoint/2010/main" val="38088190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In a small business, a flat structure can be successful if each employee brings specific functional expertise and experience. For example, if a bakery has a cake specialist and a bread specialist plus a customer service specialist, a flat business model ensures they all have equal reign over their respective areas and have to work together to meet the goals of the bakery.</a:t>
            </a:r>
          </a:p>
          <a:p>
            <a:pPr marL="114300" indent="0">
              <a:buNone/>
            </a:pPr>
            <a:endParaRPr lang="en-US" dirty="0"/>
          </a:p>
        </p:txBody>
      </p:sp>
    </p:spTree>
    <p:extLst>
      <p:ext uri="{BB962C8B-B14F-4D97-AF65-F5344CB8AC3E}">
        <p14:creationId xmlns:p14="http://schemas.microsoft.com/office/powerpoint/2010/main" val="6899261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Matrix organization structure</a:t>
            </a:r>
            <a:endParaRPr lang="en-US" dirty="0"/>
          </a:p>
        </p:txBody>
      </p:sp>
      <p:sp>
        <p:nvSpPr>
          <p:cNvPr id="3" name="Content Placeholder 2"/>
          <p:cNvSpPr>
            <a:spLocks noGrp="1"/>
          </p:cNvSpPr>
          <p:nvPr>
            <p:ph idx="1"/>
          </p:nvPr>
        </p:nvSpPr>
        <p:spPr/>
        <p:txBody>
          <a:bodyPr/>
          <a:lstStyle/>
          <a:p>
            <a:pPr algn="just"/>
            <a:r>
              <a:rPr lang="en-US" dirty="0"/>
              <a:t>Matrix reporting structures combine at least </a:t>
            </a:r>
            <a:r>
              <a:rPr lang="en-US" b="1" dirty="0"/>
              <a:t>two different kinds of organizational models</a:t>
            </a:r>
            <a:r>
              <a:rPr lang="en-US" dirty="0"/>
              <a:t> based on the current business needs. This kind of reporting structure is a dynamic one that changes according to the company’s current projects and objectives</a:t>
            </a:r>
            <a:r>
              <a:rPr lang="en-US" dirty="0" smtClean="0"/>
              <a:t>.</a:t>
            </a:r>
          </a:p>
          <a:p>
            <a:pPr algn="just"/>
            <a:r>
              <a:rPr lang="en-US" dirty="0" smtClean="0"/>
              <a:t>Most </a:t>
            </a:r>
            <a:r>
              <a:rPr lang="en-US" dirty="0"/>
              <a:t>commonly, matrix reporting structures combine the functional and divisional reporting structures. Sometimes, matrix structures also include a geographical component.</a:t>
            </a:r>
          </a:p>
          <a:p>
            <a:pPr marL="114300" indent="0">
              <a:buNone/>
            </a:pPr>
            <a:endParaRPr lang="en-US" dirty="0"/>
          </a:p>
        </p:txBody>
      </p:sp>
    </p:spTree>
    <p:extLst>
      <p:ext uri="{BB962C8B-B14F-4D97-AF65-F5344CB8AC3E}">
        <p14:creationId xmlns:p14="http://schemas.microsoft.com/office/powerpoint/2010/main" val="287310830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algn="just"/>
            <a:r>
              <a:rPr lang="en-US" dirty="0"/>
              <a:t>Matrix structures, which are also called hybrid structures, are best suited for larger businesses that have multiple products, divisions or campaigns. For example, if a business is launching a new product line for pet snacks, they may create a matrix reporting structure. </a:t>
            </a:r>
            <a:endParaRPr lang="en-US" dirty="0" smtClean="0"/>
          </a:p>
          <a:p>
            <a:pPr algn="just"/>
            <a:r>
              <a:rPr lang="en-US" dirty="0" smtClean="0"/>
              <a:t>The </a:t>
            </a:r>
            <a:r>
              <a:rPr lang="en-US" dirty="0"/>
              <a:t>marketing manager may report to the pet snacks product director for the duration of the product planning and launch period in addition to her own marketing director. This way, when working on the launch, she can directly communicate with both directors to ensure greater visibility and control.</a:t>
            </a:r>
          </a:p>
          <a:p>
            <a:pPr marL="114300" indent="0">
              <a:buNone/>
            </a:pPr>
            <a:endParaRPr lang="en-US" dirty="0"/>
          </a:p>
        </p:txBody>
      </p:sp>
    </p:spTree>
    <p:extLst>
      <p:ext uri="{BB962C8B-B14F-4D97-AF65-F5344CB8AC3E}">
        <p14:creationId xmlns:p14="http://schemas.microsoft.com/office/powerpoint/2010/main" val="12719089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The reporting structure of a business is designed to enable employees to hit company targets most effectively. </a:t>
            </a:r>
            <a:endParaRPr lang="en-US" dirty="0" smtClean="0"/>
          </a:p>
          <a:p>
            <a:pPr algn="just"/>
            <a:r>
              <a:rPr lang="en-US" dirty="0" smtClean="0"/>
              <a:t>The </a:t>
            </a:r>
            <a:r>
              <a:rPr lang="en-US" dirty="0"/>
              <a:t>way a company is structured depends on numerous factors, such as company size, type of business, geographic locations, products and services, current projects and individual expertise. </a:t>
            </a:r>
            <a:endParaRPr lang="en-US" dirty="0" smtClean="0"/>
          </a:p>
          <a:p>
            <a:pPr algn="just"/>
            <a:r>
              <a:rPr lang="en-US" dirty="0" smtClean="0"/>
              <a:t>For </a:t>
            </a:r>
            <a:r>
              <a:rPr lang="en-US" dirty="0"/>
              <a:t>many businesses, the corporate structure can change based on external elements such as the economy or internal factors such as turnover</a:t>
            </a:r>
            <a:r>
              <a:rPr lang="en-US" dirty="0" smtClean="0"/>
              <a:t>.</a:t>
            </a:r>
            <a:endParaRPr lang="en-US" dirty="0"/>
          </a:p>
        </p:txBody>
      </p:sp>
    </p:spTree>
    <p:extLst>
      <p:ext uri="{BB962C8B-B14F-4D97-AF65-F5344CB8AC3E}">
        <p14:creationId xmlns:p14="http://schemas.microsoft.com/office/powerpoint/2010/main" val="14965199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6669"/>
            <a:ext cx="9144000" cy="5554063"/>
          </a:xfrm>
          <a:prstGeom prst="rect">
            <a:avLst/>
          </a:prstGeom>
        </p:spPr>
      </p:pic>
    </p:spTree>
    <p:extLst>
      <p:ext uri="{BB962C8B-B14F-4D97-AF65-F5344CB8AC3E}">
        <p14:creationId xmlns:p14="http://schemas.microsoft.com/office/powerpoint/2010/main" val="8505533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Company Reporting Structure for Your </a:t>
            </a:r>
            <a:r>
              <a:rPr lang="en-US" dirty="0" smtClean="0"/>
              <a:t>Business</a:t>
            </a:r>
            <a:endParaRPr lang="en-US" dirty="0"/>
          </a:p>
        </p:txBody>
      </p:sp>
      <p:sp>
        <p:nvSpPr>
          <p:cNvPr id="3" name="Content Placeholder 2"/>
          <p:cNvSpPr>
            <a:spLocks noGrp="1"/>
          </p:cNvSpPr>
          <p:nvPr>
            <p:ph idx="1"/>
          </p:nvPr>
        </p:nvSpPr>
        <p:spPr/>
        <p:txBody>
          <a:bodyPr/>
          <a:lstStyle/>
          <a:p>
            <a:pPr algn="just"/>
            <a:r>
              <a:rPr lang="en-US" dirty="0"/>
              <a:t>Regardless of which reporting structure you choose for your business, it’s important to ensure it </a:t>
            </a:r>
            <a:r>
              <a:rPr lang="en-US" b="1" dirty="0"/>
              <a:t>aligns with your current and future business goals.</a:t>
            </a:r>
            <a:r>
              <a:rPr lang="en-US" dirty="0"/>
              <a:t> If you are planning on growing the business, for example, be sure to </a:t>
            </a:r>
            <a:r>
              <a:rPr lang="en-US" dirty="0" smtClean="0"/>
              <a:t>use </a:t>
            </a:r>
            <a:r>
              <a:rPr lang="en-US" dirty="0"/>
              <a:t>an organizational model that can scale with you. </a:t>
            </a:r>
            <a:endParaRPr lang="en-US" dirty="0" smtClean="0"/>
          </a:p>
          <a:p>
            <a:pPr algn="just"/>
            <a:r>
              <a:rPr lang="en-US" dirty="0" smtClean="0"/>
              <a:t>It’s </a:t>
            </a:r>
            <a:r>
              <a:rPr lang="en-US" dirty="0"/>
              <a:t>also important to provide stability and clarity for employees so they always know what their job description is and how they fit into the company as a whole.</a:t>
            </a:r>
          </a:p>
          <a:p>
            <a:endParaRPr lang="en-US" dirty="0"/>
          </a:p>
        </p:txBody>
      </p:sp>
    </p:spTree>
    <p:extLst>
      <p:ext uri="{BB962C8B-B14F-4D97-AF65-F5344CB8AC3E}">
        <p14:creationId xmlns:p14="http://schemas.microsoft.com/office/powerpoint/2010/main" val="39726489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lgn="just"/>
            <a:r>
              <a:rPr lang="en-US" dirty="0"/>
              <a:t>The reporting structure is a key element of the organizational chart because it identifies how and where company authority flows. Organizational charts clarify what functions employees perform, the manager to whom they report and whether any employees report to them. </a:t>
            </a:r>
            <a:endParaRPr lang="en-US" dirty="0" smtClean="0"/>
          </a:p>
          <a:p>
            <a:pPr algn="just"/>
            <a:r>
              <a:rPr lang="en-US" dirty="0" smtClean="0"/>
              <a:t>In </a:t>
            </a:r>
            <a:r>
              <a:rPr lang="en-US" dirty="0"/>
              <a:t>some organizational structures, an employee can report to multiple managers for different elements of their job description</a:t>
            </a:r>
            <a:r>
              <a:rPr lang="en-US" dirty="0" smtClean="0"/>
              <a:t>.</a:t>
            </a:r>
          </a:p>
          <a:p>
            <a:pPr algn="just"/>
            <a:r>
              <a:rPr lang="en-US" dirty="0" smtClean="0"/>
              <a:t>In </a:t>
            </a:r>
            <a:r>
              <a:rPr lang="en-US" dirty="0"/>
              <a:t>certain cases, employees who are not direct managers can hold authority with regard to their functional expertise.</a:t>
            </a:r>
          </a:p>
          <a:p>
            <a:pPr marL="114300" indent="0">
              <a:buNone/>
            </a:pPr>
            <a:endParaRPr lang="en-US" dirty="0"/>
          </a:p>
        </p:txBody>
      </p:sp>
    </p:spTree>
    <p:extLst>
      <p:ext uri="{BB962C8B-B14F-4D97-AF65-F5344CB8AC3E}">
        <p14:creationId xmlns:p14="http://schemas.microsoft.com/office/powerpoint/2010/main" val="19015086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Vertical reporting structure</a:t>
            </a:r>
            <a:endParaRPr lang="en-US" dirty="0"/>
          </a:p>
        </p:txBody>
      </p:sp>
      <p:sp>
        <p:nvSpPr>
          <p:cNvPr id="3" name="Content Placeholder 2"/>
          <p:cNvSpPr>
            <a:spLocks noGrp="1"/>
          </p:cNvSpPr>
          <p:nvPr>
            <p:ph idx="1"/>
          </p:nvPr>
        </p:nvSpPr>
        <p:spPr/>
        <p:txBody>
          <a:bodyPr/>
          <a:lstStyle/>
          <a:p>
            <a:pPr algn="just"/>
            <a:r>
              <a:rPr lang="en-US" dirty="0"/>
              <a:t>One of the most common reporting structures is a traditional vertical organization, where </a:t>
            </a:r>
            <a:r>
              <a:rPr lang="en-US" b="1" dirty="0"/>
              <a:t>the person at the top has the most authority.</a:t>
            </a:r>
            <a:r>
              <a:rPr lang="en-US" dirty="0"/>
              <a:t> </a:t>
            </a:r>
            <a:endParaRPr lang="en-US" dirty="0" smtClean="0"/>
          </a:p>
          <a:p>
            <a:pPr algn="just"/>
            <a:r>
              <a:rPr lang="en-US" dirty="0" smtClean="0"/>
              <a:t>This </a:t>
            </a:r>
            <a:r>
              <a:rPr lang="en-US" dirty="0"/>
              <a:t>person can be the CEO, business owner or other executive. He guides the people underneath him, who further manage the employees at the bottom of the organizational chart. </a:t>
            </a:r>
            <a:endParaRPr lang="en-US" dirty="0" smtClean="0"/>
          </a:p>
          <a:p>
            <a:pPr algn="just"/>
            <a:r>
              <a:rPr lang="en-US" dirty="0" smtClean="0"/>
              <a:t>Visually</a:t>
            </a:r>
            <a:r>
              <a:rPr lang="en-US" dirty="0"/>
              <a:t>, this kind of reporting structure looks like a pyramid, with the most powerful person at the top and the least powerful people at the bottom.</a:t>
            </a:r>
          </a:p>
          <a:p>
            <a:pPr marL="114300" indent="0">
              <a:buNone/>
            </a:pPr>
            <a:endParaRPr lang="en-US" dirty="0"/>
          </a:p>
        </p:txBody>
      </p:sp>
    </p:spTree>
    <p:extLst>
      <p:ext uri="{BB962C8B-B14F-4D97-AF65-F5344CB8AC3E}">
        <p14:creationId xmlns:p14="http://schemas.microsoft.com/office/powerpoint/2010/main" val="34184393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lgn="just"/>
            <a:r>
              <a:rPr lang="en-US" dirty="0"/>
              <a:t>The number of layers within the pyramid will depend on the size of the business. For many small businesses, there may only be two layers: the business owner and all the employees. </a:t>
            </a:r>
            <a:endParaRPr lang="en-US" dirty="0" smtClean="0"/>
          </a:p>
          <a:p>
            <a:pPr algn="just"/>
            <a:r>
              <a:rPr lang="en-US" dirty="0" smtClean="0"/>
              <a:t>There </a:t>
            </a:r>
            <a:r>
              <a:rPr lang="en-US" dirty="0"/>
              <a:t>may not be any need for middle management if the business has few employees because the business owner may be able to oversee them all. </a:t>
            </a:r>
            <a:endParaRPr lang="en-US" dirty="0" smtClean="0"/>
          </a:p>
          <a:p>
            <a:pPr algn="just"/>
            <a:r>
              <a:rPr lang="en-US" dirty="0" smtClean="0"/>
              <a:t>As </a:t>
            </a:r>
            <a:r>
              <a:rPr lang="en-US" dirty="0"/>
              <a:t>the business expands, the owner may wish to add a layer of management between herself and the employees so she can focus on other elements of the business aside from overseeing employees.</a:t>
            </a:r>
          </a:p>
          <a:p>
            <a:pPr marL="114300" indent="0">
              <a:buNone/>
            </a:pPr>
            <a:endParaRPr lang="en-US" dirty="0"/>
          </a:p>
        </p:txBody>
      </p:sp>
    </p:spTree>
    <p:extLst>
      <p:ext uri="{BB962C8B-B14F-4D97-AF65-F5344CB8AC3E}">
        <p14:creationId xmlns:p14="http://schemas.microsoft.com/office/powerpoint/2010/main" val="24848785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pter-4-organizing-complete-9-72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284422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reporting structure</a:t>
            </a:r>
            <a:endParaRPr lang="en-US" dirty="0"/>
          </a:p>
        </p:txBody>
      </p:sp>
      <p:sp>
        <p:nvSpPr>
          <p:cNvPr id="3" name="Content Placeholder 2"/>
          <p:cNvSpPr>
            <a:spLocks noGrp="1"/>
          </p:cNvSpPr>
          <p:nvPr>
            <p:ph idx="1"/>
          </p:nvPr>
        </p:nvSpPr>
        <p:spPr/>
        <p:txBody>
          <a:bodyPr/>
          <a:lstStyle/>
          <a:p>
            <a:pPr algn="just"/>
            <a:r>
              <a:rPr lang="en-US" dirty="0"/>
              <a:t>A variation of the traditional vertical reporting structure is the functional reporting relationship. In this kind of organizational model, people are </a:t>
            </a:r>
            <a:r>
              <a:rPr lang="en-US" b="1" dirty="0"/>
              <a:t>grouped by the kind of job they do.</a:t>
            </a:r>
            <a:r>
              <a:rPr lang="en-US" dirty="0"/>
              <a:t> People who work on similar kinds of tasks are overseen by a manager who has expertise in that particular function of the organization.</a:t>
            </a:r>
          </a:p>
          <a:p>
            <a:pPr algn="just"/>
            <a:r>
              <a:rPr lang="en-US" dirty="0"/>
              <a:t>For example, all marketing employees are overseen by a marketing manager, and all research and development employees are overseen by a research and development manager</a:t>
            </a:r>
            <a:r>
              <a:rPr lang="en-US" dirty="0" smtClean="0"/>
              <a:t>.</a:t>
            </a:r>
          </a:p>
          <a:p>
            <a:pPr algn="just"/>
            <a:endParaRPr lang="en-US" dirty="0"/>
          </a:p>
        </p:txBody>
      </p:sp>
    </p:spTree>
    <p:extLst>
      <p:ext uri="{BB962C8B-B14F-4D97-AF65-F5344CB8AC3E}">
        <p14:creationId xmlns:p14="http://schemas.microsoft.com/office/powerpoint/2010/main" val="21785456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The marketing </a:t>
            </a:r>
            <a:r>
              <a:rPr lang="en-US" dirty="0" smtClean="0"/>
              <a:t>executive </a:t>
            </a:r>
            <a:r>
              <a:rPr lang="en-US" dirty="0"/>
              <a:t>may report to a marketing </a:t>
            </a:r>
            <a:r>
              <a:rPr lang="en-US" dirty="0" smtClean="0"/>
              <a:t>manager </a:t>
            </a:r>
            <a:r>
              <a:rPr lang="en-US" dirty="0"/>
              <a:t>who may report to the CEO. Like the traditional reporting structure, the functional reporting structure can have as many or as few layers of management as needed. </a:t>
            </a:r>
            <a:endParaRPr lang="en-US" dirty="0" smtClean="0"/>
          </a:p>
          <a:p>
            <a:pPr algn="just"/>
            <a:r>
              <a:rPr lang="en-US" dirty="0" smtClean="0"/>
              <a:t>In </a:t>
            </a:r>
            <a:r>
              <a:rPr lang="en-US" dirty="0"/>
              <a:t>a small business, for example, there may be a customer service department of two people who are overseen by a customer service manager who can also be the business owner.</a:t>
            </a:r>
          </a:p>
          <a:p>
            <a:pPr marL="114300" indent="0">
              <a:buNone/>
            </a:pPr>
            <a:endParaRPr lang="en-US" dirty="0"/>
          </a:p>
        </p:txBody>
      </p:sp>
    </p:spTree>
    <p:extLst>
      <p:ext uri="{BB962C8B-B14F-4D97-AF65-F5344CB8AC3E}">
        <p14:creationId xmlns:p14="http://schemas.microsoft.com/office/powerpoint/2010/main" val="35614909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unctional-Org-Structu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0900"/>
            <a:ext cx="9144000" cy="5143500"/>
          </a:xfrm>
          <a:prstGeom prst="rect">
            <a:avLst/>
          </a:prstGeom>
        </p:spPr>
      </p:pic>
    </p:spTree>
    <p:extLst>
      <p:ext uri="{BB962C8B-B14F-4D97-AF65-F5344CB8AC3E}">
        <p14:creationId xmlns:p14="http://schemas.microsoft.com/office/powerpoint/2010/main" val="347883634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Apothecary.thmx</Template>
  <TotalTime>69</TotalTime>
  <Words>848</Words>
  <Application>Microsoft Macintosh PowerPoint</Application>
  <PresentationFormat>On-screen Show (4:3)</PresentationFormat>
  <Paragraphs>42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Apothecary</vt:lpstr>
      <vt:lpstr>Reporting</vt:lpstr>
      <vt:lpstr>PowerPoint Presentation</vt:lpstr>
      <vt:lpstr>PowerPoint Presentation</vt:lpstr>
      <vt:lpstr>Traditional Vertical reporting structure</vt:lpstr>
      <vt:lpstr>PowerPoint Presentation</vt:lpstr>
      <vt:lpstr>PowerPoint Presentation</vt:lpstr>
      <vt:lpstr>Functional reporting structure</vt:lpstr>
      <vt:lpstr>PowerPoint Presentation</vt:lpstr>
      <vt:lpstr>PowerPoint Presentation</vt:lpstr>
      <vt:lpstr>Divisional or product reporting structure</vt:lpstr>
      <vt:lpstr>PowerPoint Presentation</vt:lpstr>
      <vt:lpstr>PowerPoint Presentation</vt:lpstr>
      <vt:lpstr>LINE AND STAFF REPORTING STRUCTURE</vt:lpstr>
      <vt:lpstr>PowerPoint Presentation</vt:lpstr>
      <vt:lpstr>PowerPoint Presentation</vt:lpstr>
      <vt:lpstr>Flat reporting relationship</vt:lpstr>
      <vt:lpstr>PowerPoint Presentation</vt:lpstr>
      <vt:lpstr>Matrix organization structure</vt:lpstr>
      <vt:lpstr>PowerPoint Presentation</vt:lpstr>
      <vt:lpstr>PowerPoint Presentation</vt:lpstr>
      <vt:lpstr>Creating a Company Reporting Structure for Your Business</vt:lpstr>
    </vt:vector>
  </TitlesOfParts>
  <Company>NIT Warangal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dc:title>
  <dc:creator>vinay kumar T</dc:creator>
  <cp:lastModifiedBy>vinay kumar T</cp:lastModifiedBy>
  <cp:revision>25</cp:revision>
  <dcterms:created xsi:type="dcterms:W3CDTF">2019-10-14T00:50:46Z</dcterms:created>
  <dcterms:modified xsi:type="dcterms:W3CDTF">2019-10-14T08:09:54Z</dcterms:modified>
</cp:coreProperties>
</file>