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7" r:id="rId4"/>
    <p:sldId id="265" r:id="rId5"/>
    <p:sldId id="266" r:id="rId6"/>
    <p:sldId id="267" r:id="rId7"/>
    <p:sldId id="268" r:id="rId8"/>
    <p:sldId id="269" r:id="rId9"/>
    <p:sldId id="270" r:id="rId10"/>
    <p:sldId id="271" r:id="rId11"/>
    <p:sldId id="272" r:id="rId12"/>
    <p:sldId id="273" r:id="rId13"/>
    <p:sldId id="274" r:id="rId14"/>
    <p:sldId id="275" r:id="rId15"/>
    <p:sldId id="276" r:id="rId16"/>
    <p:sldId id="258" r:id="rId17"/>
    <p:sldId id="259" r:id="rId18"/>
    <p:sldId id="26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9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33D3E-F504-FC4B-8C43-270D33A76C76}" type="datetimeFigureOut">
              <a:rPr lang="en-US" smtClean="0"/>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80885-CB42-B349-BE52-272958D9D7B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A33D3E-F504-FC4B-8C43-270D33A76C76}" type="datetimeFigureOut">
              <a:rPr lang="en-US" smtClean="0"/>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80885-CB42-B349-BE52-272958D9D7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A33D3E-F504-FC4B-8C43-270D33A76C76}" type="datetimeFigureOut">
              <a:rPr lang="en-US" smtClean="0"/>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80885-CB42-B349-BE52-272958D9D7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A33D3E-F504-FC4B-8C43-270D33A76C76}" type="datetimeFigureOut">
              <a:rPr lang="en-US" smtClean="0"/>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80885-CB42-B349-BE52-272958D9D7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A33D3E-F504-FC4B-8C43-270D33A76C76}" type="datetimeFigureOut">
              <a:rPr lang="en-US" smtClean="0"/>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80885-CB42-B349-BE52-272958D9D7B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A33D3E-F504-FC4B-8C43-270D33A76C76}" type="datetimeFigureOut">
              <a:rPr lang="en-US" smtClean="0"/>
              <a:t>10/16/19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80885-CB42-B349-BE52-272958D9D7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A33D3E-F504-FC4B-8C43-270D33A76C76}" type="datetimeFigureOut">
              <a:rPr lang="en-US" smtClean="0"/>
              <a:t>10/16/19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80885-CB42-B349-BE52-272958D9D7B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A33D3E-F504-FC4B-8C43-270D33A76C76}" type="datetimeFigureOut">
              <a:rPr lang="en-US" smtClean="0"/>
              <a:t>10/16/19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580885-CB42-B349-BE52-272958D9D7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33D3E-F504-FC4B-8C43-270D33A76C76}" type="datetimeFigureOut">
              <a:rPr lang="en-US" smtClean="0"/>
              <a:t>10/16/19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80885-CB42-B349-BE52-272958D9D7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A33D3E-F504-FC4B-8C43-270D33A76C76}" type="datetimeFigureOut">
              <a:rPr lang="en-US" smtClean="0"/>
              <a:t>10/16/19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80885-CB42-B349-BE52-272958D9D7B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4A33D3E-F504-FC4B-8C43-270D33A76C76}" type="datetimeFigureOut">
              <a:rPr lang="en-US" smtClean="0"/>
              <a:t>10/16/19</a:t>
            </a:fld>
            <a:endParaRPr lang="en-US"/>
          </a:p>
        </p:txBody>
      </p:sp>
      <p:sp>
        <p:nvSpPr>
          <p:cNvPr id="9" name="Slide Number Placeholder 8"/>
          <p:cNvSpPr>
            <a:spLocks noGrp="1"/>
          </p:cNvSpPr>
          <p:nvPr>
            <p:ph type="sldNum" sz="quarter" idx="11"/>
          </p:nvPr>
        </p:nvSpPr>
        <p:spPr/>
        <p:txBody>
          <a:bodyPr/>
          <a:lstStyle/>
          <a:p>
            <a:fld id="{C1580885-CB42-B349-BE52-272958D9D7B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1580885-CB42-B349-BE52-272958D9D7B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4A33D3E-F504-FC4B-8C43-270D33A76C76}" type="datetimeFigureOut">
              <a:rPr lang="en-US" smtClean="0"/>
              <a:t>10/16/19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Dynamics of Organization Behavior</a:t>
            </a:r>
            <a:endParaRPr lang="en-US" dirty="0"/>
          </a:p>
        </p:txBody>
      </p:sp>
      <p:sp>
        <p:nvSpPr>
          <p:cNvPr id="3" name="Subtitle 2"/>
          <p:cNvSpPr>
            <a:spLocks noGrp="1"/>
          </p:cNvSpPr>
          <p:nvPr>
            <p:ph type="subTitle" idx="1"/>
          </p:nvPr>
        </p:nvSpPr>
        <p:spPr/>
        <p:txBody>
          <a:bodyPr/>
          <a:lstStyle/>
          <a:p>
            <a:r>
              <a:rPr lang="en-US" dirty="0" smtClean="0"/>
              <a:t>Session 21</a:t>
            </a:r>
            <a:endParaRPr lang="en-US" dirty="0"/>
          </a:p>
        </p:txBody>
      </p:sp>
    </p:spTree>
    <p:extLst>
      <p:ext uri="{BB962C8B-B14F-4D97-AF65-F5344CB8AC3E}">
        <p14:creationId xmlns:p14="http://schemas.microsoft.com/office/powerpoint/2010/main" val="1386219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b="1" dirty="0"/>
              <a:t>A whole person: </a:t>
            </a:r>
            <a:r>
              <a:rPr lang="en-US" dirty="0"/>
              <a:t>As we all know that a person’s skill or brain cannot be employed we have to employee a whole person. Skill comes from background and knowledge. Our personal life cannot be totally separated from our work life, just like emotional conditions are not separable from physical conditions. So, people function is the functioning of a total human being not a specific feature of human being</a:t>
            </a:r>
            <a:r>
              <a:rPr lang="en-US" b="1" dirty="0"/>
              <a:t>. </a:t>
            </a:r>
          </a:p>
          <a:p>
            <a:pPr algn="just"/>
            <a:r>
              <a:rPr lang="en-US" dirty="0" smtClean="0"/>
              <a:t> </a:t>
            </a:r>
            <a:r>
              <a:rPr lang="en-US" b="1" dirty="0"/>
              <a:t>Value of person: </a:t>
            </a:r>
            <a:r>
              <a:rPr lang="en-US" dirty="0"/>
              <a:t>Employees want to be valued and appreciated for their skills and abilities followed by opportunities which help them develop themselves. </a:t>
            </a:r>
          </a:p>
          <a:p>
            <a:endParaRPr lang="en-US" dirty="0"/>
          </a:p>
        </p:txBody>
      </p:sp>
    </p:spTree>
    <p:extLst>
      <p:ext uri="{BB962C8B-B14F-4D97-AF65-F5344CB8AC3E}">
        <p14:creationId xmlns:p14="http://schemas.microsoft.com/office/powerpoint/2010/main" val="221234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  Motivated behavior: </a:t>
            </a:r>
            <a:r>
              <a:rPr lang="en-US" dirty="0"/>
              <a:t>It is the behavior implanted or caused by some motivation from some person, group or even a situation. In an organization, we can see two different types of motivated employees: </a:t>
            </a:r>
          </a:p>
          <a:p>
            <a:r>
              <a:rPr lang="en-US" dirty="0"/>
              <a:t>o </a:t>
            </a:r>
            <a:r>
              <a:rPr lang="en-US" b="1" dirty="0"/>
              <a:t>Positive motivation: </a:t>
            </a:r>
            <a:r>
              <a:rPr lang="en-US" dirty="0"/>
              <a:t>Encouraging others to change their behavior or say complete a task by luring them with promotions or any other profits. Example: “If you complete this, you will gain this.” </a:t>
            </a:r>
          </a:p>
          <a:p>
            <a:r>
              <a:rPr lang="en-US" dirty="0"/>
              <a:t>o </a:t>
            </a:r>
            <a:r>
              <a:rPr lang="en-US" b="1" dirty="0"/>
              <a:t>Negative motivation: </a:t>
            </a:r>
            <a:r>
              <a:rPr lang="en-US" dirty="0"/>
              <a:t>Forcing or warning others to change their behavior else there can be serious consequences. Example: “If you don’t complete this, you will be deprived from the office.” </a:t>
            </a:r>
          </a:p>
          <a:p>
            <a:endParaRPr lang="en-US" dirty="0"/>
          </a:p>
        </p:txBody>
      </p:sp>
    </p:spTree>
    <p:extLst>
      <p:ext uri="{BB962C8B-B14F-4D97-AF65-F5344CB8AC3E}">
        <p14:creationId xmlns:p14="http://schemas.microsoft.com/office/powerpoint/2010/main" val="20357799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the Organization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Nature of organization states the motive of the firm. It is the opportunities it provides in the global market. It also defines the employees’ standard; in short, it defines the character of the company by acting as a mirror reflection of the company. We can understand the nature of any firm with its social system, the mutual interest it shares and the work ethics. </a:t>
            </a:r>
          </a:p>
          <a:p>
            <a:r>
              <a:rPr lang="en-US" dirty="0"/>
              <a:t>Let us take a quick look at all these factors: </a:t>
            </a:r>
          </a:p>
          <a:p>
            <a:pPr algn="just"/>
            <a:r>
              <a:rPr lang="en-US" dirty="0"/>
              <a:t> </a:t>
            </a:r>
            <a:r>
              <a:rPr lang="en-US" b="1" dirty="0"/>
              <a:t>Social system: </a:t>
            </a:r>
            <a:r>
              <a:rPr lang="en-US" dirty="0"/>
              <a:t>Every organization socializes with other firms, their customers, or simply the outer world, and all of its employees - their own social roles and status. Their behavior is mainly influenced by their group as well as individual drives. Social system are of two types namely: </a:t>
            </a:r>
          </a:p>
          <a:p>
            <a:pPr algn="just"/>
            <a:r>
              <a:rPr lang="en-US" dirty="0"/>
              <a:t>o Formal: Groups formed by people working together in a firm or people that belong to the same club is considered as formal social system. Example: A success party after getting a project. </a:t>
            </a:r>
          </a:p>
          <a:p>
            <a:pPr algn="just"/>
            <a:r>
              <a:rPr lang="en-US" dirty="0"/>
              <a:t>o Informal: A group of friends, people socializing with others freely, enjoying, </a:t>
            </a:r>
            <a:r>
              <a:rPr lang="en-US" dirty="0" smtClean="0"/>
              <a:t>partying. </a:t>
            </a:r>
            <a:r>
              <a:rPr lang="en-US" dirty="0"/>
              <a:t>Example: Birthday party. </a:t>
            </a:r>
          </a:p>
          <a:p>
            <a:endParaRPr lang="en-US" dirty="0"/>
          </a:p>
        </p:txBody>
      </p:sp>
    </p:spTree>
    <p:extLst>
      <p:ext uri="{BB962C8B-B14F-4D97-AF65-F5344CB8AC3E}">
        <p14:creationId xmlns:p14="http://schemas.microsoft.com/office/powerpoint/2010/main" val="324954996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Mutual interest: </a:t>
            </a:r>
            <a:r>
              <a:rPr lang="en-US" dirty="0"/>
              <a:t>Every organization needs people and people need organizations to survive and prosper. Basically it’s a mutual understanding between the organization and the employees that helps both reach their respective objectives. Example: We deposit our money in the bank, in return the bank gives us loan, interest, etc. </a:t>
            </a:r>
          </a:p>
          <a:p>
            <a:pPr algn="just"/>
            <a:r>
              <a:rPr lang="en-US" dirty="0"/>
              <a:t>  </a:t>
            </a:r>
            <a:r>
              <a:rPr lang="en-US" b="1" dirty="0"/>
              <a:t>Ethics: </a:t>
            </a:r>
            <a:r>
              <a:rPr lang="en-US" dirty="0"/>
              <a:t>They are the moral principles of an individual, group, and organization. In order to attract and keep valuable employees, ethical treatment is necessary and some moral standards need to be set. In fact, companies are now establishing code of ethics training reward for notable ethical behavior. </a:t>
            </a:r>
          </a:p>
          <a:p>
            <a:endParaRPr lang="en-US" dirty="0"/>
          </a:p>
        </p:txBody>
      </p:sp>
    </p:spTree>
    <p:extLst>
      <p:ext uri="{BB962C8B-B14F-4D97-AF65-F5344CB8AC3E}">
        <p14:creationId xmlns:p14="http://schemas.microsoft.com/office/powerpoint/2010/main" val="2617726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OB</a:t>
            </a:r>
            <a:endParaRPr lang="en-US" dirty="0"/>
          </a:p>
        </p:txBody>
      </p:sp>
      <p:sp>
        <p:nvSpPr>
          <p:cNvPr id="3" name="Content Placeholder 2"/>
          <p:cNvSpPr>
            <a:spLocks noGrp="1"/>
          </p:cNvSpPr>
          <p:nvPr>
            <p:ph idx="1"/>
          </p:nvPr>
        </p:nvSpPr>
        <p:spPr/>
        <p:txBody>
          <a:bodyPr/>
          <a:lstStyle/>
          <a:p>
            <a:pPr algn="just"/>
            <a:r>
              <a:rPr lang="en-US" dirty="0"/>
              <a:t>In a very broad sense, the scope of OB is the extent to which it can govern or influence the operations of an organization. The scope of OB integrates 3 concepts respectively: </a:t>
            </a:r>
          </a:p>
          <a:p>
            <a:r>
              <a:rPr lang="en-US" sz="2400" b="1" dirty="0"/>
              <a:t>Individual Behavior </a:t>
            </a:r>
          </a:p>
          <a:p>
            <a:pPr algn="just"/>
            <a:r>
              <a:rPr lang="en-US" dirty="0"/>
              <a:t>It is the study of individual’s personality, learning, attitudes, motivation, and job satisfaction. In this study, we interact with others in order to study about them and make our perception about them. </a:t>
            </a:r>
          </a:p>
          <a:p>
            <a:pPr algn="just"/>
            <a:r>
              <a:rPr lang="en-US" dirty="0"/>
              <a:t>Example: The personal interview round is conducted to interact with candidates to check their skills, apart from those mentioned in the resume. </a:t>
            </a:r>
          </a:p>
          <a:p>
            <a:endParaRPr lang="en-US" dirty="0"/>
          </a:p>
        </p:txBody>
      </p:sp>
    </p:spTree>
    <p:extLst>
      <p:ext uri="{BB962C8B-B14F-4D97-AF65-F5344CB8AC3E}">
        <p14:creationId xmlns:p14="http://schemas.microsoft.com/office/powerpoint/2010/main" val="166956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400" b="1" dirty="0"/>
              <a:t>Inter-individual Behavior </a:t>
            </a:r>
          </a:p>
          <a:p>
            <a:r>
              <a:rPr lang="en-US" dirty="0"/>
              <a:t>It is the study conducted through communication between the employees among themselves as well as their subordinates, understanding people’s leadership qualities, group dynamics, group conflicts, power and politics. </a:t>
            </a:r>
          </a:p>
          <a:p>
            <a:r>
              <a:rPr lang="en-US" dirty="0"/>
              <a:t>Example: A meeting to decide list of new board members. </a:t>
            </a:r>
            <a:r>
              <a:rPr lang="en-US" sz="2400" b="1" dirty="0"/>
              <a:t>Group Behavior </a:t>
            </a:r>
          </a:p>
          <a:p>
            <a:r>
              <a:rPr lang="en-US" dirty="0"/>
              <a:t>Group behavior studies the formation of organization, structure of organization and effectiveness of organization. The group efforts made towards the achievement of organization’s goal is group behavior. In short, it is the way how a group behaves. </a:t>
            </a:r>
          </a:p>
          <a:p>
            <a:r>
              <a:rPr lang="en-US" dirty="0"/>
              <a:t>Example: Strike, rally etc. </a:t>
            </a:r>
          </a:p>
          <a:p>
            <a:endParaRPr lang="en-US" dirty="0"/>
          </a:p>
        </p:txBody>
      </p:sp>
    </p:spTree>
    <p:extLst>
      <p:ext uri="{BB962C8B-B14F-4D97-AF65-F5344CB8AC3E}">
        <p14:creationId xmlns:p14="http://schemas.microsoft.com/office/powerpoint/2010/main" val="3107416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Psychology</a:t>
            </a:r>
            <a:endParaRPr lang="en-US" dirty="0"/>
          </a:p>
        </p:txBody>
      </p:sp>
      <p:sp>
        <p:nvSpPr>
          <p:cNvPr id="3" name="Content Placeholder 2"/>
          <p:cNvSpPr>
            <a:spLocks noGrp="1"/>
          </p:cNvSpPr>
          <p:nvPr>
            <p:ph idx="1"/>
          </p:nvPr>
        </p:nvSpPr>
        <p:spPr/>
        <p:txBody>
          <a:bodyPr/>
          <a:lstStyle/>
          <a:p>
            <a:pPr algn="just"/>
            <a:r>
              <a:rPr lang="en-US" dirty="0"/>
              <a:t>Psychology is the study of the mind and behavior, according to the American Psychological Association. It is the study of the mind, how it works, and how it affects behavior.</a:t>
            </a:r>
          </a:p>
          <a:p>
            <a:pPr marL="114300" indent="0">
              <a:buNone/>
            </a:pPr>
            <a:endParaRPr lang="en-US" dirty="0"/>
          </a:p>
        </p:txBody>
      </p:sp>
    </p:spTree>
    <p:extLst>
      <p:ext uri="{BB962C8B-B14F-4D97-AF65-F5344CB8AC3E}">
        <p14:creationId xmlns:p14="http://schemas.microsoft.com/office/powerpoint/2010/main" val="13054212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Sociology</a:t>
            </a:r>
            <a:endParaRPr lang="en-US" dirty="0"/>
          </a:p>
        </p:txBody>
      </p:sp>
      <p:sp>
        <p:nvSpPr>
          <p:cNvPr id="3" name="Content Placeholder 2"/>
          <p:cNvSpPr>
            <a:spLocks noGrp="1"/>
          </p:cNvSpPr>
          <p:nvPr>
            <p:ph idx="1"/>
          </p:nvPr>
        </p:nvSpPr>
        <p:spPr/>
        <p:txBody>
          <a:bodyPr/>
          <a:lstStyle/>
          <a:p>
            <a:pPr algn="just"/>
            <a:r>
              <a:rPr lang="en-US" dirty="0"/>
              <a:t>Sociology is the study of society, patterns of social relationships, social interaction and culture of everyday life. It is a social science that uses various </a:t>
            </a:r>
            <a:r>
              <a:rPr lang="en-US" dirty="0" smtClean="0"/>
              <a:t>methods of </a:t>
            </a:r>
            <a:r>
              <a:rPr lang="en-US" dirty="0"/>
              <a:t>critical analysis to develop a body of knowledge about social order, acceptance, and change or social evolution.</a:t>
            </a:r>
          </a:p>
        </p:txBody>
      </p:sp>
    </p:spTree>
    <p:extLst>
      <p:ext uri="{BB962C8B-B14F-4D97-AF65-F5344CB8AC3E}">
        <p14:creationId xmlns:p14="http://schemas.microsoft.com/office/powerpoint/2010/main" val="20078955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Anthropology</a:t>
            </a:r>
            <a:endParaRPr lang="en-US" dirty="0"/>
          </a:p>
        </p:txBody>
      </p:sp>
      <p:sp>
        <p:nvSpPr>
          <p:cNvPr id="3" name="Content Placeholder 2"/>
          <p:cNvSpPr>
            <a:spLocks noGrp="1"/>
          </p:cNvSpPr>
          <p:nvPr>
            <p:ph idx="1"/>
          </p:nvPr>
        </p:nvSpPr>
        <p:spPr/>
        <p:txBody>
          <a:bodyPr/>
          <a:lstStyle/>
          <a:p>
            <a:pPr algn="just"/>
            <a:r>
              <a:rPr lang="en-US" b="1" dirty="0"/>
              <a:t>Anthropology</a:t>
            </a:r>
            <a:r>
              <a:rPr lang="en-US" dirty="0"/>
              <a:t> is the scientific study of humans, human behavior and societies in the past and present. </a:t>
            </a:r>
            <a:endParaRPr lang="en-US" dirty="0" smtClean="0"/>
          </a:p>
          <a:p>
            <a:pPr algn="just"/>
            <a:r>
              <a:rPr lang="en-US" dirty="0" smtClean="0"/>
              <a:t>Social </a:t>
            </a:r>
            <a:r>
              <a:rPr lang="en-US" dirty="0"/>
              <a:t>anthropology studies patterns of </a:t>
            </a:r>
            <a:r>
              <a:rPr lang="en-US" dirty="0" smtClean="0"/>
              <a:t>behavior </a:t>
            </a:r>
            <a:r>
              <a:rPr lang="en-US" dirty="0"/>
              <a:t>and </a:t>
            </a:r>
            <a:endParaRPr lang="en-US" dirty="0" smtClean="0"/>
          </a:p>
          <a:p>
            <a:pPr algn="just"/>
            <a:r>
              <a:rPr lang="en-US" dirty="0" smtClean="0"/>
              <a:t>cultural </a:t>
            </a:r>
            <a:r>
              <a:rPr lang="en-US" dirty="0"/>
              <a:t>anthropology studies cultural meaning, including norms and values. </a:t>
            </a:r>
            <a:endParaRPr lang="en-US" dirty="0" smtClean="0"/>
          </a:p>
          <a:p>
            <a:pPr algn="just"/>
            <a:r>
              <a:rPr lang="en-US" dirty="0" smtClean="0"/>
              <a:t>Linguistic </a:t>
            </a:r>
            <a:r>
              <a:rPr lang="en-US" dirty="0"/>
              <a:t>anthropology studies how language influences social life. </a:t>
            </a:r>
          </a:p>
          <a:p>
            <a:pPr algn="just"/>
            <a:r>
              <a:rPr lang="en-US" dirty="0" smtClean="0"/>
              <a:t>Biological </a:t>
            </a:r>
            <a:r>
              <a:rPr lang="en-US" dirty="0"/>
              <a:t>or physical anthropology </a:t>
            </a:r>
            <a:r>
              <a:rPr lang="en-US" dirty="0" smtClean="0"/>
              <a:t>studies </a:t>
            </a:r>
            <a:r>
              <a:rPr lang="en-US" dirty="0"/>
              <a:t>the biological development of </a:t>
            </a:r>
            <a:r>
              <a:rPr lang="en-US" dirty="0" smtClean="0"/>
              <a:t>humans.</a:t>
            </a:r>
            <a:endParaRPr lang="en-US" dirty="0"/>
          </a:p>
        </p:txBody>
      </p:sp>
    </p:spTree>
    <p:extLst>
      <p:ext uri="{BB962C8B-B14F-4D97-AF65-F5344CB8AC3E}">
        <p14:creationId xmlns:p14="http://schemas.microsoft.com/office/powerpoint/2010/main" val="239806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Organizational behavior is the systematic study of human behavior, attitudes and performance within </a:t>
            </a:r>
            <a:r>
              <a:rPr lang="en-US" dirty="0" smtClean="0"/>
              <a:t>an organizational </a:t>
            </a:r>
            <a:r>
              <a:rPr lang="en-US" dirty="0"/>
              <a:t>setting; </a:t>
            </a:r>
            <a:endParaRPr lang="en-US" dirty="0" smtClean="0"/>
          </a:p>
          <a:p>
            <a:pPr algn="just"/>
            <a:r>
              <a:rPr lang="en-US" dirty="0" smtClean="0"/>
              <a:t>drawing </a:t>
            </a:r>
            <a:r>
              <a:rPr lang="en-US" dirty="0"/>
              <a:t>on theory methods and principles from such disciplines as psychology</a:t>
            </a:r>
            <a:r>
              <a:rPr lang="en-US" dirty="0" smtClean="0"/>
              <a:t>, sociology </a:t>
            </a:r>
            <a:r>
              <a:rPr lang="en-US" dirty="0"/>
              <a:t>and cultural anthropology to learn about individual perceptions, values, learning capacities </a:t>
            </a:r>
            <a:r>
              <a:rPr lang="en-US" dirty="0" smtClean="0"/>
              <a:t>and actions </a:t>
            </a:r>
            <a:r>
              <a:rPr lang="en-US" dirty="0"/>
              <a:t>while working in groups and careful application of knowledge about how people- as individuals </a:t>
            </a:r>
            <a:r>
              <a:rPr lang="en-US" dirty="0" smtClean="0"/>
              <a:t>and as </a:t>
            </a:r>
            <a:r>
              <a:rPr lang="en-US" dirty="0"/>
              <a:t>groups- act within the total organization; </a:t>
            </a:r>
            <a:endParaRPr lang="en-US" dirty="0" smtClean="0"/>
          </a:p>
          <a:p>
            <a:pPr algn="just"/>
            <a:r>
              <a:rPr lang="en-US" dirty="0" smtClean="0"/>
              <a:t>analyzing </a:t>
            </a:r>
            <a:r>
              <a:rPr lang="en-US" dirty="0"/>
              <a:t>the external environment’s effect on the </a:t>
            </a:r>
            <a:r>
              <a:rPr lang="en-US" dirty="0" smtClean="0"/>
              <a:t>organization and </a:t>
            </a:r>
            <a:r>
              <a:rPr lang="en-US" dirty="0"/>
              <a:t>its human resources, missions, objectives and strategies.</a:t>
            </a:r>
          </a:p>
          <a:p>
            <a:pPr marL="114300" indent="0">
              <a:buNone/>
            </a:pPr>
            <a:endParaRPr lang="en-US" dirty="0"/>
          </a:p>
        </p:txBody>
      </p:sp>
    </p:spTree>
    <p:extLst>
      <p:ext uri="{BB962C8B-B14F-4D97-AF65-F5344CB8AC3E}">
        <p14:creationId xmlns:p14="http://schemas.microsoft.com/office/powerpoint/2010/main" val="4373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Organization Behavior</a:t>
            </a:r>
            <a:endParaRPr lang="en-US" dirty="0"/>
          </a:p>
        </p:txBody>
      </p:sp>
      <p:sp>
        <p:nvSpPr>
          <p:cNvPr id="3" name="Content Placeholder 2"/>
          <p:cNvSpPr>
            <a:spLocks noGrp="1"/>
          </p:cNvSpPr>
          <p:nvPr>
            <p:ph idx="1"/>
          </p:nvPr>
        </p:nvSpPr>
        <p:spPr/>
        <p:txBody>
          <a:bodyPr/>
          <a:lstStyle/>
          <a:p>
            <a:pPr marL="114300" indent="0">
              <a:buNone/>
            </a:pPr>
            <a:r>
              <a:rPr lang="en-US" dirty="0"/>
              <a:t>The four goals of Organizational behavior are:</a:t>
            </a:r>
          </a:p>
          <a:p>
            <a:pPr lvl="0"/>
            <a:r>
              <a:rPr lang="en-US" dirty="0"/>
              <a:t>To describe systematically how people behave under variety of conditions </a:t>
            </a:r>
          </a:p>
          <a:p>
            <a:pPr lvl="0"/>
            <a:r>
              <a:rPr lang="en-US" dirty="0"/>
              <a:t>To understand why people behave as they do </a:t>
            </a:r>
          </a:p>
          <a:p>
            <a:pPr lvl="0"/>
            <a:r>
              <a:rPr lang="en-US" dirty="0"/>
              <a:t>Predicting future employee behavior </a:t>
            </a:r>
          </a:p>
          <a:p>
            <a:pPr lvl="0"/>
            <a:r>
              <a:rPr lang="en-US" dirty="0"/>
              <a:t>Control at least partially and develop some human activity at work. </a:t>
            </a:r>
          </a:p>
          <a:p>
            <a:endParaRPr lang="en-US" dirty="0"/>
          </a:p>
        </p:txBody>
      </p:sp>
    </p:spTree>
    <p:extLst>
      <p:ext uri="{BB962C8B-B14F-4D97-AF65-F5344CB8AC3E}">
        <p14:creationId xmlns:p14="http://schemas.microsoft.com/office/powerpoint/2010/main" val="356106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that affect OB</a:t>
            </a:r>
            <a:endParaRPr lang="en-US" dirty="0"/>
          </a:p>
        </p:txBody>
      </p:sp>
      <p:sp>
        <p:nvSpPr>
          <p:cNvPr id="3" name="Content Placeholder 2"/>
          <p:cNvSpPr>
            <a:spLocks noGrp="1"/>
          </p:cNvSpPr>
          <p:nvPr>
            <p:ph idx="1"/>
          </p:nvPr>
        </p:nvSpPr>
        <p:spPr/>
        <p:txBody>
          <a:bodyPr/>
          <a:lstStyle/>
          <a:p>
            <a:pPr algn="just"/>
            <a:r>
              <a:rPr lang="en-US" dirty="0"/>
              <a:t>There are three major factors that affect OB. The working environment being the base for all three factors, they are also known as the determinants of OB. The three determinants are: </a:t>
            </a:r>
          </a:p>
          <a:p>
            <a:r>
              <a:rPr lang="en-US" dirty="0"/>
              <a:t> People</a:t>
            </a:r>
            <a:br>
              <a:rPr lang="en-US" dirty="0"/>
            </a:br>
            <a:r>
              <a:rPr lang="en-US" dirty="0"/>
              <a:t> Structure</a:t>
            </a:r>
            <a:br>
              <a:rPr lang="en-US" dirty="0"/>
            </a:br>
            <a:r>
              <a:rPr lang="en-US" dirty="0"/>
              <a:t> Technology </a:t>
            </a:r>
          </a:p>
          <a:p>
            <a:pPr marL="114300" indent="0">
              <a:buNone/>
            </a:pPr>
            <a:endParaRPr lang="en-US" dirty="0"/>
          </a:p>
        </p:txBody>
      </p:sp>
    </p:spTree>
    <p:extLst>
      <p:ext uri="{BB962C8B-B14F-4D97-AF65-F5344CB8AC3E}">
        <p14:creationId xmlns:p14="http://schemas.microsoft.com/office/powerpoint/2010/main" val="417218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a:t>
            </a:r>
            <a:endParaRPr lang="en-US" dirty="0"/>
          </a:p>
        </p:txBody>
      </p:sp>
      <p:sp>
        <p:nvSpPr>
          <p:cNvPr id="3" name="Content Placeholder 2"/>
          <p:cNvSpPr>
            <a:spLocks noGrp="1"/>
          </p:cNvSpPr>
          <p:nvPr>
            <p:ph idx="1"/>
          </p:nvPr>
        </p:nvSpPr>
        <p:spPr/>
        <p:txBody>
          <a:bodyPr/>
          <a:lstStyle/>
          <a:p>
            <a:pPr algn="just"/>
            <a:r>
              <a:rPr lang="en-US" dirty="0"/>
              <a:t>An organization consists of people with </a:t>
            </a:r>
            <a:r>
              <a:rPr lang="en-US" dirty="0" smtClean="0"/>
              <a:t>different </a:t>
            </a:r>
            <a:r>
              <a:rPr lang="en-US" dirty="0"/>
              <a:t>personality, skills, qualities, interests, background, beliefs, values and intelligence. In order to maintain a healthy environment, all the employees should be treated equally and be judged according to their work and other aspects that affects the firm. </a:t>
            </a:r>
          </a:p>
          <a:p>
            <a:pPr algn="just"/>
            <a:r>
              <a:rPr lang="en-US" dirty="0"/>
              <a:t>Example: A company offers campus placement to trainees from different states like Orissa, Haryana, Arunachal Pradesh and many more. However, during and after training, all trainees are examined only on the basis of their performance in the tasks assigned. </a:t>
            </a:r>
          </a:p>
          <a:p>
            <a:endParaRPr lang="en-US" dirty="0"/>
          </a:p>
        </p:txBody>
      </p:sp>
    </p:spTree>
    <p:extLst>
      <p:ext uri="{BB962C8B-B14F-4D97-AF65-F5344CB8AC3E}">
        <p14:creationId xmlns:p14="http://schemas.microsoft.com/office/powerpoint/2010/main" val="73851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pPr algn="just"/>
            <a:r>
              <a:rPr lang="en-US" dirty="0"/>
              <a:t>Structure is the layout design of an organization. It is the construction and arrangement of relationships, strategies according to the organizational goal. </a:t>
            </a:r>
          </a:p>
          <a:p>
            <a:pPr algn="just"/>
            <a:r>
              <a:rPr lang="en-US" dirty="0"/>
              <a:t>Example: Organizational structure defines the relation of a manager with employees and co- workers. </a:t>
            </a:r>
          </a:p>
        </p:txBody>
      </p:sp>
    </p:spTree>
    <p:extLst>
      <p:ext uri="{BB962C8B-B14F-4D97-AF65-F5344CB8AC3E}">
        <p14:creationId xmlns:p14="http://schemas.microsoft.com/office/powerpoint/2010/main" val="255638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idx="1"/>
          </p:nvPr>
        </p:nvSpPr>
        <p:spPr/>
        <p:txBody>
          <a:bodyPr/>
          <a:lstStyle/>
          <a:p>
            <a:pPr algn="just"/>
            <a:r>
              <a:rPr lang="en-US" dirty="0"/>
              <a:t>Technology can be defined as the implementation of scientific knowledge for practical usage. It also provides the resources required by the people that affect their work and task performance in the right direction. </a:t>
            </a:r>
          </a:p>
          <a:p>
            <a:pPr algn="just"/>
            <a:r>
              <a:rPr lang="en-US" dirty="0"/>
              <a:t>Example: Introduction of </a:t>
            </a:r>
            <a:r>
              <a:rPr lang="en-US" dirty="0" smtClean="0"/>
              <a:t>SAP, </a:t>
            </a:r>
            <a:r>
              <a:rPr lang="en-US" dirty="0"/>
              <a:t>big data and other software in the market determines individual and organizational performance. </a:t>
            </a:r>
          </a:p>
          <a:p>
            <a:pPr marL="114300" indent="0">
              <a:buNone/>
            </a:pPr>
            <a:endParaRPr lang="en-US" dirty="0"/>
          </a:p>
        </p:txBody>
      </p:sp>
    </p:spTree>
    <p:extLst>
      <p:ext uri="{BB962C8B-B14F-4D97-AF65-F5344CB8AC3E}">
        <p14:creationId xmlns:p14="http://schemas.microsoft.com/office/powerpoint/2010/main" val="378007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OB</a:t>
            </a:r>
            <a:endParaRPr lang="en-US" dirty="0"/>
          </a:p>
        </p:txBody>
      </p:sp>
      <p:sp>
        <p:nvSpPr>
          <p:cNvPr id="3" name="Content Placeholder 2"/>
          <p:cNvSpPr>
            <a:spLocks noGrp="1"/>
          </p:cNvSpPr>
          <p:nvPr>
            <p:ph idx="1"/>
          </p:nvPr>
        </p:nvSpPr>
        <p:spPr/>
        <p:txBody>
          <a:bodyPr/>
          <a:lstStyle/>
          <a:p>
            <a:r>
              <a:rPr lang="en-US" dirty="0"/>
              <a:t>The concept of OB is based on two key elements namely: </a:t>
            </a:r>
          </a:p>
          <a:p>
            <a:r>
              <a:rPr lang="en-US" dirty="0"/>
              <a:t>  Nature of people </a:t>
            </a:r>
          </a:p>
          <a:p>
            <a:r>
              <a:rPr lang="en-US" dirty="0"/>
              <a:t>  Nature of the organization </a:t>
            </a:r>
          </a:p>
          <a:p>
            <a:pPr marL="114300" indent="0">
              <a:buNone/>
            </a:pPr>
            <a:endParaRPr lang="en-US" dirty="0"/>
          </a:p>
        </p:txBody>
      </p:sp>
    </p:spTree>
    <p:extLst>
      <p:ext uri="{BB962C8B-B14F-4D97-AF65-F5344CB8AC3E}">
        <p14:creationId xmlns:p14="http://schemas.microsoft.com/office/powerpoint/2010/main" val="394272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people</a:t>
            </a:r>
            <a:endParaRPr lang="en-US" dirty="0"/>
          </a:p>
        </p:txBody>
      </p:sp>
      <p:sp>
        <p:nvSpPr>
          <p:cNvPr id="3" name="Content Placeholder 2"/>
          <p:cNvSpPr>
            <a:spLocks noGrp="1"/>
          </p:cNvSpPr>
          <p:nvPr>
            <p:ph idx="1"/>
          </p:nvPr>
        </p:nvSpPr>
        <p:spPr>
          <a:xfrm>
            <a:off x="457200" y="1253851"/>
            <a:ext cx="7620000" cy="5146949"/>
          </a:xfrm>
        </p:spPr>
        <p:txBody>
          <a:bodyPr>
            <a:normAutofit fontScale="92500" lnSpcReduction="10000"/>
          </a:bodyPr>
          <a:lstStyle/>
          <a:p>
            <a:pPr algn="just"/>
            <a:r>
              <a:rPr lang="en-US" sz="2400" dirty="0"/>
              <a:t>In simple words, nature of people is the basic qualities of a person, or the character that personifies an individual they can be similar or unique. Talking at the organizational level, some major factors affecting the nature of people have been highlighted. They are: </a:t>
            </a:r>
            <a:endParaRPr lang="en-US" dirty="0"/>
          </a:p>
          <a:p>
            <a:pPr lvl="1" algn="just"/>
            <a:r>
              <a:rPr lang="en-US" dirty="0"/>
              <a:t>  </a:t>
            </a:r>
            <a:r>
              <a:rPr lang="en-US" b="1" dirty="0"/>
              <a:t>Individual Difference: </a:t>
            </a:r>
            <a:r>
              <a:rPr lang="en-US" dirty="0"/>
              <a:t>It is the managerial approach towards each employee individually, that is one-on-one approach and not the statistical approach, that is, avoidance of single rule. Example: Manager should not be biased towards any particular employee rather should treat them equally and try not to judge anyone on any other factor apart from their work. </a:t>
            </a:r>
          </a:p>
          <a:p>
            <a:pPr lvl="1" algn="just"/>
            <a:r>
              <a:rPr lang="en-US" dirty="0"/>
              <a:t>  </a:t>
            </a:r>
            <a:r>
              <a:rPr lang="en-US" b="1" dirty="0"/>
              <a:t>Perception: </a:t>
            </a:r>
            <a:r>
              <a:rPr lang="en-US" dirty="0"/>
              <a:t>It is a unique ability to observe, listen and conclude something. It is believing in our senses. In short, the way we interpret things and have our point of view is our perception. Example: </a:t>
            </a:r>
            <a:r>
              <a:rPr lang="en-US" dirty="0" err="1"/>
              <a:t>Aman</a:t>
            </a:r>
            <a:r>
              <a:rPr lang="en-US" dirty="0"/>
              <a:t> thinks late night parties spoil youth while </a:t>
            </a:r>
            <a:r>
              <a:rPr lang="en-US" dirty="0" err="1"/>
              <a:t>Anamika</a:t>
            </a:r>
            <a:r>
              <a:rPr lang="en-US" dirty="0"/>
              <a:t> thinks late night parties are a way of making new friends. Here we see both </a:t>
            </a:r>
            <a:r>
              <a:rPr lang="en-US" dirty="0" err="1"/>
              <a:t>Aman</a:t>
            </a:r>
            <a:r>
              <a:rPr lang="en-US" dirty="0"/>
              <a:t> and </a:t>
            </a:r>
            <a:r>
              <a:rPr lang="en-US" dirty="0" err="1"/>
              <a:t>Anamika</a:t>
            </a:r>
            <a:r>
              <a:rPr lang="en-US" dirty="0"/>
              <a:t> have different perception about the same thing. </a:t>
            </a:r>
          </a:p>
          <a:p>
            <a:endParaRPr lang="en-US" dirty="0"/>
          </a:p>
        </p:txBody>
      </p:sp>
    </p:spTree>
    <p:extLst>
      <p:ext uri="{BB962C8B-B14F-4D97-AF65-F5344CB8AC3E}">
        <p14:creationId xmlns:p14="http://schemas.microsoft.com/office/powerpoint/2010/main" val="580260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104</TotalTime>
  <Words>1107</Words>
  <Application>Microsoft Macintosh PowerPoint</Application>
  <PresentationFormat>On-screen Show (4:3)</PresentationFormat>
  <Paragraphs>64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Dynamics of Organization Behavior</vt:lpstr>
      <vt:lpstr>PowerPoint Presentation</vt:lpstr>
      <vt:lpstr>Goals of Organization Behavior</vt:lpstr>
      <vt:lpstr>Factors that affect OB</vt:lpstr>
      <vt:lpstr>People</vt:lpstr>
      <vt:lpstr>Structure</vt:lpstr>
      <vt:lpstr>Technology</vt:lpstr>
      <vt:lpstr>Concept of OB</vt:lpstr>
      <vt:lpstr>Nature of people</vt:lpstr>
      <vt:lpstr>PowerPoint Presentation</vt:lpstr>
      <vt:lpstr>PowerPoint Presentation</vt:lpstr>
      <vt:lpstr>Nature of the Organization</vt:lpstr>
      <vt:lpstr>PowerPoint Presentation</vt:lpstr>
      <vt:lpstr>Scope of OB</vt:lpstr>
      <vt:lpstr>PowerPoint Presentation</vt:lpstr>
      <vt:lpstr>Psychology</vt:lpstr>
      <vt:lpstr>Sociology</vt:lpstr>
      <vt:lpstr>Anthropology</vt:lpstr>
    </vt:vector>
  </TitlesOfParts>
  <Company>NIT Warangal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Dynamics of Organization Behaviour</dc:title>
  <dc:creator>vinay kumar T</dc:creator>
  <cp:lastModifiedBy>vinay kumar T</cp:lastModifiedBy>
  <cp:revision>30</cp:revision>
  <dcterms:created xsi:type="dcterms:W3CDTF">2019-10-04T12:42:52Z</dcterms:created>
  <dcterms:modified xsi:type="dcterms:W3CDTF">2019-10-16T05:51:59Z</dcterms:modified>
</cp:coreProperties>
</file>