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76" r:id="rId4"/>
    <p:sldId id="277" r:id="rId5"/>
    <p:sldId id="258" r:id="rId6"/>
    <p:sldId id="270" r:id="rId7"/>
    <p:sldId id="271" r:id="rId8"/>
    <p:sldId id="272" r:id="rId9"/>
    <p:sldId id="273" r:id="rId10"/>
    <p:sldId id="259" r:id="rId11"/>
    <p:sldId id="260" r:id="rId12"/>
    <p:sldId id="274" r:id="rId13"/>
    <p:sldId id="275" r:id="rId14"/>
    <p:sldId id="262" r:id="rId15"/>
    <p:sldId id="278" r:id="rId16"/>
    <p:sldId id="264" r:id="rId17"/>
    <p:sldId id="266" r:id="rId18"/>
    <p:sldId id="267" r:id="rId19"/>
    <p:sldId id="26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9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AA950C-6B65-B647-BBA6-72A0A67D0343}" type="datetimeFigureOut">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55B18-AFEB-D84F-BBF7-DCCACD76A359}"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AA950C-6B65-B647-BBA6-72A0A67D0343}" type="datetimeFigureOut">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55B18-AFEB-D84F-BBF7-DCCACD76A3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AA950C-6B65-B647-BBA6-72A0A67D0343}" type="datetimeFigureOut">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55B18-AFEB-D84F-BBF7-DCCACD76A3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AA950C-6B65-B647-BBA6-72A0A67D0343}" type="datetimeFigureOut">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55B18-AFEB-D84F-BBF7-DCCACD76A3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AA950C-6B65-B647-BBA6-72A0A67D0343}" type="datetimeFigureOut">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55B18-AFEB-D84F-BBF7-DCCACD76A359}"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AA950C-6B65-B647-BBA6-72A0A67D0343}" type="datetimeFigureOut">
              <a:rPr lang="en-US" smtClean="0"/>
              <a:t>10/21/19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55B18-AFEB-D84F-BBF7-DCCACD76A3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AA950C-6B65-B647-BBA6-72A0A67D0343}" type="datetimeFigureOut">
              <a:rPr lang="en-US" smtClean="0"/>
              <a:t>10/21/19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55B18-AFEB-D84F-BBF7-DCCACD76A359}"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AA950C-6B65-B647-BBA6-72A0A67D0343}" type="datetimeFigureOut">
              <a:rPr lang="en-US" smtClean="0"/>
              <a:t>10/21/19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55B18-AFEB-D84F-BBF7-DCCACD76A3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AA950C-6B65-B647-BBA6-72A0A67D0343}" type="datetimeFigureOut">
              <a:rPr lang="en-US" smtClean="0"/>
              <a:t>10/21/19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55B18-AFEB-D84F-BBF7-DCCACD76A3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AA950C-6B65-B647-BBA6-72A0A67D0343}" type="datetimeFigureOut">
              <a:rPr lang="en-US" smtClean="0"/>
              <a:t>10/21/19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55B18-AFEB-D84F-BBF7-DCCACD76A359}"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AA950C-6B65-B647-BBA6-72A0A67D0343}" type="datetimeFigureOut">
              <a:rPr lang="en-US" smtClean="0"/>
              <a:t>10/21/19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55B18-AFEB-D84F-BBF7-DCCACD76A3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7AA950C-6B65-B647-BBA6-72A0A67D0343}" type="datetimeFigureOut">
              <a:rPr lang="en-US" smtClean="0"/>
              <a:t>10/21/19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B055B18-AFEB-D84F-BBF7-DCCACD76A35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6326"/>
            <a:ext cx="7848600" cy="2582500"/>
          </a:xfrm>
        </p:spPr>
        <p:txBody>
          <a:bodyPr/>
          <a:lstStyle/>
          <a:p>
            <a:r>
              <a:rPr lang="en-US" dirty="0" smtClean="0"/>
              <a:t>COMMITTEES, Teams and Group Decision making</a:t>
            </a:r>
            <a:endParaRPr lang="en-US" dirty="0"/>
          </a:p>
        </p:txBody>
      </p:sp>
      <p:sp>
        <p:nvSpPr>
          <p:cNvPr id="3" name="Subtitle 2"/>
          <p:cNvSpPr>
            <a:spLocks noGrp="1"/>
          </p:cNvSpPr>
          <p:nvPr>
            <p:ph type="subTitle" idx="1"/>
          </p:nvPr>
        </p:nvSpPr>
        <p:spPr/>
        <p:txBody>
          <a:bodyPr/>
          <a:lstStyle/>
          <a:p>
            <a:r>
              <a:rPr lang="en-US" dirty="0" smtClean="0"/>
              <a:t>Session 30</a:t>
            </a:r>
          </a:p>
        </p:txBody>
      </p:sp>
    </p:spTree>
    <p:extLst>
      <p:ext uri="{BB962C8B-B14F-4D97-AF65-F5344CB8AC3E}">
        <p14:creationId xmlns:p14="http://schemas.microsoft.com/office/powerpoint/2010/main" val="2230471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Reasons for using Committees and Groups</a:t>
            </a:r>
            <a:endParaRPr lang="en-US" dirty="0"/>
          </a:p>
        </p:txBody>
      </p:sp>
      <p:sp>
        <p:nvSpPr>
          <p:cNvPr id="3" name="Content Placeholder 2"/>
          <p:cNvSpPr>
            <a:spLocks noGrp="1"/>
          </p:cNvSpPr>
          <p:nvPr>
            <p:ph idx="1"/>
          </p:nvPr>
        </p:nvSpPr>
        <p:spPr/>
        <p:txBody>
          <a:bodyPr/>
          <a:lstStyle/>
          <a:p>
            <a:r>
              <a:rPr lang="en-US" dirty="0" smtClean="0"/>
              <a:t>Group deliberation and Judgment</a:t>
            </a:r>
          </a:p>
          <a:p>
            <a:r>
              <a:rPr lang="en-US" dirty="0" smtClean="0"/>
              <a:t>Fear of too much authority in a single person</a:t>
            </a:r>
          </a:p>
          <a:p>
            <a:r>
              <a:rPr lang="en-US" dirty="0" smtClean="0"/>
              <a:t>Representation of Interested groups</a:t>
            </a:r>
          </a:p>
          <a:p>
            <a:r>
              <a:rPr lang="en-US" dirty="0" smtClean="0"/>
              <a:t>Coordination of Departments, Plans and Policies</a:t>
            </a:r>
          </a:p>
          <a:p>
            <a:r>
              <a:rPr lang="en-US" dirty="0" smtClean="0"/>
              <a:t>Transmission and sharing of information</a:t>
            </a:r>
          </a:p>
          <a:p>
            <a:r>
              <a:rPr lang="en-US" dirty="0" smtClean="0"/>
              <a:t>Consolidation of Authority</a:t>
            </a:r>
          </a:p>
          <a:p>
            <a:r>
              <a:rPr lang="en-US" dirty="0" smtClean="0"/>
              <a:t>Motivation through participation</a:t>
            </a:r>
          </a:p>
          <a:p>
            <a:endParaRPr lang="en-US" dirty="0"/>
          </a:p>
        </p:txBody>
      </p:sp>
    </p:spTree>
    <p:extLst>
      <p:ext uri="{BB962C8B-B14F-4D97-AF65-F5344CB8AC3E}">
        <p14:creationId xmlns:p14="http://schemas.microsoft.com/office/powerpoint/2010/main" val="459447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Successful operation of Committees and Groups</a:t>
            </a:r>
            <a:endParaRPr lang="en-US" dirty="0"/>
          </a:p>
        </p:txBody>
      </p:sp>
      <p:sp>
        <p:nvSpPr>
          <p:cNvPr id="3" name="Content Placeholder 2"/>
          <p:cNvSpPr>
            <a:spLocks noGrp="1"/>
          </p:cNvSpPr>
          <p:nvPr>
            <p:ph idx="1"/>
          </p:nvPr>
        </p:nvSpPr>
        <p:spPr/>
        <p:txBody>
          <a:bodyPr/>
          <a:lstStyle/>
          <a:p>
            <a:r>
              <a:rPr lang="en-US" dirty="0" smtClean="0"/>
              <a:t>Authority</a:t>
            </a:r>
          </a:p>
          <a:p>
            <a:r>
              <a:rPr lang="en-US" dirty="0" smtClean="0"/>
              <a:t>Size</a:t>
            </a:r>
          </a:p>
          <a:p>
            <a:r>
              <a:rPr lang="en-US" dirty="0" smtClean="0"/>
              <a:t>Membership</a:t>
            </a:r>
          </a:p>
          <a:p>
            <a:r>
              <a:rPr lang="en-US" dirty="0" smtClean="0"/>
              <a:t>Subject matter</a:t>
            </a:r>
          </a:p>
          <a:p>
            <a:r>
              <a:rPr lang="en-US" dirty="0" smtClean="0"/>
              <a:t>Chairperson</a:t>
            </a:r>
          </a:p>
          <a:p>
            <a:r>
              <a:rPr lang="en-US" dirty="0" smtClean="0"/>
              <a:t>Minutes</a:t>
            </a:r>
          </a:p>
          <a:p>
            <a:r>
              <a:rPr lang="en-US" dirty="0" smtClean="0"/>
              <a:t>Cost-Effectiveness</a:t>
            </a:r>
            <a:endParaRPr lang="en-US" dirty="0"/>
          </a:p>
        </p:txBody>
      </p:sp>
    </p:spTree>
    <p:extLst>
      <p:ext uri="{BB962C8B-B14F-4D97-AF65-F5344CB8AC3E}">
        <p14:creationId xmlns:p14="http://schemas.microsoft.com/office/powerpoint/2010/main" val="720128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Asch’s experiment on group pressure</a:t>
            </a:r>
            <a:endParaRPr lang="en-US" dirty="0"/>
          </a:p>
        </p:txBody>
      </p:sp>
      <p:pic>
        <p:nvPicPr>
          <p:cNvPr id="4" name="Content Placeholder 3" descr="asch_conformity.gif"/>
          <p:cNvPicPr>
            <a:picLocks noGrp="1" noChangeAspect="1"/>
          </p:cNvPicPr>
          <p:nvPr>
            <p:ph idx="1"/>
          </p:nvPr>
        </p:nvPicPr>
        <p:blipFill>
          <a:blip r:embed="rId2">
            <a:extLst>
              <a:ext uri="{28A0092B-C50C-407E-A947-70E740481C1C}">
                <a14:useLocalDpi xmlns:a14="http://schemas.microsoft.com/office/drawing/2010/main" val="0"/>
              </a:ext>
            </a:extLst>
          </a:blip>
          <a:srcRect t="4312" b="4312"/>
          <a:stretch>
            <a:fillRect/>
          </a:stretch>
        </p:blipFill>
        <p:spPr/>
      </p:pic>
    </p:spTree>
    <p:extLst>
      <p:ext uri="{BB962C8B-B14F-4D97-AF65-F5344CB8AC3E}">
        <p14:creationId xmlns:p14="http://schemas.microsoft.com/office/powerpoint/2010/main" val="1936088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of experiment</a:t>
            </a:r>
            <a:endParaRPr lang="en-US" dirty="0"/>
          </a:p>
        </p:txBody>
      </p:sp>
      <p:sp>
        <p:nvSpPr>
          <p:cNvPr id="3" name="Content Placeholder 2"/>
          <p:cNvSpPr>
            <a:spLocks noGrp="1"/>
          </p:cNvSpPr>
          <p:nvPr>
            <p:ph idx="1"/>
          </p:nvPr>
        </p:nvSpPr>
        <p:spPr/>
        <p:txBody>
          <a:bodyPr/>
          <a:lstStyle/>
          <a:p>
            <a:pPr algn="just"/>
            <a:r>
              <a:rPr lang="en-US" dirty="0"/>
              <a:t>When they were interviewed after the experiment, most of them said that they did not really believe their conforming answers, but had gone along with the group for fear of being ridiculed or thought "peculiar.</a:t>
            </a:r>
          </a:p>
          <a:p>
            <a:r>
              <a:rPr lang="en-US" dirty="0"/>
              <a:t>A few of them said that they really did believe the group's answers were correct.</a:t>
            </a:r>
          </a:p>
          <a:p>
            <a:pPr algn="just"/>
            <a:r>
              <a:rPr lang="en-US" dirty="0" smtClean="0"/>
              <a:t>Apparently</a:t>
            </a:r>
            <a:r>
              <a:rPr lang="en-US" dirty="0"/>
              <a:t>, people conform for two main reasons: because they want to fit in with the group (normative influence) and because they believe the group is better informed than they are (informational influence). </a:t>
            </a:r>
          </a:p>
        </p:txBody>
      </p:sp>
    </p:spTree>
    <p:extLst>
      <p:ext uri="{BB962C8B-B14F-4D97-AF65-F5344CB8AC3E}">
        <p14:creationId xmlns:p14="http://schemas.microsoft.com/office/powerpoint/2010/main" val="4067425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special kind of Group: The Focus Group</a:t>
            </a:r>
            <a:endParaRPr lang="en-US" dirty="0"/>
          </a:p>
        </p:txBody>
      </p:sp>
      <p:sp>
        <p:nvSpPr>
          <p:cNvPr id="3" name="Content Placeholder 2"/>
          <p:cNvSpPr>
            <a:spLocks noGrp="1"/>
          </p:cNvSpPr>
          <p:nvPr>
            <p:ph idx="1"/>
          </p:nvPr>
        </p:nvSpPr>
        <p:spPr/>
        <p:txBody>
          <a:bodyPr/>
          <a:lstStyle/>
          <a:p>
            <a:pPr algn="just"/>
            <a:r>
              <a:rPr lang="en-US" dirty="0"/>
              <a:t>A focus group is a small, but demographically diverse group of people and whose reactions are studied especially in market research or political analysis in guided or open discussions about a new product or something else to determine the reactions that can be expected from a larger population.</a:t>
            </a:r>
          </a:p>
          <a:p>
            <a:endParaRPr lang="en-US" dirty="0"/>
          </a:p>
        </p:txBody>
      </p:sp>
    </p:spTree>
    <p:extLst>
      <p:ext uri="{BB962C8B-B14F-4D97-AF65-F5344CB8AC3E}">
        <p14:creationId xmlns:p14="http://schemas.microsoft.com/office/powerpoint/2010/main" val="282597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oup-development-and-turning-groups-into-effective-teams-11-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381000"/>
            <a:ext cx="8102600" cy="6083300"/>
          </a:xfrm>
          <a:prstGeom prst="rect">
            <a:avLst/>
          </a:prstGeom>
        </p:spPr>
      </p:pic>
    </p:spTree>
    <p:extLst>
      <p:ext uri="{BB962C8B-B14F-4D97-AF65-F5344CB8AC3E}">
        <p14:creationId xmlns:p14="http://schemas.microsoft.com/office/powerpoint/2010/main" val="1623454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Group</a:t>
            </a:r>
            <a:endParaRPr lang="en-US" dirty="0"/>
          </a:p>
        </p:txBody>
      </p:sp>
      <p:sp>
        <p:nvSpPr>
          <p:cNvPr id="3" name="Content Placeholder 2"/>
          <p:cNvSpPr>
            <a:spLocks noGrp="1"/>
          </p:cNvSpPr>
          <p:nvPr>
            <p:ph idx="1"/>
          </p:nvPr>
        </p:nvSpPr>
        <p:spPr/>
        <p:txBody>
          <a:bodyPr/>
          <a:lstStyle/>
          <a:p>
            <a:pPr fontAlgn="base"/>
            <a:r>
              <a:rPr lang="en-US" dirty="0"/>
              <a:t>Improves Morale By Promoting a Sense of Ownership</a:t>
            </a:r>
          </a:p>
          <a:p>
            <a:pPr fontAlgn="base"/>
            <a:r>
              <a:rPr lang="en-US" dirty="0"/>
              <a:t>Builds Trust and Enhances Relationships</a:t>
            </a:r>
            <a:endParaRPr lang="en-US" b="1" dirty="0"/>
          </a:p>
          <a:p>
            <a:pPr fontAlgn="base"/>
            <a:r>
              <a:rPr lang="en-US" dirty="0"/>
              <a:t>Greater Flexibility for the Organization</a:t>
            </a:r>
            <a:endParaRPr lang="en-US" b="1" dirty="0"/>
          </a:p>
          <a:p>
            <a:pPr fontAlgn="base"/>
            <a:r>
              <a:rPr lang="en-US" dirty="0"/>
              <a:t>Fosters Creativity and Innovation</a:t>
            </a:r>
            <a:endParaRPr lang="en-US" b="1" dirty="0"/>
          </a:p>
          <a:p>
            <a:pPr marL="0" indent="0">
              <a:buNone/>
            </a:pPr>
            <a:endParaRPr lang="en-US" dirty="0"/>
          </a:p>
        </p:txBody>
      </p:sp>
    </p:spTree>
    <p:extLst>
      <p:ext uri="{BB962C8B-B14F-4D97-AF65-F5344CB8AC3E}">
        <p14:creationId xmlns:p14="http://schemas.microsoft.com/office/powerpoint/2010/main" val="955893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teams</a:t>
            </a:r>
            <a:endParaRPr lang="en-US" dirty="0"/>
          </a:p>
        </p:txBody>
      </p:sp>
      <p:sp>
        <p:nvSpPr>
          <p:cNvPr id="3" name="Content Placeholder 2"/>
          <p:cNvSpPr>
            <a:spLocks noGrp="1"/>
          </p:cNvSpPr>
          <p:nvPr>
            <p:ph idx="1"/>
          </p:nvPr>
        </p:nvSpPr>
        <p:spPr/>
        <p:txBody>
          <a:bodyPr/>
          <a:lstStyle/>
          <a:p>
            <a:r>
              <a:rPr lang="en-US" dirty="0" smtClean="0"/>
              <a:t>Self-managing teams</a:t>
            </a:r>
          </a:p>
          <a:p>
            <a:r>
              <a:rPr lang="en-US" dirty="0" smtClean="0"/>
              <a:t>Virtual teams</a:t>
            </a:r>
          </a:p>
          <a:p>
            <a:r>
              <a:rPr lang="en-US" dirty="0" smtClean="0"/>
              <a:t>Cross-functional teams</a:t>
            </a:r>
          </a:p>
          <a:p>
            <a:endParaRPr lang="en-US" dirty="0"/>
          </a:p>
        </p:txBody>
      </p:sp>
    </p:spTree>
    <p:extLst>
      <p:ext uri="{BB962C8B-B14F-4D97-AF65-F5344CB8AC3E}">
        <p14:creationId xmlns:p14="http://schemas.microsoft.com/office/powerpoint/2010/main" val="1088962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building</a:t>
            </a:r>
            <a:endParaRPr lang="en-US" dirty="0"/>
          </a:p>
        </p:txBody>
      </p:sp>
      <p:sp>
        <p:nvSpPr>
          <p:cNvPr id="3" name="Content Placeholder 2"/>
          <p:cNvSpPr>
            <a:spLocks noGrp="1"/>
          </p:cNvSpPr>
          <p:nvPr>
            <p:ph idx="1"/>
          </p:nvPr>
        </p:nvSpPr>
        <p:spPr/>
        <p:txBody>
          <a:bodyPr/>
          <a:lstStyle/>
          <a:p>
            <a:pPr algn="just"/>
            <a:r>
              <a:rPr lang="en-US" b="1" dirty="0"/>
              <a:t>Team building</a:t>
            </a:r>
            <a:r>
              <a:rPr lang="en-US" dirty="0"/>
              <a:t> is the process of turning a </a:t>
            </a:r>
            <a:r>
              <a:rPr lang="en-US" b="1" dirty="0"/>
              <a:t>group</a:t>
            </a:r>
            <a:r>
              <a:rPr lang="en-US" dirty="0"/>
              <a:t> of individual contributing employees into a cohesive </a:t>
            </a:r>
            <a:r>
              <a:rPr lang="en-US" b="1" dirty="0"/>
              <a:t>team</a:t>
            </a:r>
            <a:r>
              <a:rPr lang="en-US" dirty="0"/>
              <a:t>. A </a:t>
            </a:r>
            <a:r>
              <a:rPr lang="en-US" b="1" dirty="0"/>
              <a:t>team</a:t>
            </a:r>
            <a:r>
              <a:rPr lang="en-US" dirty="0"/>
              <a:t> is a </a:t>
            </a:r>
            <a:r>
              <a:rPr lang="en-US" b="1" dirty="0"/>
              <a:t>group</a:t>
            </a:r>
            <a:r>
              <a:rPr lang="en-US" dirty="0"/>
              <a:t> of people organized to work together interdependently and cooperatively to meet the needs of their customers by accomplishing their purpose and goals.</a:t>
            </a:r>
          </a:p>
          <a:p>
            <a:pPr marL="0" indent="0">
              <a:buNone/>
            </a:pPr>
            <a:endParaRPr lang="en-US" dirty="0"/>
          </a:p>
        </p:txBody>
      </p:sp>
    </p:spTree>
    <p:extLst>
      <p:ext uri="{BB962C8B-B14F-4D97-AF65-F5344CB8AC3E}">
        <p14:creationId xmlns:p14="http://schemas.microsoft.com/office/powerpoint/2010/main" val="1320163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a:t>
            </a:r>
            <a:endParaRPr lang="en-US" dirty="0"/>
          </a:p>
        </p:txBody>
      </p:sp>
      <p:sp>
        <p:nvSpPr>
          <p:cNvPr id="3" name="Content Placeholder 2"/>
          <p:cNvSpPr>
            <a:spLocks noGrp="1"/>
          </p:cNvSpPr>
          <p:nvPr>
            <p:ph idx="1"/>
          </p:nvPr>
        </p:nvSpPr>
        <p:spPr/>
        <p:txBody>
          <a:bodyPr/>
          <a:lstStyle/>
          <a:p>
            <a:pPr algn="just"/>
            <a:r>
              <a:rPr lang="en-US" dirty="0" smtClean="0"/>
              <a:t>Conflict may arise between individuals, between groups, and between organization and its environment.</a:t>
            </a:r>
          </a:p>
          <a:p>
            <a:pPr algn="just"/>
            <a:r>
              <a:rPr lang="en-US" dirty="0" smtClean="0"/>
              <a:t>There can also be resentment toward “free riders”, individuals who do not contribute their fair share yet share in group rewards.</a:t>
            </a:r>
            <a:endParaRPr lang="en-US" dirty="0"/>
          </a:p>
        </p:txBody>
      </p:sp>
    </p:spTree>
    <p:extLst>
      <p:ext uri="{BB962C8B-B14F-4D97-AF65-F5344CB8AC3E}">
        <p14:creationId xmlns:p14="http://schemas.microsoft.com/office/powerpoint/2010/main" val="140950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Committee</a:t>
            </a:r>
            <a:endParaRPr lang="en-US" dirty="0"/>
          </a:p>
        </p:txBody>
      </p:sp>
      <p:sp>
        <p:nvSpPr>
          <p:cNvPr id="2" name="Content Placeholder 1"/>
          <p:cNvSpPr>
            <a:spLocks noGrp="1"/>
          </p:cNvSpPr>
          <p:nvPr>
            <p:ph idx="1"/>
          </p:nvPr>
        </p:nvSpPr>
        <p:spPr/>
        <p:txBody>
          <a:bodyPr>
            <a:normAutofit/>
          </a:bodyPr>
          <a:lstStyle/>
          <a:p>
            <a:pPr algn="just"/>
            <a:r>
              <a:rPr lang="en-US" sz="2800" dirty="0"/>
              <a:t>Comprised of people who come together to review issues propose </a:t>
            </a:r>
            <a:r>
              <a:rPr lang="en-US" sz="2800" dirty="0" smtClean="0"/>
              <a:t>recommendation </a:t>
            </a:r>
            <a:r>
              <a:rPr lang="en-US" sz="2800" dirty="0"/>
              <a:t>for action is called </a:t>
            </a:r>
            <a:r>
              <a:rPr lang="en-US" sz="2800" dirty="0" smtClean="0"/>
              <a:t>COMMITTEE.</a:t>
            </a:r>
            <a:endParaRPr lang="en-US" sz="2800" dirty="0"/>
          </a:p>
          <a:p>
            <a:pPr algn="just"/>
            <a:r>
              <a:rPr lang="en-US" sz="2800" dirty="0" smtClean="0"/>
              <a:t>Ex</a:t>
            </a:r>
            <a:r>
              <a:rPr lang="en-US" sz="2800" dirty="0" smtClean="0"/>
              <a:t>: </a:t>
            </a:r>
            <a:r>
              <a:rPr lang="en-US" sz="2800" dirty="0"/>
              <a:t>Srikrishna Committee on Telangana or the Committee for Consultations on the Situation in Andhra Pradesh is a committee headed by former chief justice B. N. Srikrishna to look into the demand for separate statehood for Telangana or keep the State united in the present form, Andhra Pradesh.</a:t>
            </a:r>
          </a:p>
          <a:p>
            <a:pPr marL="0" indent="0" algn="just">
              <a:buNone/>
            </a:pPr>
            <a:endParaRPr lang="en-US" sz="2800" dirty="0"/>
          </a:p>
        </p:txBody>
      </p:sp>
    </p:spTree>
    <p:extLst>
      <p:ext uri="{BB962C8B-B14F-4D97-AF65-F5344CB8AC3E}">
        <p14:creationId xmlns:p14="http://schemas.microsoft.com/office/powerpoint/2010/main" val="41048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Teams</a:t>
            </a:r>
            <a:endParaRPr lang="en-US" dirty="0"/>
          </a:p>
        </p:txBody>
      </p:sp>
      <p:sp>
        <p:nvSpPr>
          <p:cNvPr id="3" name="Content Placeholder 2"/>
          <p:cNvSpPr>
            <a:spLocks noGrp="1"/>
          </p:cNvSpPr>
          <p:nvPr>
            <p:ph idx="1"/>
          </p:nvPr>
        </p:nvSpPr>
        <p:spPr/>
        <p:txBody>
          <a:bodyPr/>
          <a:lstStyle/>
          <a:p>
            <a:pPr algn="just"/>
            <a:r>
              <a:rPr lang="en-US" sz="2800" dirty="0"/>
              <a:t>A small group </a:t>
            </a:r>
            <a:r>
              <a:rPr lang="en-US" sz="2800" dirty="0" smtClean="0"/>
              <a:t>of people </a:t>
            </a:r>
            <a:r>
              <a:rPr lang="en-US" sz="2800" dirty="0"/>
              <a:t>working on the same problem or sub problem in a project the team member depend on one another to do their task is called </a:t>
            </a:r>
            <a:r>
              <a:rPr lang="en-US" sz="2800" dirty="0" smtClean="0"/>
              <a:t>TEAM.</a:t>
            </a:r>
            <a:r>
              <a:rPr lang="en-US" sz="2800" dirty="0"/>
              <a:t> </a:t>
            </a:r>
            <a:endParaRPr lang="en-US" sz="2800" dirty="0" smtClean="0"/>
          </a:p>
          <a:p>
            <a:pPr algn="just"/>
            <a:r>
              <a:rPr lang="en-US" sz="2800" dirty="0" smtClean="0"/>
              <a:t>Ex: </a:t>
            </a:r>
            <a:r>
              <a:rPr lang="en-US" sz="2800" dirty="0"/>
              <a:t>Some examples include developer teams at a tech start up or the sales team at a marketing agency. Departmental teams are permanent and typically work on ongoing projects or goals</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44989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a:t>
            </a:r>
            <a:endParaRPr lang="en-US" dirty="0"/>
          </a:p>
        </p:txBody>
      </p:sp>
      <p:sp>
        <p:nvSpPr>
          <p:cNvPr id="3" name="Content Placeholder 2"/>
          <p:cNvSpPr>
            <a:spLocks noGrp="1"/>
          </p:cNvSpPr>
          <p:nvPr>
            <p:ph idx="1"/>
          </p:nvPr>
        </p:nvSpPr>
        <p:spPr/>
        <p:txBody>
          <a:bodyPr/>
          <a:lstStyle/>
          <a:p>
            <a:pPr algn="just"/>
            <a:r>
              <a:rPr lang="en-US" dirty="0"/>
              <a:t>A set of people who </a:t>
            </a:r>
            <a:r>
              <a:rPr lang="en-US" dirty="0" smtClean="0"/>
              <a:t>are assigned </a:t>
            </a:r>
            <a:r>
              <a:rPr lang="en-US" dirty="0"/>
              <a:t>to common task and work individually </a:t>
            </a:r>
            <a:r>
              <a:rPr lang="en-US" dirty="0" smtClean="0"/>
              <a:t>to accomplish </a:t>
            </a:r>
            <a:r>
              <a:rPr lang="en-US" dirty="0"/>
              <a:t>there assignment are called GROUP</a:t>
            </a:r>
            <a:r>
              <a:rPr lang="en-US" dirty="0" smtClean="0"/>
              <a:t>.</a:t>
            </a:r>
          </a:p>
          <a:p>
            <a:pPr algn="just"/>
            <a:r>
              <a:rPr lang="en-US" dirty="0" smtClean="0"/>
              <a:t>Ex: </a:t>
            </a:r>
            <a:r>
              <a:rPr lang="en-US" dirty="0"/>
              <a:t>A regional sales team responsible for selling insurance and other financial services to local citizens would be a prototypical group. In this so-called team, each sales rep has individual revenue and profitability goals for an assigned geographic territory. An individual’s ability to achieve these goals does not depend on what the other sales reps do; instead it is completely dependent upon that person’s own performance.</a:t>
            </a:r>
            <a:r>
              <a:rPr lang="en-US" dirty="0"/>
              <a:t> </a:t>
            </a:r>
            <a:endParaRPr lang="en-US" dirty="0"/>
          </a:p>
          <a:p>
            <a:pPr marL="0" indent="0">
              <a:buNone/>
            </a:pPr>
            <a:endParaRPr lang="en-US" dirty="0"/>
          </a:p>
        </p:txBody>
      </p:sp>
    </p:spTree>
    <p:extLst>
      <p:ext uri="{BB962C8B-B14F-4D97-AF65-F5344CB8AC3E}">
        <p14:creationId xmlns:p14="http://schemas.microsoft.com/office/powerpoint/2010/main" val="342112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stages in Group processes</a:t>
            </a:r>
            <a:endParaRPr lang="en-US" dirty="0"/>
          </a:p>
        </p:txBody>
      </p:sp>
      <p:pic>
        <p:nvPicPr>
          <p:cNvPr id="4" name="Content Placeholder 3" descr="group-dynamics.gif"/>
          <p:cNvPicPr>
            <a:picLocks noGrp="1" noChangeAspect="1"/>
          </p:cNvPicPr>
          <p:nvPr>
            <p:ph idx="1"/>
          </p:nvPr>
        </p:nvPicPr>
        <p:blipFill>
          <a:blip r:embed="rId2">
            <a:extLst>
              <a:ext uri="{28A0092B-C50C-407E-A947-70E740481C1C}">
                <a14:useLocalDpi xmlns:a14="http://schemas.microsoft.com/office/drawing/2010/main" val="0"/>
              </a:ext>
            </a:extLst>
          </a:blip>
          <a:srcRect t="6808" b="6808"/>
          <a:stretch>
            <a:fillRect/>
          </a:stretch>
        </p:blipFill>
        <p:spPr/>
      </p:pic>
    </p:spTree>
    <p:extLst>
      <p:ext uri="{BB962C8B-B14F-4D97-AF65-F5344CB8AC3E}">
        <p14:creationId xmlns:p14="http://schemas.microsoft.com/office/powerpoint/2010/main" val="387705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of Directors </a:t>
            </a:r>
            <a:endParaRPr lang="en-US" dirty="0"/>
          </a:p>
        </p:txBody>
      </p:sp>
      <p:sp>
        <p:nvSpPr>
          <p:cNvPr id="3" name="Content Placeholder 2"/>
          <p:cNvSpPr>
            <a:spLocks noGrp="1"/>
          </p:cNvSpPr>
          <p:nvPr>
            <p:ph idx="1"/>
          </p:nvPr>
        </p:nvSpPr>
        <p:spPr/>
        <p:txBody>
          <a:bodyPr/>
          <a:lstStyle/>
          <a:p>
            <a:pPr algn="just"/>
            <a:r>
              <a:rPr lang="en-US" dirty="0"/>
              <a:t>A board of directors is a group of people who jointly supervise the activities of an organization, which can be either a for-profit business, nonprofit organization, or a government agency</a:t>
            </a:r>
            <a:r>
              <a:rPr lang="en-US" dirty="0" smtClean="0"/>
              <a:t>.</a:t>
            </a:r>
          </a:p>
          <a:p>
            <a:pPr algn="just"/>
            <a:r>
              <a:rPr lang="en-US" dirty="0"/>
              <a:t>A </a:t>
            </a:r>
            <a:r>
              <a:rPr lang="en-US" b="1" dirty="0"/>
              <a:t>board of directors </a:t>
            </a:r>
            <a:r>
              <a:rPr lang="en-US" dirty="0"/>
              <a:t>is a team of people elected by a corporation's shareholders to represent the shareholders' interests and ensure that the company's management acts on their behalf. The head of the board of directors is the chairman or chairperson of the board</a:t>
            </a:r>
            <a:r>
              <a:rPr lang="en-US" dirty="0"/>
              <a:t> </a:t>
            </a:r>
            <a:endParaRPr lang="en-US" dirty="0"/>
          </a:p>
          <a:p>
            <a:pPr marL="0" indent="0">
              <a:buNone/>
            </a:pPr>
            <a:endParaRPr lang="en-US" dirty="0"/>
          </a:p>
        </p:txBody>
      </p:sp>
    </p:spTree>
    <p:extLst>
      <p:ext uri="{BB962C8B-B14F-4D97-AF65-F5344CB8AC3E}">
        <p14:creationId xmlns:p14="http://schemas.microsoft.com/office/powerpoint/2010/main" val="2088380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 and Staff Committees</a:t>
            </a:r>
            <a:r>
              <a:rPr lang="en-US" dirty="0"/>
              <a:t> </a:t>
            </a:r>
          </a:p>
        </p:txBody>
      </p:sp>
      <p:sp>
        <p:nvSpPr>
          <p:cNvPr id="3" name="Content Placeholder 2"/>
          <p:cNvSpPr>
            <a:spLocks noGrp="1"/>
          </p:cNvSpPr>
          <p:nvPr>
            <p:ph idx="1"/>
          </p:nvPr>
        </p:nvSpPr>
        <p:spPr/>
        <p:txBody>
          <a:bodyPr/>
          <a:lstStyle/>
          <a:p>
            <a:pPr algn="just"/>
            <a:r>
              <a:rPr lang="en-US" dirty="0"/>
              <a:t>The basis of line and staff committees is authority. A committee which has authority to make decisions to be implemented by the subordinates is a line committee and a committee which does not make decisions but only assists superiors and advices and counsels them is a staff committee. </a:t>
            </a:r>
            <a:endParaRPr lang="en-US" dirty="0" smtClean="0"/>
          </a:p>
          <a:p>
            <a:pPr algn="just"/>
            <a:r>
              <a:rPr lang="en-US" dirty="0" smtClean="0"/>
              <a:t>It </a:t>
            </a:r>
            <a:r>
              <a:rPr lang="en-US" dirty="0"/>
              <a:t>enables line managers to effectively perform the managerial functions. The authority of staff committee to its superiors is advisory in nature</a:t>
            </a:r>
            <a:r>
              <a:rPr lang="en-US" dirty="0" smtClean="0"/>
              <a:t>.</a:t>
            </a:r>
            <a:endParaRPr lang="en-US" dirty="0"/>
          </a:p>
        </p:txBody>
      </p:sp>
    </p:spTree>
    <p:extLst>
      <p:ext uri="{BB962C8B-B14F-4D97-AF65-F5344CB8AC3E}">
        <p14:creationId xmlns:p14="http://schemas.microsoft.com/office/powerpoint/2010/main" val="110262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 hoc and Standing Committee</a:t>
            </a:r>
            <a:r>
              <a:rPr lang="en-US" dirty="0"/>
              <a:t> </a:t>
            </a:r>
          </a:p>
        </p:txBody>
      </p:sp>
      <p:sp>
        <p:nvSpPr>
          <p:cNvPr id="3" name="Content Placeholder 2"/>
          <p:cNvSpPr>
            <a:spLocks noGrp="1"/>
          </p:cNvSpPr>
          <p:nvPr>
            <p:ph idx="1"/>
          </p:nvPr>
        </p:nvSpPr>
        <p:spPr/>
        <p:txBody>
          <a:bodyPr/>
          <a:lstStyle/>
          <a:p>
            <a:pPr algn="just" fontAlgn="base"/>
            <a:r>
              <a:rPr lang="en-US" dirty="0"/>
              <a:t>The basis for forming ad hoc and standing committees is time frame. Committees which are formed for a specific purpose and dissolve after the purpose is achieved are ad hoc or temporary committees. For example, company wants to launch a new product and conduct a market survey.</a:t>
            </a:r>
          </a:p>
          <a:p>
            <a:pPr algn="just"/>
            <a:r>
              <a:rPr lang="en-US" dirty="0"/>
              <a:t>A committee can be formed for this purpose which shall function till the survey is completed. Once done and the product launched, the committee stands dissolved. A committee which lasts for long duration of time is standing or permanent committee. These committees provide advisory functions to the chief executives. </a:t>
            </a:r>
          </a:p>
        </p:txBody>
      </p:sp>
    </p:spTree>
    <p:extLst>
      <p:ext uri="{BB962C8B-B14F-4D97-AF65-F5344CB8AC3E}">
        <p14:creationId xmlns:p14="http://schemas.microsoft.com/office/powerpoint/2010/main" val="3283181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Formal and Informal Committees</a:t>
            </a:r>
            <a:r>
              <a:rPr lang="en-US" dirty="0"/>
              <a:t> </a:t>
            </a:r>
          </a:p>
        </p:txBody>
      </p:sp>
      <p:sp>
        <p:nvSpPr>
          <p:cNvPr id="3" name="Content Placeholder 2"/>
          <p:cNvSpPr>
            <a:spLocks noGrp="1"/>
          </p:cNvSpPr>
          <p:nvPr>
            <p:ph idx="1"/>
          </p:nvPr>
        </p:nvSpPr>
        <p:spPr/>
        <p:txBody>
          <a:bodyPr/>
          <a:lstStyle/>
          <a:p>
            <a:pPr algn="just"/>
            <a:r>
              <a:rPr lang="en-US" dirty="0"/>
              <a:t>The basis of formal and informal committees is their position on the </a:t>
            </a:r>
            <a:r>
              <a:rPr lang="en-US" dirty="0" smtClean="0"/>
              <a:t>organization </a:t>
            </a:r>
            <a:r>
              <a:rPr lang="en-US" dirty="0"/>
              <a:t>chart. Committees formed according to formal procedures with assigned duties, power and authority are known as formal committees. They are formally depicted on the </a:t>
            </a:r>
            <a:r>
              <a:rPr lang="en-US" dirty="0" smtClean="0"/>
              <a:t>organization </a:t>
            </a:r>
            <a:r>
              <a:rPr lang="en-US" dirty="0"/>
              <a:t>charts and are permanent committees.</a:t>
            </a:r>
          </a:p>
          <a:p>
            <a:endParaRPr lang="en-US" dirty="0"/>
          </a:p>
        </p:txBody>
      </p:sp>
    </p:spTree>
    <p:extLst>
      <p:ext uri="{BB962C8B-B14F-4D97-AF65-F5344CB8AC3E}">
        <p14:creationId xmlns:p14="http://schemas.microsoft.com/office/powerpoint/2010/main" val="1594488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157</TotalTime>
  <Words>794</Words>
  <Application>Microsoft Macintosh PowerPoint</Application>
  <PresentationFormat>On-screen Show (4:3)</PresentationFormat>
  <Paragraphs>60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COMMITTEES, Teams and Group Decision making</vt:lpstr>
      <vt:lpstr>Committee</vt:lpstr>
      <vt:lpstr>Teams</vt:lpstr>
      <vt:lpstr>Groups</vt:lpstr>
      <vt:lpstr>Four stages in Group processes</vt:lpstr>
      <vt:lpstr>Board of Directors </vt:lpstr>
      <vt:lpstr>Line and Staff Committees </vt:lpstr>
      <vt:lpstr>Ad hoc and Standing Committee </vt:lpstr>
      <vt:lpstr>Formal and Informal Committees </vt:lpstr>
      <vt:lpstr>Reasons for using Committees and Groups</vt:lpstr>
      <vt:lpstr>Successful operation of Committees and Groups</vt:lpstr>
      <vt:lpstr>Asch’s experiment on group pressure</vt:lpstr>
      <vt:lpstr>Conclusions of experiment</vt:lpstr>
      <vt:lpstr>A special kind of Group: The Focus Group</vt:lpstr>
      <vt:lpstr>PowerPoint Presentation</vt:lpstr>
      <vt:lpstr>Advantages of Group</vt:lpstr>
      <vt:lpstr>Types of teams</vt:lpstr>
      <vt:lpstr>Team building</vt:lpstr>
      <vt:lpstr>Conflict</vt:lpstr>
    </vt:vector>
  </TitlesOfParts>
  <Company>NIT Warangal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Teams and Group Decision making</dc:title>
  <dc:creator>vinay kumar T</dc:creator>
  <cp:lastModifiedBy>vinay kumar T</cp:lastModifiedBy>
  <cp:revision>37</cp:revision>
  <dcterms:created xsi:type="dcterms:W3CDTF">2019-10-15T16:32:15Z</dcterms:created>
  <dcterms:modified xsi:type="dcterms:W3CDTF">2019-10-21T04:49:35Z</dcterms:modified>
</cp:coreProperties>
</file>