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8" r:id="rId6"/>
    <p:sldId id="271" r:id="rId7"/>
    <p:sldId id="260" r:id="rId8"/>
    <p:sldId id="261" r:id="rId9"/>
    <p:sldId id="262" r:id="rId10"/>
    <p:sldId id="263" r:id="rId11"/>
    <p:sldId id="269" r:id="rId12"/>
    <p:sldId id="264" r:id="rId13"/>
    <p:sldId id="266" r:id="rId14"/>
    <p:sldId id="267"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196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E49DFF02-29E3-AB44-937E-169276298627}" type="datetimeFigureOut">
              <a:rPr lang="en-US" smtClean="0"/>
              <a:t>10/18/19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E1C11-8894-EF4F-A295-81A556EEFADB}"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DFF02-29E3-AB44-937E-169276298627}" type="datetimeFigureOut">
              <a:rPr lang="en-US" smtClean="0"/>
              <a:t>10/18/19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0E1C11-8894-EF4F-A295-81A556EEFAD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E49DFF02-29E3-AB44-937E-169276298627}" type="datetimeFigureOut">
              <a:rPr lang="en-US" smtClean="0"/>
              <a:t>10/18/19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0E1C11-8894-EF4F-A295-81A556EEFAD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E49DFF02-29E3-AB44-937E-169276298627}" type="datetimeFigureOut">
              <a:rPr lang="en-US" smtClean="0"/>
              <a:t>10/18/19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0E1C11-8894-EF4F-A295-81A556EEFADB}" type="slidenum">
              <a:rPr lang="en-US" smtClean="0"/>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E49DFF02-29E3-AB44-937E-169276298627}" type="datetimeFigureOut">
              <a:rPr lang="en-US" smtClean="0"/>
              <a:t>10/18/19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0E1C11-8894-EF4F-A295-81A556EEFADB}" type="slidenum">
              <a:rPr lang="en-US" smtClean="0"/>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smtClean="0"/>
              <a:t>Drag picture to placeholder or click icon to add</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49DFF02-29E3-AB44-937E-169276298627}" type="datetimeFigureOut">
              <a:rPr lang="en-US" smtClean="0"/>
              <a:t>10/18/19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E1C11-8894-EF4F-A295-81A556EEFAD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49DFF02-29E3-AB44-937E-169276298627}" type="datetimeFigureOut">
              <a:rPr lang="en-US" smtClean="0"/>
              <a:t>10/18/19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E1C11-8894-EF4F-A295-81A556EEFAD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9DFF02-29E3-AB44-937E-169276298627}" type="datetimeFigureOut">
              <a:rPr lang="en-US" smtClean="0"/>
              <a:t>10/18/19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0E1C11-8894-EF4F-A295-81A556EEFAD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49DFF02-29E3-AB44-937E-169276298627}" type="datetimeFigureOut">
              <a:rPr lang="en-US" smtClean="0"/>
              <a:t>10/18/19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E1C11-8894-EF4F-A295-81A556EEFAD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E49DFF02-29E3-AB44-937E-169276298627}" type="datetimeFigureOut">
              <a:rPr lang="en-US" smtClean="0"/>
              <a:t>10/18/19</a:t>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80E1C11-8894-EF4F-A295-81A556EEFADB}"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E49DFF02-29E3-AB44-937E-169276298627}" type="datetimeFigureOut">
              <a:rPr lang="en-US" smtClean="0"/>
              <a:t>10/18/19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0E1C11-8894-EF4F-A295-81A556EEFAD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E49DFF02-29E3-AB44-937E-169276298627}" type="datetimeFigureOut">
              <a:rPr lang="en-US" smtClean="0"/>
              <a:t>10/18/19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0E1C11-8894-EF4F-A295-81A556EEFAD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E49DFF02-29E3-AB44-937E-169276298627}" type="datetimeFigureOut">
              <a:rPr lang="en-US" smtClean="0"/>
              <a:t>10/18/19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0E1C11-8894-EF4F-A295-81A556EEFADB}"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E49DFF02-29E3-AB44-937E-169276298627}" type="datetimeFigureOut">
              <a:rPr lang="en-US" smtClean="0"/>
              <a:t>10/18/19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0E1C11-8894-EF4F-A295-81A556EEFADB}"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E49DFF02-29E3-AB44-937E-169276298627}" type="datetimeFigureOut">
              <a:rPr lang="en-US" smtClean="0"/>
              <a:t>10/18/19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0E1C11-8894-EF4F-A295-81A556EEFADB}"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49DFF02-29E3-AB44-937E-169276298627}" type="datetimeFigureOut">
              <a:rPr lang="en-US" smtClean="0"/>
              <a:t>10/18/19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0E1C11-8894-EF4F-A295-81A556EEFAD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E49DFF02-29E3-AB44-937E-169276298627}" type="datetimeFigureOut">
              <a:rPr lang="en-US" smtClean="0"/>
              <a:t>10/18/19</a:t>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780E1C11-8894-EF4F-A295-81A556EEFAD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Job_cree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ccountingtools.com/articles/2017/5/14/chief-operating-officer" TargetMode="External"/><Relationship Id="rId3" Type="http://schemas.openxmlformats.org/officeDocument/2006/relationships/hyperlink" Target="https://www.accountingtools.com/articles/2017/5/14/chief-executive-offic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JOB ROTATION,ENLARGEMENT AND ENRICHMENT</a:t>
            </a:r>
            <a:endParaRPr lang="en-US" sz="4000" dirty="0"/>
          </a:p>
        </p:txBody>
      </p:sp>
      <p:sp>
        <p:nvSpPr>
          <p:cNvPr id="3" name="Subtitle 2"/>
          <p:cNvSpPr>
            <a:spLocks noGrp="1"/>
          </p:cNvSpPr>
          <p:nvPr>
            <p:ph type="subTitle" idx="1"/>
          </p:nvPr>
        </p:nvSpPr>
        <p:spPr/>
        <p:txBody>
          <a:bodyPr/>
          <a:lstStyle/>
          <a:p>
            <a:r>
              <a:rPr lang="en-US" dirty="0" smtClean="0"/>
              <a:t>Session 31</a:t>
            </a:r>
            <a:endParaRPr lang="en-US" dirty="0"/>
          </a:p>
        </p:txBody>
      </p:sp>
    </p:spTree>
    <p:extLst>
      <p:ext uri="{BB962C8B-B14F-4D97-AF65-F5344CB8AC3E}">
        <p14:creationId xmlns:p14="http://schemas.microsoft.com/office/powerpoint/2010/main" val="150965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a:t>
            </a:r>
            <a:endParaRPr lang="en-US" dirty="0"/>
          </a:p>
        </p:txBody>
      </p:sp>
      <p:sp>
        <p:nvSpPr>
          <p:cNvPr id="3" name="Content Placeholder 2"/>
          <p:cNvSpPr>
            <a:spLocks noGrp="1"/>
          </p:cNvSpPr>
          <p:nvPr>
            <p:ph idx="1"/>
          </p:nvPr>
        </p:nvSpPr>
        <p:spPr/>
        <p:txBody>
          <a:bodyPr/>
          <a:lstStyle/>
          <a:p>
            <a:pPr algn="just"/>
            <a:r>
              <a:rPr lang="en-US" dirty="0"/>
              <a:t>However results have shown that this process can see its effects diminish after a period of time, as even the enlarged job role become the mundane, this in turn can lead to similar levels of demotivation and job dissatisfaction at the expense of increased training levels and costs. The continual enlargement of a job over time is also known as '</a:t>
            </a:r>
            <a:r>
              <a:rPr lang="en-US" dirty="0">
                <a:hlinkClick r:id="rId2" tooltip="Job creep"/>
              </a:rPr>
              <a:t>job creep</a:t>
            </a:r>
            <a:r>
              <a:rPr lang="en-US" dirty="0"/>
              <a:t>', which can lead to an unmanageable workload.</a:t>
            </a:r>
          </a:p>
          <a:p>
            <a:pPr marL="0" indent="0">
              <a:buNone/>
            </a:pPr>
            <a:endParaRPr lang="en-US" dirty="0"/>
          </a:p>
        </p:txBody>
      </p:sp>
    </p:spTree>
    <p:extLst>
      <p:ext uri="{BB962C8B-B14F-4D97-AF65-F5344CB8AC3E}">
        <p14:creationId xmlns:p14="http://schemas.microsoft.com/office/powerpoint/2010/main" val="43874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a:bodyPr>
          <a:lstStyle/>
          <a:p>
            <a:pPr algn="just" fontAlgn="base"/>
            <a:r>
              <a:rPr lang="en-US" dirty="0"/>
              <a:t>If Mr. A is working as an executive with a company and is currently performing 3 activities on his job after job enlargement or through job enlargement we add 4 more activities to the existing job so now Mr. A performs 7 activities on the job.</a:t>
            </a:r>
          </a:p>
          <a:p>
            <a:pPr algn="just" fontAlgn="base"/>
            <a:r>
              <a:rPr lang="en-US" dirty="0"/>
              <a:t>It must be noted that the new activities which have been added should belong to the same hierarchy level in the organization. By job enlargement we provide a greater variety of activities to the individual so that we are in a position to increase the interest of the job and make maximum use of employee’s skill. </a:t>
            </a:r>
          </a:p>
          <a:p>
            <a:pPr marL="0" indent="0">
              <a:buNone/>
            </a:pPr>
            <a:endParaRPr lang="en-US" dirty="0"/>
          </a:p>
        </p:txBody>
      </p:sp>
    </p:spTree>
    <p:extLst>
      <p:ext uri="{BB962C8B-B14F-4D97-AF65-F5344CB8AC3E}">
        <p14:creationId xmlns:p14="http://schemas.microsoft.com/office/powerpoint/2010/main" val="2556303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Enrichment</a:t>
            </a:r>
            <a:endParaRPr lang="en-US" dirty="0"/>
          </a:p>
        </p:txBody>
      </p:sp>
      <p:sp>
        <p:nvSpPr>
          <p:cNvPr id="3" name="Content Placeholder 2"/>
          <p:cNvSpPr>
            <a:spLocks noGrp="1"/>
          </p:cNvSpPr>
          <p:nvPr>
            <p:ph idx="1"/>
          </p:nvPr>
        </p:nvSpPr>
        <p:spPr/>
        <p:txBody>
          <a:bodyPr>
            <a:normAutofit lnSpcReduction="10000"/>
          </a:bodyPr>
          <a:lstStyle/>
          <a:p>
            <a:pPr algn="just"/>
            <a:r>
              <a:rPr lang="en-US" b="1" dirty="0"/>
              <a:t>Job enrichment</a:t>
            </a:r>
            <a:r>
              <a:rPr lang="en-US" dirty="0"/>
              <a:t> is a common motivational technique used by organizations to give an employee greater satisfaction in his work. It means giving an employee additional responsibilities previously reserved for his manager or other higher-ranking positions</a:t>
            </a:r>
            <a:r>
              <a:rPr lang="en-US" dirty="0" smtClean="0"/>
              <a:t>.</a:t>
            </a:r>
          </a:p>
          <a:p>
            <a:pPr algn="just"/>
            <a:r>
              <a:rPr lang="en-US" dirty="0"/>
              <a:t>Job enrichment involves organizing and planning in order to gain more control over their duties and work as a manager. The execution of plans and evaluation of results motivates workers and relieves boredom.</a:t>
            </a:r>
            <a:r>
              <a:rPr lang="en-US" dirty="0"/>
              <a:t> </a:t>
            </a:r>
            <a:endParaRPr lang="en-US" dirty="0"/>
          </a:p>
          <a:p>
            <a:pPr marL="0" indent="0">
              <a:buNone/>
            </a:pPr>
            <a:endParaRPr lang="en-US" dirty="0"/>
          </a:p>
        </p:txBody>
      </p:sp>
    </p:spTree>
    <p:extLst>
      <p:ext uri="{BB962C8B-B14F-4D97-AF65-F5344CB8AC3E}">
        <p14:creationId xmlns:p14="http://schemas.microsoft.com/office/powerpoint/2010/main" val="188550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smtClean="0"/>
              <a:t>Useful to both employee and organization</a:t>
            </a:r>
          </a:p>
          <a:p>
            <a:r>
              <a:rPr lang="en-US" dirty="0" smtClean="0"/>
              <a:t>Achievement, recognition and self-actualization</a:t>
            </a:r>
          </a:p>
          <a:p>
            <a:r>
              <a:rPr lang="en-US" dirty="0" smtClean="0"/>
              <a:t>Sense of belonging</a:t>
            </a:r>
          </a:p>
          <a:p>
            <a:r>
              <a:rPr lang="en-US" dirty="0" smtClean="0"/>
              <a:t>Finds the job meaningful</a:t>
            </a:r>
          </a:p>
          <a:p>
            <a:r>
              <a:rPr lang="en-US" dirty="0" smtClean="0"/>
              <a:t>Reduces absenteeism, turnover and grievances</a:t>
            </a:r>
          </a:p>
          <a:p>
            <a:r>
              <a:rPr lang="en-US" dirty="0" smtClean="0"/>
              <a:t>Motivates employees to give best performances</a:t>
            </a:r>
            <a:endParaRPr lang="en-US" dirty="0"/>
          </a:p>
        </p:txBody>
      </p:sp>
    </p:spTree>
    <p:extLst>
      <p:ext uri="{BB962C8B-B14F-4D97-AF65-F5344CB8AC3E}">
        <p14:creationId xmlns:p14="http://schemas.microsoft.com/office/powerpoint/2010/main" val="1878521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In many cases it may not give expected results.</a:t>
            </a:r>
          </a:p>
          <a:p>
            <a:r>
              <a:rPr lang="en-US" dirty="0" smtClean="0"/>
              <a:t>Workers may oppose many changes in the job</a:t>
            </a:r>
          </a:p>
          <a:p>
            <a:pPr lvl="0"/>
            <a:r>
              <a:rPr lang="en-US" dirty="0"/>
              <a:t>It has limited use for highly skilled managers and professionals. This is because their jobs are already challenging.</a:t>
            </a:r>
          </a:p>
          <a:p>
            <a:r>
              <a:rPr lang="en-US" dirty="0"/>
              <a:t>The consent of workers is not taken before implementing job enrichment </a:t>
            </a:r>
            <a:endParaRPr lang="en-US" dirty="0" smtClean="0"/>
          </a:p>
        </p:txBody>
      </p:sp>
    </p:spTree>
    <p:extLst>
      <p:ext uri="{BB962C8B-B14F-4D97-AF65-F5344CB8AC3E}">
        <p14:creationId xmlns:p14="http://schemas.microsoft.com/office/powerpoint/2010/main" val="2595165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lgn="just"/>
            <a:r>
              <a:rPr lang="en-US" dirty="0"/>
              <a:t>Members of a team are given a task and a budget and asked to sort out for themselves how to achieve the task. This technique also has value as a learning and development tool and can allow managers to identify high-potential staff and future leaders. An example is when a consultancy encourages junior staff to pitch for low-value new business.</a:t>
            </a:r>
          </a:p>
          <a:p>
            <a:pPr marL="0" indent="0">
              <a:buNone/>
            </a:pPr>
            <a:endParaRPr lang="en-US" dirty="0"/>
          </a:p>
        </p:txBody>
      </p:sp>
    </p:spTree>
    <p:extLst>
      <p:ext uri="{BB962C8B-B14F-4D97-AF65-F5344CB8AC3E}">
        <p14:creationId xmlns:p14="http://schemas.microsoft.com/office/powerpoint/2010/main" val="4257037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rotation</a:t>
            </a:r>
            <a:endParaRPr lang="en-US" dirty="0"/>
          </a:p>
        </p:txBody>
      </p:sp>
      <p:sp>
        <p:nvSpPr>
          <p:cNvPr id="3" name="Content Placeholder 2"/>
          <p:cNvSpPr>
            <a:spLocks noGrp="1"/>
          </p:cNvSpPr>
          <p:nvPr>
            <p:ph idx="1"/>
          </p:nvPr>
        </p:nvSpPr>
        <p:spPr/>
        <p:txBody>
          <a:bodyPr/>
          <a:lstStyle/>
          <a:p>
            <a:pPr algn="just"/>
            <a:r>
              <a:rPr lang="en-US" dirty="0"/>
              <a:t>Job rotation is a strategy where employees rotate between jobs at the same business. Employees take on new tasks at a different job for a period of time before rotating back to their original position. With a job rotation system, employees gain experience and skills by taking on new responsibilities</a:t>
            </a:r>
            <a:r>
              <a:rPr lang="en-US" dirty="0" smtClean="0"/>
              <a:t>.</a:t>
            </a:r>
            <a:endParaRPr lang="en-US" dirty="0"/>
          </a:p>
        </p:txBody>
      </p:sp>
    </p:spTree>
    <p:extLst>
      <p:ext uri="{BB962C8B-B14F-4D97-AF65-F5344CB8AC3E}">
        <p14:creationId xmlns:p14="http://schemas.microsoft.com/office/powerpoint/2010/main" val="90798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ob-rotation-objectives.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55" y="1465211"/>
            <a:ext cx="7803683" cy="4737514"/>
          </a:xfrm>
          <a:prstGeom prst="rect">
            <a:avLst/>
          </a:prstGeom>
        </p:spPr>
      </p:pic>
    </p:spTree>
    <p:extLst>
      <p:ext uri="{BB962C8B-B14F-4D97-AF65-F5344CB8AC3E}">
        <p14:creationId xmlns:p14="http://schemas.microsoft.com/office/powerpoint/2010/main" val="27353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ob-rotation-visual.jpg"/>
          <p:cNvPicPr>
            <a:picLocks noChangeAspect="1"/>
          </p:cNvPicPr>
          <p:nvPr/>
        </p:nvPicPr>
        <p:blipFill rotWithShape="1">
          <a:blip r:embed="rId2">
            <a:extLst>
              <a:ext uri="{28A0092B-C50C-407E-A947-70E740481C1C}">
                <a14:useLocalDpi xmlns:a14="http://schemas.microsoft.com/office/drawing/2010/main" val="0"/>
              </a:ext>
            </a:extLst>
          </a:blip>
          <a:srcRect b="6944"/>
          <a:stretch/>
        </p:blipFill>
        <p:spPr>
          <a:xfrm>
            <a:off x="800100" y="476193"/>
            <a:ext cx="7534776" cy="6381807"/>
          </a:xfrm>
          <a:prstGeom prst="rect">
            <a:avLst/>
          </a:prstGeom>
        </p:spPr>
      </p:pic>
    </p:spTree>
    <p:extLst>
      <p:ext uri="{BB962C8B-B14F-4D97-AF65-F5344CB8AC3E}">
        <p14:creationId xmlns:p14="http://schemas.microsoft.com/office/powerpoint/2010/main" val="984325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244220" y="2230376"/>
            <a:ext cx="8775635" cy="4395632"/>
          </a:xfrm>
        </p:spPr>
        <p:txBody>
          <a:bodyPr>
            <a:normAutofit/>
          </a:bodyPr>
          <a:lstStyle/>
          <a:p>
            <a:pPr algn="just"/>
            <a:r>
              <a:rPr lang="en-US" dirty="0">
                <a:solidFill>
                  <a:srgbClr val="000000"/>
                </a:solidFill>
              </a:rPr>
              <a:t>For example, a person initially employed in the engineering department to create new products may work for several years in the marketing department, to see how products are positioned and advertised in the marketplace, and then move on to the sales department to experience the selling process flow. Other rotations might send the individual through the production and accounting departments, to gain a more complete understanding of the remaining key functional areas. Only after this job rotation has been completed will the employee be shifted into a senior management position. Even after achieving a senior post, an employee might still be rotated through other senior jobs, in preparation for taking over the </a:t>
            </a:r>
            <a:r>
              <a:rPr lang="en-US" dirty="0">
                <a:solidFill>
                  <a:srgbClr val="000000"/>
                </a:solidFill>
                <a:hlinkClick r:id="rId2"/>
              </a:rPr>
              <a:t>chief operating officer</a:t>
            </a:r>
            <a:r>
              <a:rPr lang="en-US" dirty="0">
                <a:solidFill>
                  <a:srgbClr val="000000"/>
                </a:solidFill>
              </a:rPr>
              <a:t> or </a:t>
            </a:r>
            <a:r>
              <a:rPr lang="en-US" dirty="0">
                <a:solidFill>
                  <a:srgbClr val="000000"/>
                </a:solidFill>
                <a:hlinkClick r:id="rId3"/>
              </a:rPr>
              <a:t>chief executive officer</a:t>
            </a:r>
            <a:r>
              <a:rPr lang="en-US" dirty="0">
                <a:solidFill>
                  <a:srgbClr val="000000"/>
                </a:solidFill>
              </a:rPr>
              <a:t> positions.</a:t>
            </a:r>
          </a:p>
          <a:p>
            <a:pPr marL="0" indent="0">
              <a:buNone/>
            </a:pPr>
            <a:endParaRPr lang="en-US" dirty="0"/>
          </a:p>
          <a:p>
            <a:endParaRPr lang="en-US" dirty="0"/>
          </a:p>
        </p:txBody>
      </p:sp>
    </p:spTree>
    <p:extLst>
      <p:ext uri="{BB962C8B-B14F-4D97-AF65-F5344CB8AC3E}">
        <p14:creationId xmlns:p14="http://schemas.microsoft.com/office/powerpoint/2010/main" val="94736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ganizational-structure-chart-cfo-ceo-coo_179595-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304800"/>
            <a:ext cx="8890000" cy="6248400"/>
          </a:xfrm>
          <a:prstGeom prst="rect">
            <a:avLst/>
          </a:prstGeom>
        </p:spPr>
      </p:pic>
    </p:spTree>
    <p:extLst>
      <p:ext uri="{BB962C8B-B14F-4D97-AF65-F5344CB8AC3E}">
        <p14:creationId xmlns:p14="http://schemas.microsoft.com/office/powerpoint/2010/main" val="211274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Enlargement</a:t>
            </a:r>
            <a:endParaRPr lang="en-US" dirty="0"/>
          </a:p>
        </p:txBody>
      </p:sp>
      <p:sp>
        <p:nvSpPr>
          <p:cNvPr id="3" name="Content Placeholder 2"/>
          <p:cNvSpPr>
            <a:spLocks noGrp="1"/>
          </p:cNvSpPr>
          <p:nvPr>
            <p:ph idx="1"/>
          </p:nvPr>
        </p:nvSpPr>
        <p:spPr/>
        <p:txBody>
          <a:bodyPr/>
          <a:lstStyle/>
          <a:p>
            <a:pPr algn="just"/>
            <a:r>
              <a:rPr lang="en-US" dirty="0"/>
              <a:t>Job enlargement means increasing the scope of </a:t>
            </a:r>
            <a:r>
              <a:rPr lang="en-US" dirty="0" smtClean="0"/>
              <a:t>a job</a:t>
            </a:r>
            <a:r>
              <a:rPr lang="en-US" dirty="0"/>
              <a:t> through extending the range of its job duties and responsibilities generally within the same level and periphery. Job enlargement involves combining various activities at the same level in the organization and adding them to the existing </a:t>
            </a:r>
            <a:r>
              <a:rPr lang="en-US" dirty="0" smtClean="0"/>
              <a:t>job.</a:t>
            </a:r>
            <a:endParaRPr lang="en-US" dirty="0"/>
          </a:p>
        </p:txBody>
      </p:sp>
    </p:spTree>
    <p:extLst>
      <p:ext uri="{BB962C8B-B14F-4D97-AF65-F5344CB8AC3E}">
        <p14:creationId xmlns:p14="http://schemas.microsoft.com/office/powerpoint/2010/main" val="2898475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job enlargement</a:t>
            </a:r>
            <a:endParaRPr lang="en-US" dirty="0"/>
          </a:p>
        </p:txBody>
      </p:sp>
      <p:sp>
        <p:nvSpPr>
          <p:cNvPr id="3" name="Content Placeholder 2"/>
          <p:cNvSpPr>
            <a:spLocks noGrp="1"/>
          </p:cNvSpPr>
          <p:nvPr>
            <p:ph idx="1"/>
          </p:nvPr>
        </p:nvSpPr>
        <p:spPr/>
        <p:txBody>
          <a:bodyPr/>
          <a:lstStyle/>
          <a:p>
            <a:pPr algn="just"/>
            <a:r>
              <a:rPr lang="en-US" dirty="0"/>
              <a:t>The objective of job enlargement is to motivate an employee by increasing his efforts and exposure towards achieving the organizational objectives as set for the job. By doing this, an employee can get a wider range of his or her objectives without his or her job in a repetitious </a:t>
            </a:r>
            <a:r>
              <a:rPr lang="en-US" dirty="0" smtClean="0"/>
              <a:t>manner</a:t>
            </a:r>
            <a:r>
              <a:rPr lang="en-US" dirty="0"/>
              <a:t>.</a:t>
            </a:r>
            <a:endParaRPr lang="en-US" dirty="0" smtClean="0"/>
          </a:p>
        </p:txBody>
      </p:sp>
    </p:spTree>
    <p:extLst>
      <p:ext uri="{BB962C8B-B14F-4D97-AF65-F5344CB8AC3E}">
        <p14:creationId xmlns:p14="http://schemas.microsoft.com/office/powerpoint/2010/main" val="3178912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739775" y="1855933"/>
            <a:ext cx="7662864" cy="4327851"/>
          </a:xfrm>
        </p:spPr>
        <p:txBody>
          <a:bodyPr>
            <a:normAutofit lnSpcReduction="10000"/>
          </a:bodyPr>
          <a:lstStyle/>
          <a:p>
            <a:r>
              <a:rPr lang="en-US" dirty="0">
                <a:solidFill>
                  <a:schemeClr val="tx1"/>
                </a:solidFill>
              </a:rPr>
              <a:t>Some advantages of job enlargement are a variety of skills, improves earning capacity, and wide range of activities.</a:t>
            </a:r>
          </a:p>
          <a:p>
            <a:pPr lvl="0"/>
            <a:r>
              <a:rPr lang="en-US" dirty="0">
                <a:solidFill>
                  <a:schemeClr val="tx1"/>
                </a:solidFill>
              </a:rPr>
              <a:t>Variety of skills – Job enlargement helps the organization to improve and increase the skills of the employee due to organization as well as the individual benefit.</a:t>
            </a:r>
          </a:p>
          <a:p>
            <a:pPr lvl="0"/>
            <a:r>
              <a:rPr lang="en-US" dirty="0">
                <a:solidFill>
                  <a:schemeClr val="tx1"/>
                </a:solidFill>
              </a:rPr>
              <a:t>Improves earning capacity – with all the new activities a person learns from job enlargement, they are able to try to get a better salary when they apply for a new job.</a:t>
            </a:r>
          </a:p>
          <a:p>
            <a:pPr lvl="0"/>
            <a:r>
              <a:rPr lang="en-US" dirty="0">
                <a:solidFill>
                  <a:schemeClr val="tx1"/>
                </a:solidFill>
              </a:rPr>
              <a:t>Wide range of activities – Employees are able to learn more activities which can help a company save money by reducing the number of employees they have.</a:t>
            </a:r>
          </a:p>
          <a:p>
            <a:endParaRPr lang="en-US" dirty="0"/>
          </a:p>
        </p:txBody>
      </p:sp>
    </p:spTree>
    <p:extLst>
      <p:ext uri="{BB962C8B-B14F-4D97-AF65-F5344CB8AC3E}">
        <p14:creationId xmlns:p14="http://schemas.microsoft.com/office/powerpoint/2010/main" val="917244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majorFont>
      <a:minorFont>
        <a:latin typeface="Calisto MT"/>
        <a:ea typeface=""/>
        <a:cs typeface=""/>
        <a:font script="Jpan" typeface="ＭＳ 明朝"/>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76</TotalTime>
  <Words>595</Words>
  <Application>Microsoft Macintosh PowerPoint</Application>
  <PresentationFormat>On-screen Show (4:3)</PresentationFormat>
  <Paragraphs>37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Genesis</vt:lpstr>
      <vt:lpstr>JOB ROTATION,ENLARGEMENT AND ENRICHMENT</vt:lpstr>
      <vt:lpstr>Job rotation</vt:lpstr>
      <vt:lpstr>PowerPoint Presentation</vt:lpstr>
      <vt:lpstr>PowerPoint Presentation</vt:lpstr>
      <vt:lpstr>Example</vt:lpstr>
      <vt:lpstr>PowerPoint Presentation</vt:lpstr>
      <vt:lpstr>Job Enlargement</vt:lpstr>
      <vt:lpstr>Objectives of job enlargement</vt:lpstr>
      <vt:lpstr>Advantages</vt:lpstr>
      <vt:lpstr>Disadvantage</vt:lpstr>
      <vt:lpstr>Example</vt:lpstr>
      <vt:lpstr>Job Enrichment</vt:lpstr>
      <vt:lpstr>Advantages</vt:lpstr>
      <vt:lpstr>Disadvantages</vt:lpstr>
      <vt:lpstr>Example</vt:lpstr>
    </vt:vector>
  </TitlesOfParts>
  <Company>NIT Warangal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ROTATION,ENLARGEMENT AND ENRICHMENT</dc:title>
  <dc:creator>vinay kumar T</dc:creator>
  <cp:lastModifiedBy>vinay kumar T</cp:lastModifiedBy>
  <cp:revision>17</cp:revision>
  <dcterms:created xsi:type="dcterms:W3CDTF">2019-09-26T10:08:02Z</dcterms:created>
  <dcterms:modified xsi:type="dcterms:W3CDTF">2019-10-18T01:18:33Z</dcterms:modified>
</cp:coreProperties>
</file>