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C32B02E-C2CF-BE4E-A04E-3423A860FCAB}"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FC32B02E-C2CF-BE4E-A04E-3423A860FCAB}"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FC32B02E-C2CF-BE4E-A04E-3423A860FCAB}" type="datetimeFigureOut">
              <a:rPr lang="en-US" smtClean="0"/>
              <a:pPr/>
              <a:t>10/24/2019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1D8CFED9-7975-504F-AFA8-52143F5D031E}"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2B02E-C2CF-BE4E-A04E-3423A860FCAB}" type="datetimeFigureOut">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FC32B02E-C2CF-BE4E-A04E-3423A860FCAB}"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CFED9-7975-504F-AFA8-52143F5D03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FC32B02E-C2CF-BE4E-A04E-3423A860FCAB}" type="datetimeFigureOut">
              <a:rPr lang="en-US" smtClean="0"/>
              <a:pPr/>
              <a:t>10/24/2019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1D8CFED9-7975-504F-AFA8-52143F5D031E}"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Controlling(The basic control process)</a:t>
            </a:r>
            <a:endParaRPr lang="en-US" dirty="0"/>
          </a:p>
        </p:txBody>
      </p:sp>
      <p:sp>
        <p:nvSpPr>
          <p:cNvPr id="3" name="Subtitle 2"/>
          <p:cNvSpPr>
            <a:spLocks noGrp="1"/>
          </p:cNvSpPr>
          <p:nvPr>
            <p:ph type="subTitle" idx="1"/>
          </p:nvPr>
        </p:nvSpPr>
        <p:spPr/>
        <p:txBody>
          <a:bodyPr/>
          <a:lstStyle/>
          <a:p>
            <a:r>
              <a:rPr lang="en-US" dirty="0" smtClean="0"/>
              <a:t>Session 34</a:t>
            </a:r>
            <a:endParaRPr lang="en-US" dirty="0"/>
          </a:p>
        </p:txBody>
      </p:sp>
    </p:spTree>
    <p:extLst>
      <p:ext uri="{BB962C8B-B14F-4D97-AF65-F5344CB8AC3E}">
        <p14:creationId xmlns="" xmlns:p14="http://schemas.microsoft.com/office/powerpoint/2010/main" val="71235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critical point standards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Every objective, every goal of the many planning programs, every activity of these programs, every policy, every procedure, and every budget can become a standard against which actual or expected performance might measured. In practice, however, standards tend to be of the following types: </a:t>
            </a:r>
            <a:br>
              <a:rPr lang="en-US" dirty="0"/>
            </a:br>
            <a:r>
              <a:rPr lang="en-US" dirty="0"/>
              <a:t>• Physical Standards </a:t>
            </a:r>
            <a:br>
              <a:rPr lang="en-US" dirty="0"/>
            </a:br>
            <a:r>
              <a:rPr lang="en-US" dirty="0"/>
              <a:t>• Cost Standards </a:t>
            </a:r>
            <a:br>
              <a:rPr lang="en-US" dirty="0"/>
            </a:br>
            <a:r>
              <a:rPr lang="en-US" dirty="0"/>
              <a:t>• Capital Standards </a:t>
            </a:r>
            <a:br>
              <a:rPr lang="en-US" dirty="0"/>
            </a:br>
            <a:r>
              <a:rPr lang="en-US" dirty="0"/>
              <a:t>• Revenue Standards </a:t>
            </a:r>
            <a:br>
              <a:rPr lang="en-US" dirty="0"/>
            </a:br>
            <a:r>
              <a:rPr lang="en-US" dirty="0"/>
              <a:t>• Program Standards </a:t>
            </a:r>
            <a:br>
              <a:rPr lang="en-US" dirty="0"/>
            </a:br>
            <a:r>
              <a:rPr lang="en-US" dirty="0"/>
              <a:t>• Intangible Standards </a:t>
            </a:r>
            <a:br>
              <a:rPr lang="en-US" dirty="0"/>
            </a:br>
            <a:r>
              <a:rPr lang="en-US" dirty="0"/>
              <a:t>• Goals as Standards and </a:t>
            </a:r>
            <a:br>
              <a:rPr lang="en-US" dirty="0"/>
            </a:br>
            <a:r>
              <a:rPr lang="en-US" dirty="0"/>
              <a:t>• Strategic Plans as Control Points for Strategic Control. </a:t>
            </a:r>
          </a:p>
          <a:p>
            <a:pPr marL="0" indent="0">
              <a:buNone/>
            </a:pPr>
            <a:endParaRPr lang="en-US" dirty="0"/>
          </a:p>
        </p:txBody>
      </p:sp>
    </p:spTree>
    <p:extLst>
      <p:ext uri="{BB962C8B-B14F-4D97-AF65-F5344CB8AC3E}">
        <p14:creationId xmlns="" xmlns:p14="http://schemas.microsoft.com/office/powerpoint/2010/main" val="200619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dirty="0"/>
              <a:t>Benchmarking is a concept that is now widely accepted. It is an approach for setting goals and productivity measures based on best industry practices</a:t>
            </a:r>
            <a:r>
              <a:rPr lang="en-US" dirty="0" smtClean="0"/>
              <a:t>.</a:t>
            </a:r>
          </a:p>
          <a:p>
            <a:pPr algn="just"/>
            <a:r>
              <a:rPr lang="en-US" dirty="0" smtClean="0"/>
              <a:t> </a:t>
            </a:r>
            <a:r>
              <a:rPr lang="en-US" dirty="0"/>
              <a:t>Benchmarking developed out of the need to have data against which performance can be measured. What should the criteria be? If a company needs six days to fill a customer's order and the competitor in the same industry needs only five days, five days does not become the standard if a firm in an unrelated industry can fill orders in four days. The four-day criterion becomes the benchmark even when at first this seems to be an unachievable goal. </a:t>
            </a:r>
            <a:endParaRPr lang="en-US" dirty="0" smtClean="0"/>
          </a:p>
          <a:p>
            <a:pPr algn="just"/>
            <a:r>
              <a:rPr lang="en-US" dirty="0" smtClean="0"/>
              <a:t>The </a:t>
            </a:r>
            <a:r>
              <a:rPr lang="en-US" dirty="0"/>
              <a:t>process involved in filling the orders is then carefully analyzed, and creative ways are encouraged to achieve the benchmark </a:t>
            </a:r>
          </a:p>
        </p:txBody>
      </p:sp>
    </p:spTree>
    <p:extLst>
      <p:ext uri="{BB962C8B-B14F-4D97-AF65-F5344CB8AC3E}">
        <p14:creationId xmlns="" xmlns:p14="http://schemas.microsoft.com/office/powerpoint/2010/main" val="23161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a:t>There are three types of </a:t>
            </a:r>
            <a:r>
              <a:rPr lang="en-US" b="1" dirty="0" smtClean="0"/>
              <a:t>benchmarking:</a:t>
            </a:r>
            <a:r>
              <a:rPr lang="en-US" b="1" dirty="0"/>
              <a:t> </a:t>
            </a:r>
            <a:r>
              <a:rPr lang="en-US" dirty="0"/>
              <a:t/>
            </a:r>
            <a:br>
              <a:rPr lang="en-US" dirty="0"/>
            </a:br>
            <a:r>
              <a:rPr lang="en-US" dirty="0"/>
              <a:t>First, strategic benchmarking compares various strategies and identifies the key strategic elements of success. </a:t>
            </a:r>
            <a:br>
              <a:rPr lang="en-US" dirty="0"/>
            </a:br>
            <a:r>
              <a:rPr lang="en-US" dirty="0"/>
              <a:t>Second, operational benchmarking compares relative costs or possibilities for product differentiation. </a:t>
            </a:r>
            <a:br>
              <a:rPr lang="en-US" dirty="0"/>
            </a:br>
            <a:r>
              <a:rPr lang="en-US" dirty="0"/>
              <a:t>Third, management benchmarking focuses </a:t>
            </a:r>
            <a:r>
              <a:rPr lang="en-US" dirty="0" smtClean="0"/>
              <a:t>on </a:t>
            </a:r>
            <a:r>
              <a:rPr lang="en-US" dirty="0"/>
              <a:t>support functions such as market planning and information systems, logistics, human resource management, and so on</a:t>
            </a:r>
            <a:r>
              <a:rPr lang="en-US" sz="2400" dirty="0"/>
              <a:t>.</a:t>
            </a:r>
          </a:p>
          <a:p>
            <a:endParaRPr lang="en-US" dirty="0"/>
          </a:p>
        </p:txBody>
      </p:sp>
    </p:spTree>
    <p:extLst>
      <p:ext uri="{BB962C8B-B14F-4D97-AF65-F5344CB8AC3E}">
        <p14:creationId xmlns="" xmlns:p14="http://schemas.microsoft.com/office/powerpoint/2010/main" val="401059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dirty="0"/>
              <a:t>The benchmarking procedure begins with the identification of what is to be benchmarked. </a:t>
            </a:r>
            <a:r>
              <a:rPr lang="en-US" dirty="0" smtClean="0"/>
              <a:t>Then </a:t>
            </a:r>
            <a:r>
              <a:rPr lang="en-US" dirty="0"/>
              <a:t>superior performers have to be selected. Data need to be gathered and analyzed, which become the basis for performance goals. During the implementation of the new approach, performance is periodically measured and corrective actions are </a:t>
            </a:r>
            <a:r>
              <a:rPr lang="en-US" dirty="0" smtClean="0"/>
              <a:t>taken </a:t>
            </a:r>
            <a:r>
              <a:rPr lang="en-US" dirty="0"/>
              <a:t>at that time. </a:t>
            </a:r>
          </a:p>
        </p:txBody>
      </p:sp>
    </p:spTree>
    <p:extLst>
      <p:ext uri="{BB962C8B-B14F-4D97-AF65-F5344CB8AC3E}">
        <p14:creationId xmlns="" xmlns:p14="http://schemas.microsoft.com/office/powerpoint/2010/main" val="271171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as a feedback system</a:t>
            </a:r>
            <a:endParaRPr lang="en-US" dirty="0"/>
          </a:p>
        </p:txBody>
      </p:sp>
      <p:sp>
        <p:nvSpPr>
          <p:cNvPr id="3" name="Subtitle 2"/>
          <p:cNvSpPr>
            <a:spLocks noGrp="1"/>
          </p:cNvSpPr>
          <p:nvPr>
            <p:ph type="subTitle" idx="1"/>
          </p:nvPr>
        </p:nvSpPr>
        <p:spPr/>
        <p:txBody>
          <a:bodyPr/>
          <a:lstStyle/>
          <a:p>
            <a:r>
              <a:rPr lang="en-US" dirty="0" smtClean="0"/>
              <a:t>Session 36</a:t>
            </a:r>
            <a:endParaRPr lang="en-US" dirty="0"/>
          </a:p>
        </p:txBody>
      </p:sp>
    </p:spTree>
    <p:extLst>
      <p:ext uri="{BB962C8B-B14F-4D97-AF65-F5344CB8AC3E}">
        <p14:creationId xmlns="" xmlns:p14="http://schemas.microsoft.com/office/powerpoint/2010/main" val="184742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Arial"/>
              <a:buChar char="•"/>
            </a:pPr>
            <a:r>
              <a:rPr lang="en-US" sz="2000" dirty="0" smtClean="0"/>
              <a:t>Feedback </a:t>
            </a:r>
            <a:r>
              <a:rPr lang="en-US" sz="2000" dirty="0"/>
              <a:t>control is a process that managers can use to evaluate how effectively their teams meet the stated goals at the end of a production process</a:t>
            </a:r>
            <a:r>
              <a:rPr lang="en-US" sz="2000" dirty="0" smtClean="0"/>
              <a:t>. </a:t>
            </a:r>
          </a:p>
          <a:p>
            <a:pPr algn="just">
              <a:buFont typeface="Arial"/>
              <a:buChar char="•"/>
            </a:pPr>
            <a:r>
              <a:rPr lang="en-US" sz="2000" dirty="0" smtClean="0"/>
              <a:t>Feedback </a:t>
            </a:r>
            <a:r>
              <a:rPr lang="en-US" sz="2000" dirty="0"/>
              <a:t>control evaluates the team's progress by comparing the output the team was planning on producing to what was actually produced.</a:t>
            </a:r>
          </a:p>
          <a:p>
            <a:endParaRPr lang="en-US" dirty="0"/>
          </a:p>
        </p:txBody>
      </p:sp>
    </p:spTree>
    <p:extLst>
      <p:ext uri="{BB962C8B-B14F-4D97-AF65-F5344CB8AC3E}">
        <p14:creationId xmlns="" xmlns:p14="http://schemas.microsoft.com/office/powerpoint/2010/main" val="316775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00px-Feedback_control_system.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8673" y="396875"/>
            <a:ext cx="7991452" cy="4491196"/>
          </a:xfrm>
          <a:prstGeom prst="rect">
            <a:avLst/>
          </a:prstGeom>
        </p:spPr>
      </p:pic>
      <p:sp>
        <p:nvSpPr>
          <p:cNvPr id="5" name="TextBox 4"/>
          <p:cNvSpPr txBox="1"/>
          <p:nvPr/>
        </p:nvSpPr>
        <p:spPr>
          <a:xfrm>
            <a:off x="1270000" y="5508624"/>
            <a:ext cx="6794500" cy="461665"/>
          </a:xfrm>
          <a:prstGeom prst="rect">
            <a:avLst/>
          </a:prstGeom>
          <a:noFill/>
        </p:spPr>
        <p:txBody>
          <a:bodyPr wrap="square" rtlCol="0">
            <a:spAutoFit/>
          </a:bodyPr>
          <a:lstStyle/>
          <a:p>
            <a:r>
              <a:rPr lang="en-US" sz="2400" dirty="0" smtClean="0"/>
              <a:t>Example of feedback system</a:t>
            </a:r>
            <a:endParaRPr lang="en-US" sz="2400" dirty="0"/>
          </a:p>
        </p:txBody>
      </p:sp>
    </p:spTree>
    <p:extLst>
      <p:ext uri="{BB962C8B-B14F-4D97-AF65-F5344CB8AC3E}">
        <p14:creationId xmlns="" xmlns:p14="http://schemas.microsoft.com/office/powerpoint/2010/main" val="210091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17021" y="2184795"/>
            <a:ext cx="8159749" cy="3810000"/>
            <a:chOff x="0" y="0"/>
            <a:chExt cx="7086600" cy="2971800"/>
          </a:xfrm>
        </p:grpSpPr>
        <p:sp>
          <p:nvSpPr>
            <p:cNvPr id="3" name="Rectangle 2"/>
            <p:cNvSpPr/>
            <p:nvPr/>
          </p:nvSpPr>
          <p:spPr>
            <a:xfrm>
              <a:off x="571500" y="114300"/>
              <a:ext cx="1143000" cy="8001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chemeClr val="tx1"/>
                  </a:solidFill>
                  <a:effectLst/>
                  <a:ea typeface="ＭＳ 明朝"/>
                  <a:cs typeface="Times New Roman"/>
                </a:rPr>
                <a:t>Desired performance</a:t>
              </a:r>
            </a:p>
          </p:txBody>
        </p:sp>
        <p:sp>
          <p:nvSpPr>
            <p:cNvPr id="4" name="Right Arrow 3"/>
            <p:cNvSpPr/>
            <p:nvPr/>
          </p:nvSpPr>
          <p:spPr>
            <a:xfrm>
              <a:off x="0" y="342900"/>
              <a:ext cx="457200" cy="3429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 name="Right Arrow 4"/>
            <p:cNvSpPr/>
            <p:nvPr/>
          </p:nvSpPr>
          <p:spPr>
            <a:xfrm>
              <a:off x="1828800" y="342900"/>
              <a:ext cx="457200" cy="3429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 name="Rectangle 5"/>
            <p:cNvSpPr/>
            <p:nvPr/>
          </p:nvSpPr>
          <p:spPr>
            <a:xfrm>
              <a:off x="2286000" y="114300"/>
              <a:ext cx="1143000" cy="8001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chemeClr val="tx1"/>
                  </a:solidFill>
                  <a:effectLst/>
                  <a:ea typeface="ＭＳ 明朝"/>
                  <a:cs typeface="Times New Roman"/>
                </a:rPr>
                <a:t>Actual Performance</a:t>
              </a:r>
            </a:p>
          </p:txBody>
        </p:sp>
        <p:sp>
          <p:nvSpPr>
            <p:cNvPr id="7" name="Right Arrow 6"/>
            <p:cNvSpPr/>
            <p:nvPr/>
          </p:nvSpPr>
          <p:spPr>
            <a:xfrm>
              <a:off x="3543300" y="342900"/>
              <a:ext cx="457200" cy="3429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8" name="Rectangle 7"/>
            <p:cNvSpPr/>
            <p:nvPr/>
          </p:nvSpPr>
          <p:spPr>
            <a:xfrm>
              <a:off x="4114800" y="114300"/>
              <a:ext cx="1143000" cy="8001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chemeClr val="tx1"/>
                  </a:solidFill>
                  <a:effectLst/>
                  <a:ea typeface="ＭＳ 明朝"/>
                  <a:cs typeface="Times New Roman"/>
                </a:rPr>
                <a:t>Measurement of Actual Performance</a:t>
              </a:r>
            </a:p>
          </p:txBody>
        </p:sp>
        <p:sp>
          <p:nvSpPr>
            <p:cNvPr id="9" name="Right Arrow 8"/>
            <p:cNvSpPr/>
            <p:nvPr/>
          </p:nvSpPr>
          <p:spPr>
            <a:xfrm>
              <a:off x="5372100" y="342900"/>
              <a:ext cx="457200" cy="3429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 name="Rectangle 9"/>
            <p:cNvSpPr/>
            <p:nvPr/>
          </p:nvSpPr>
          <p:spPr>
            <a:xfrm>
              <a:off x="5829300" y="0"/>
              <a:ext cx="1257300" cy="10287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a:solidFill>
                    <a:schemeClr val="tx1"/>
                  </a:solidFill>
                  <a:effectLst/>
                  <a:ea typeface="ＭＳ 明朝"/>
                  <a:cs typeface="Times New Roman"/>
                </a:rPr>
                <a:t>Comparison of actual performance against standards</a:t>
              </a:r>
            </a:p>
          </p:txBody>
        </p:sp>
        <p:sp>
          <p:nvSpPr>
            <p:cNvPr id="11" name="Down Arrow 10"/>
            <p:cNvSpPr/>
            <p:nvPr/>
          </p:nvSpPr>
          <p:spPr>
            <a:xfrm>
              <a:off x="6286500" y="1143000"/>
              <a:ext cx="457200" cy="57150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11"/>
            <p:cNvSpPr/>
            <p:nvPr/>
          </p:nvSpPr>
          <p:spPr>
            <a:xfrm>
              <a:off x="5943600" y="1828800"/>
              <a:ext cx="1143000" cy="10287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a:solidFill>
                    <a:schemeClr val="tx1"/>
                  </a:solidFill>
                  <a:effectLst/>
                  <a:ea typeface="ＭＳ 明朝"/>
                  <a:cs typeface="Times New Roman"/>
                </a:rPr>
                <a:t>Identification of deviations</a:t>
              </a:r>
            </a:p>
          </p:txBody>
        </p:sp>
        <p:sp>
          <p:nvSpPr>
            <p:cNvPr id="13" name="Left Arrow 12"/>
            <p:cNvSpPr/>
            <p:nvPr/>
          </p:nvSpPr>
          <p:spPr>
            <a:xfrm>
              <a:off x="5257800" y="2171700"/>
              <a:ext cx="571500" cy="45720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 name="Rectangle 13"/>
            <p:cNvSpPr/>
            <p:nvPr/>
          </p:nvSpPr>
          <p:spPr>
            <a:xfrm>
              <a:off x="4114800" y="1828800"/>
              <a:ext cx="1143000" cy="10287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a:solidFill>
                    <a:schemeClr val="tx1"/>
                  </a:solidFill>
                  <a:effectLst/>
                  <a:ea typeface="ＭＳ 明朝"/>
                  <a:cs typeface="Times New Roman"/>
                </a:rPr>
                <a:t>Analysis of causes of deviations</a:t>
              </a:r>
            </a:p>
          </p:txBody>
        </p:sp>
        <p:sp>
          <p:nvSpPr>
            <p:cNvPr id="15" name="Left Arrow 14"/>
            <p:cNvSpPr/>
            <p:nvPr/>
          </p:nvSpPr>
          <p:spPr>
            <a:xfrm>
              <a:off x="3429000" y="2171700"/>
              <a:ext cx="571500" cy="45720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6" name="Rectangle 15"/>
            <p:cNvSpPr/>
            <p:nvPr/>
          </p:nvSpPr>
          <p:spPr>
            <a:xfrm>
              <a:off x="2286000" y="1828800"/>
              <a:ext cx="1143000" cy="10287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a:solidFill>
                    <a:schemeClr val="tx1"/>
                  </a:solidFill>
                  <a:effectLst/>
                  <a:ea typeface="ＭＳ 明朝"/>
                  <a:cs typeface="Times New Roman"/>
                </a:rPr>
                <a:t>Program of corrective action</a:t>
              </a:r>
            </a:p>
          </p:txBody>
        </p:sp>
        <p:sp>
          <p:nvSpPr>
            <p:cNvPr id="17" name="Left Arrow 16"/>
            <p:cNvSpPr/>
            <p:nvPr/>
          </p:nvSpPr>
          <p:spPr>
            <a:xfrm>
              <a:off x="1600200" y="2171700"/>
              <a:ext cx="571500" cy="457200"/>
            </a:xfrm>
            <a:prstGeom prst="left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Rectangle 17"/>
            <p:cNvSpPr/>
            <p:nvPr/>
          </p:nvSpPr>
          <p:spPr>
            <a:xfrm>
              <a:off x="457200" y="1943100"/>
              <a:ext cx="1143000" cy="102870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a:solidFill>
                    <a:schemeClr val="tx1"/>
                  </a:solidFill>
                  <a:effectLst/>
                  <a:ea typeface="ＭＳ 明朝"/>
                  <a:cs typeface="Times New Roman"/>
                </a:rPr>
                <a:t>Implementation of corrections</a:t>
              </a:r>
            </a:p>
          </p:txBody>
        </p:sp>
        <p:sp>
          <p:nvSpPr>
            <p:cNvPr id="19" name="Up Arrow 18"/>
            <p:cNvSpPr/>
            <p:nvPr/>
          </p:nvSpPr>
          <p:spPr>
            <a:xfrm>
              <a:off x="914400" y="1143000"/>
              <a:ext cx="342900" cy="457200"/>
            </a:xfrm>
            <a:prstGeom prst="up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20" name="Title 19"/>
          <p:cNvSpPr>
            <a:spLocks noGrp="1"/>
          </p:cNvSpPr>
          <p:nvPr>
            <p:ph type="title"/>
          </p:nvPr>
        </p:nvSpPr>
        <p:spPr/>
        <p:txBody>
          <a:bodyPr>
            <a:normAutofit fontScale="90000"/>
          </a:bodyPr>
          <a:lstStyle/>
          <a:p>
            <a:r>
              <a:rPr lang="en-US" dirty="0" smtClean="0"/>
              <a:t>Feedback loop of management control</a:t>
            </a:r>
            <a:endParaRPr lang="en-US" dirty="0"/>
          </a:p>
        </p:txBody>
      </p:sp>
    </p:spTree>
    <p:extLst>
      <p:ext uri="{BB962C8B-B14F-4D97-AF65-F5344CB8AC3E}">
        <p14:creationId xmlns="" xmlns:p14="http://schemas.microsoft.com/office/powerpoint/2010/main" val="460286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Real-time information and control</a:t>
            </a:r>
            <a:endParaRPr lang="en-US" dirty="0"/>
          </a:p>
        </p:txBody>
      </p:sp>
      <p:sp>
        <p:nvSpPr>
          <p:cNvPr id="4" name="Content Placeholder 3"/>
          <p:cNvSpPr>
            <a:spLocks noGrp="1"/>
          </p:cNvSpPr>
          <p:nvPr>
            <p:ph idx="1"/>
          </p:nvPr>
        </p:nvSpPr>
        <p:spPr/>
        <p:txBody>
          <a:bodyPr>
            <a:normAutofit/>
          </a:bodyPr>
          <a:lstStyle/>
          <a:p>
            <a:pPr algn="just"/>
            <a:r>
              <a:rPr lang="en-US" sz="2000" dirty="0" smtClean="0"/>
              <a:t>	One </a:t>
            </a:r>
            <a:r>
              <a:rPr lang="en-US" sz="2000" dirty="0"/>
              <a:t>of the interesting advances arising from the use of the computer and from electronic gathering, transmission, and storage of data is the development of systems of real-time information. This is information about what is happening while it is happening. It is technically possible through various means to obtain real-time data on many operations </a:t>
            </a:r>
          </a:p>
        </p:txBody>
      </p:sp>
    </p:spTree>
    <p:extLst>
      <p:ext uri="{BB962C8B-B14F-4D97-AF65-F5344CB8AC3E}">
        <p14:creationId xmlns="" xmlns:p14="http://schemas.microsoft.com/office/powerpoint/2010/main" val="196784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real-time information</a:t>
            </a:r>
            <a:endParaRPr lang="en-US" dirty="0"/>
          </a:p>
        </p:txBody>
      </p:sp>
      <p:sp>
        <p:nvSpPr>
          <p:cNvPr id="3" name="Content Placeholder 2"/>
          <p:cNvSpPr>
            <a:spLocks noGrp="1"/>
          </p:cNvSpPr>
          <p:nvPr>
            <p:ph idx="1"/>
          </p:nvPr>
        </p:nvSpPr>
        <p:spPr>
          <a:xfrm>
            <a:off x="822960" y="2422032"/>
            <a:ext cx="7520940" cy="3899997"/>
          </a:xfrm>
        </p:spPr>
        <p:txBody>
          <a:bodyPr>
            <a:normAutofit fontScale="92500" lnSpcReduction="20000"/>
          </a:bodyPr>
          <a:lstStyle/>
          <a:p>
            <a:pPr algn="just">
              <a:buFont typeface="Arial"/>
              <a:buChar char="•"/>
            </a:pPr>
            <a:r>
              <a:rPr lang="en-US" sz="2000" dirty="0"/>
              <a:t>For years, airlines have obtained information about seat availability simply by entering a flight number, trip segment (e.g. London to New York), and date into a memory system, which immediately responds with the information.</a:t>
            </a:r>
            <a:r>
              <a:rPr lang="en-US" dirty="0"/>
              <a:t>  </a:t>
            </a:r>
            <a:endParaRPr lang="en-US" dirty="0" smtClean="0"/>
          </a:p>
          <a:p>
            <a:pPr algn="just">
              <a:buFont typeface="Arial"/>
              <a:buChar char="•"/>
            </a:pPr>
            <a:r>
              <a:rPr lang="en-US" sz="2000" dirty="0"/>
              <a:t>Supermarkets and department stores have electronic cash registers in operation that immediately transmit data on every sale to a central data storage facility, where inventory, sales, gross, profit, and other data can be obtained as sales occur</a:t>
            </a:r>
            <a:r>
              <a:rPr lang="en-US" sz="2000" dirty="0" smtClean="0"/>
              <a:t>.</a:t>
            </a:r>
          </a:p>
          <a:p>
            <a:pPr algn="just">
              <a:buFont typeface="Arial"/>
              <a:buChar char="•"/>
            </a:pPr>
            <a:r>
              <a:rPr lang="en-US" sz="2000" dirty="0"/>
              <a:t>A factory manager can have a system that report things as the production point reached, labor-hours accumulated, and even whether the project is late or on time in the manufacturing process.  </a:t>
            </a:r>
            <a:endParaRPr lang="en-US" sz="2000" dirty="0" smtClean="0"/>
          </a:p>
          <a:p>
            <a:pPr algn="just">
              <a:buFont typeface="Arial"/>
              <a:buChar char="•"/>
            </a:pPr>
            <a:endParaRPr lang="en-US" sz="2000" dirty="0"/>
          </a:p>
          <a:p>
            <a:pPr algn="just">
              <a:buFont typeface="Arial"/>
              <a:buChar char="•"/>
            </a:pPr>
            <a:endParaRPr lang="en-US" dirty="0"/>
          </a:p>
        </p:txBody>
      </p:sp>
    </p:spTree>
    <p:extLst>
      <p:ext uri="{BB962C8B-B14F-4D97-AF65-F5344CB8AC3E}">
        <p14:creationId xmlns="" xmlns:p14="http://schemas.microsoft.com/office/powerpoint/2010/main" val="16663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Controlling: The measurement and correction of performance in order to make sure that enterprise objectives and the plans devised to attain them are being </a:t>
            </a:r>
            <a:r>
              <a:rPr lang="en-US" dirty="0" smtClean="0"/>
              <a:t>accomplished.</a:t>
            </a:r>
          </a:p>
          <a:p>
            <a:pPr algn="just"/>
            <a:r>
              <a:rPr lang="en-US" dirty="0" smtClean="0"/>
              <a:t>Planning and controlling are closely related.</a:t>
            </a:r>
          </a:p>
          <a:p>
            <a:pPr algn="just"/>
            <a:r>
              <a:rPr lang="en-US" dirty="0" smtClean="0"/>
              <a:t>Without objectives and plans, control is not possible because performance has to be measured against some established criteria.</a:t>
            </a:r>
            <a:endParaRPr lang="en-US" dirty="0"/>
          </a:p>
        </p:txBody>
      </p:sp>
    </p:spTree>
    <p:extLst>
      <p:ext uri="{BB962C8B-B14F-4D97-AF65-F5344CB8AC3E}">
        <p14:creationId xmlns="" xmlns:p14="http://schemas.microsoft.com/office/powerpoint/2010/main" val="196943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89648" y="2109219"/>
            <a:ext cx="7924165" cy="4344497"/>
          </a:xfrm>
        </p:spPr>
        <p:txBody>
          <a:bodyPr>
            <a:normAutofit fontScale="92500" lnSpcReduction="20000"/>
          </a:bodyPr>
          <a:lstStyle/>
          <a:p>
            <a:pPr algn="just">
              <a:buFont typeface="Arial"/>
              <a:buChar char="•"/>
            </a:pPr>
            <a:r>
              <a:rPr lang="en-US" sz="2200" dirty="0" smtClean="0"/>
              <a:t>Some </a:t>
            </a:r>
            <a:r>
              <a:rPr lang="en-US" sz="2200" dirty="0"/>
              <a:t>people see real-time as a means of getting real-time control in areas of importance to managers-in other words, control defeated at the very information shows a deviation from </a:t>
            </a:r>
            <a:r>
              <a:rPr lang="en-US" sz="2200" dirty="0" smtClean="0"/>
              <a:t>plans.</a:t>
            </a:r>
            <a:r>
              <a:rPr lang="en-US" sz="2200" dirty="0"/>
              <a:t> </a:t>
            </a:r>
            <a:endParaRPr lang="en-US" sz="2200" dirty="0" smtClean="0"/>
          </a:p>
          <a:p>
            <a:pPr algn="just">
              <a:buFont typeface="Arial"/>
              <a:buChar char="•"/>
            </a:pPr>
            <a:r>
              <a:rPr lang="en-US" sz="2200" dirty="0" smtClean="0"/>
              <a:t>It </a:t>
            </a:r>
            <a:r>
              <a:rPr lang="en-US" sz="2200" dirty="0"/>
              <a:t>is possible in many areas to collect real-time data that measure performance. </a:t>
            </a:r>
            <a:r>
              <a:rPr lang="en-US" sz="2200" dirty="0" smtClean="0"/>
              <a:t>It </a:t>
            </a:r>
            <a:r>
              <a:rPr lang="en-US" sz="2200" dirty="0"/>
              <a:t>may also be possible in many of these bases to compare these data with standards and even to identify deviations. </a:t>
            </a:r>
            <a:endParaRPr lang="en-US" sz="2200" dirty="0" smtClean="0"/>
          </a:p>
          <a:p>
            <a:pPr algn="just">
              <a:buFont typeface="Arial"/>
              <a:buChar char="•"/>
            </a:pPr>
            <a:r>
              <a:rPr lang="en-US" sz="2200" dirty="0" smtClean="0"/>
              <a:t>But </a:t>
            </a:r>
            <a:r>
              <a:rPr lang="en-US" sz="2200" dirty="0"/>
              <a:t>the analysis of causes of deviations, the </a:t>
            </a:r>
            <a:r>
              <a:rPr lang="en-US" sz="2200" dirty="0" smtClean="0"/>
              <a:t>development </a:t>
            </a:r>
            <a:r>
              <a:rPr lang="en-US" sz="2200" dirty="0"/>
              <a:t>of programs of correction, and the implementation of these programs are likely to be time-consuming tasks.</a:t>
            </a:r>
          </a:p>
          <a:p>
            <a:pPr algn="just">
              <a:buFont typeface="Arial"/>
              <a:buChar char="•"/>
            </a:pPr>
            <a:endParaRPr lang="en-US" sz="2000" dirty="0"/>
          </a:p>
          <a:p>
            <a:pPr marL="0" indent="0">
              <a:buNone/>
            </a:pPr>
            <a:r>
              <a:rPr lang="en-US" dirty="0"/>
              <a:t> </a:t>
            </a:r>
          </a:p>
          <a:p>
            <a:endParaRPr lang="en-US" dirty="0"/>
          </a:p>
        </p:txBody>
      </p:sp>
    </p:spTree>
    <p:extLst>
      <p:ext uri="{BB962C8B-B14F-4D97-AF65-F5344CB8AC3E}">
        <p14:creationId xmlns="" xmlns:p14="http://schemas.microsoft.com/office/powerpoint/2010/main" val="350097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	</a:t>
            </a:r>
            <a:r>
              <a:rPr lang="en-US" sz="2000" dirty="0" smtClean="0"/>
              <a:t>In </a:t>
            </a:r>
            <a:r>
              <a:rPr lang="en-US" sz="2000" dirty="0"/>
              <a:t>case of quality control, for example, it may take considerable time to discover what is causing factory rejects and more time to put corrective measures into effects. In the more complex case of inventory control, particularly in a manufacturing company, which has many items-raw materials, component parts, good in process, and finished goods-the correction time may be very long. Once it is learned that an inventory is too high, the steps involved in getting it back to the desired level may take a number of months. And so it goes with most other instances of management control problems: time lags are </a:t>
            </a:r>
            <a:r>
              <a:rPr lang="en-US" sz="2000" dirty="0" smtClean="0"/>
              <a:t>unavoidable.</a:t>
            </a:r>
            <a:endParaRPr lang="en-US" sz="2000" dirty="0"/>
          </a:p>
        </p:txBody>
      </p:sp>
    </p:spTree>
    <p:extLst>
      <p:ext uri="{BB962C8B-B14F-4D97-AF65-F5344CB8AC3E}">
        <p14:creationId xmlns="" xmlns:p14="http://schemas.microsoft.com/office/powerpoint/2010/main" val="105377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sz="2000" dirty="0" smtClean="0"/>
              <a:t>This </a:t>
            </a:r>
            <a:r>
              <a:rPr lang="en-US" sz="2000" dirty="0"/>
              <a:t>does not mean that prompt measurement of performance is unimportant. The sooner managers know that activities for which they are responsible are not proceeding in accordance with plans, the faster they can take action to make corrections. </a:t>
            </a:r>
            <a:endParaRPr lang="en-US" sz="2000" dirty="0" smtClean="0"/>
          </a:p>
          <a:p>
            <a:pPr algn="just"/>
            <a:r>
              <a:rPr lang="en-US" sz="2000" dirty="0" smtClean="0"/>
              <a:t>Even </a:t>
            </a:r>
            <a:r>
              <a:rPr lang="en-US" sz="2000" dirty="0"/>
              <a:t>so, there is always the question of whether the cost of gathering real-time data is worth the few days saved. Often it is, as in the case of the airline business, in which ready information on seat availability is likely to be crucial to serving customers and filing airplanes.</a:t>
            </a:r>
          </a:p>
          <a:p>
            <a:endParaRPr lang="en-US" dirty="0"/>
          </a:p>
        </p:txBody>
      </p:sp>
    </p:spTree>
    <p:extLst>
      <p:ext uri="{BB962C8B-B14F-4D97-AF65-F5344CB8AC3E}">
        <p14:creationId xmlns="" xmlns:p14="http://schemas.microsoft.com/office/powerpoint/2010/main" val="123641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sz="2000" dirty="0" smtClean="0"/>
              <a:t>	But </a:t>
            </a:r>
            <a:r>
              <a:rPr lang="en-US" sz="2000" dirty="0"/>
              <a:t>in a major defense company producing one of the highest-priority defense equipment items, there was little real-time information in an otherwise highly sophisticated information control system. Even for this </a:t>
            </a:r>
            <a:r>
              <a:rPr lang="en-US" sz="2000" dirty="0" smtClean="0"/>
              <a:t>program, </a:t>
            </a:r>
            <a:r>
              <a:rPr lang="en-US" sz="2000" dirty="0"/>
              <a:t>it was thought that the benefit of gathering real-time data was not worth the expense because the correction process took so long. </a:t>
            </a:r>
          </a:p>
          <a:p>
            <a:endParaRPr lang="en-US" dirty="0"/>
          </a:p>
        </p:txBody>
      </p:sp>
    </p:spTree>
    <p:extLst>
      <p:ext uri="{BB962C8B-B14F-4D97-AF65-F5344CB8AC3E}">
        <p14:creationId xmlns="" xmlns:p14="http://schemas.microsoft.com/office/powerpoint/2010/main" val="2419919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37</a:t>
            </a:r>
            <a:endParaRPr lang="en-US" dirty="0"/>
          </a:p>
        </p:txBody>
      </p:sp>
      <p:sp>
        <p:nvSpPr>
          <p:cNvPr id="2" name="Title 1"/>
          <p:cNvSpPr>
            <a:spLocks noGrp="1"/>
          </p:cNvSpPr>
          <p:nvPr>
            <p:ph type="title"/>
          </p:nvPr>
        </p:nvSpPr>
        <p:spPr/>
        <p:txBody>
          <a:bodyPr>
            <a:normAutofit fontScale="90000"/>
          </a:bodyPr>
          <a:lstStyle/>
          <a:p>
            <a:r>
              <a:rPr lang="en-US" dirty="0"/>
              <a:t>F</a:t>
            </a:r>
            <a:r>
              <a:rPr lang="en-US" dirty="0" smtClean="0"/>
              <a:t>EEDFORWARD, OR PREVENTIVE CONTROL</a:t>
            </a:r>
            <a:endParaRPr lang="en-US" dirty="0"/>
          </a:p>
        </p:txBody>
      </p:sp>
    </p:spTree>
    <p:extLst>
      <p:ext uri="{BB962C8B-B14F-4D97-AF65-F5344CB8AC3E}">
        <p14:creationId xmlns="" xmlns:p14="http://schemas.microsoft.com/office/powerpoint/2010/main" val="329884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t>Managers need for effective control of a system that will tell them potential problems, giving them time to take corrective action before those problems occur.</a:t>
            </a:r>
          </a:p>
          <a:p>
            <a:pPr algn="just"/>
            <a:r>
              <a:rPr lang="en-US" sz="2400" dirty="0" smtClean="0"/>
              <a:t>What managers need for effective control is a system that will tell them, in time to take corrective action alerting them that certain problems will occur if they do not do something now.</a:t>
            </a:r>
            <a:endParaRPr lang="en-US" sz="24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 xmlns:p14="http://schemas.microsoft.com/office/powerpoint/2010/main" val="337224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a:t>Feedforward control</a:t>
            </a:r>
            <a:r>
              <a:rPr lang="en-US" dirty="0"/>
              <a:t> is a mechanism in a system for preventing problems before they occur by for monitoring performance inputs and reacting so as to maintain an identified level. It is now increasingly recognized that </a:t>
            </a:r>
            <a:r>
              <a:rPr lang="en-US" b="1" dirty="0"/>
              <a:t>control</a:t>
            </a:r>
            <a:r>
              <a:rPr lang="en-US" dirty="0"/>
              <a:t> must be directed towards the future in order to be effective</a:t>
            </a:r>
            <a:r>
              <a:rPr lang="en-US" dirty="0" smtClean="0"/>
              <a:t>.</a:t>
            </a:r>
            <a:endParaRPr lang="en-US" dirty="0"/>
          </a:p>
        </p:txBody>
      </p:sp>
      <p:sp>
        <p:nvSpPr>
          <p:cNvPr id="3" name="Title 2"/>
          <p:cNvSpPr>
            <a:spLocks noGrp="1"/>
          </p:cNvSpPr>
          <p:nvPr>
            <p:ph type="title"/>
          </p:nvPr>
        </p:nvSpPr>
        <p:spPr/>
        <p:txBody>
          <a:bodyPr/>
          <a:lstStyle/>
          <a:p>
            <a:r>
              <a:rPr lang="en-US" dirty="0" smtClean="0"/>
              <a:t>FEEDFORWARD IN MANAGEMENT</a:t>
            </a:r>
            <a:endParaRPr lang="en-US" dirty="0"/>
          </a:p>
        </p:txBody>
      </p:sp>
    </p:spTree>
    <p:extLst>
      <p:ext uri="{BB962C8B-B14F-4D97-AF65-F5344CB8AC3E}">
        <p14:creationId xmlns="" xmlns:p14="http://schemas.microsoft.com/office/powerpoint/2010/main" val="3283090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system-and-process-of-controlling-15-638.jpg"/>
          <p:cNvPicPr>
            <a:picLocks noChangeAspect="1"/>
          </p:cNvPicPr>
          <p:nvPr/>
        </p:nvPicPr>
        <p:blipFill>
          <a:blip r:embed="rId2"/>
          <a:stretch>
            <a:fillRect/>
          </a:stretch>
        </p:blipFill>
        <p:spPr>
          <a:xfrm>
            <a:off x="798490" y="595910"/>
            <a:ext cx="8023391" cy="6023831"/>
          </a:xfrm>
          <a:prstGeom prst="rect">
            <a:avLst/>
          </a:prstGeom>
        </p:spPr>
      </p:pic>
    </p:spTree>
    <p:extLst>
      <p:ext uri="{BB962C8B-B14F-4D97-AF65-F5344CB8AC3E}">
        <p14:creationId xmlns="" xmlns:p14="http://schemas.microsoft.com/office/powerpoint/2010/main" val="390368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for </a:t>
            </a:r>
            <a:r>
              <a:rPr lang="en-US" dirty="0" err="1" smtClean="0"/>
              <a:t>feedforward</a:t>
            </a:r>
            <a:r>
              <a:rPr lang="en-US" dirty="0" smtClean="0"/>
              <a:t> control</a:t>
            </a:r>
            <a:endParaRPr lang="en-US" dirty="0"/>
          </a:p>
        </p:txBody>
      </p:sp>
      <p:sp>
        <p:nvSpPr>
          <p:cNvPr id="3" name="Content Placeholder 2"/>
          <p:cNvSpPr>
            <a:spLocks noGrp="1"/>
          </p:cNvSpPr>
          <p:nvPr>
            <p:ph idx="1"/>
          </p:nvPr>
        </p:nvSpPr>
        <p:spPr>
          <a:xfrm>
            <a:off x="380999" y="2038256"/>
            <a:ext cx="8407893" cy="4775232"/>
          </a:xfrm>
        </p:spPr>
        <p:txBody>
          <a:bodyPr>
            <a:normAutofit fontScale="92500" lnSpcReduction="20000"/>
          </a:bodyPr>
          <a:lstStyle/>
          <a:p>
            <a:pPr marL="45720" indent="0">
              <a:buNone/>
            </a:pPr>
            <a:r>
              <a:rPr lang="en-US" dirty="0" smtClean="0"/>
              <a:t>In </a:t>
            </a:r>
            <a:r>
              <a:rPr lang="en-US" dirty="0"/>
              <a:t>short, the requirements for a workable feed-forward control system are:</a:t>
            </a:r>
          </a:p>
          <a:p>
            <a:pPr lvl="0"/>
            <a:r>
              <a:rPr lang="en-US" dirty="0"/>
              <a:t>Making a thorough and careful analysis of the planning and control systems.</a:t>
            </a:r>
          </a:p>
          <a:p>
            <a:pPr lvl="0"/>
            <a:r>
              <a:rPr lang="en-US" dirty="0"/>
              <a:t>Developing a model of the system.</a:t>
            </a:r>
          </a:p>
          <a:p>
            <a:pPr lvl="0"/>
            <a:r>
              <a:rPr lang="en-US" dirty="0"/>
              <a:t>Reviewing the model regularly to see whether the input variables identified’ and their inter-relationships continue to represent realities.</a:t>
            </a:r>
          </a:p>
          <a:p>
            <a:pPr lvl="0"/>
            <a:r>
              <a:rPr lang="en-US" dirty="0"/>
              <a:t>Collecting data on input variables regularly, and putting them into the system.</a:t>
            </a:r>
          </a:p>
          <a:p>
            <a:pPr lvl="0"/>
            <a:r>
              <a:rPr lang="en-US" dirty="0"/>
              <a:t>Assessing regularly the variations of actual input data from planned for inputs, and evaluating the impact on the expected end result.</a:t>
            </a:r>
          </a:p>
          <a:p>
            <a:pPr lvl="0"/>
            <a:r>
              <a:rPr lang="en-US" dirty="0"/>
              <a:t>Taking action to solve problems.</a:t>
            </a:r>
          </a:p>
          <a:p>
            <a:pPr marL="45720" indent="0">
              <a:buNone/>
            </a:pPr>
            <a:endParaRPr lang="en-US" dirty="0"/>
          </a:p>
        </p:txBody>
      </p:sp>
    </p:spTree>
    <p:extLst>
      <p:ext uri="{BB962C8B-B14F-4D97-AF65-F5344CB8AC3E}">
        <p14:creationId xmlns="" xmlns:p14="http://schemas.microsoft.com/office/powerpoint/2010/main" val="4230947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050618"/>
            <a:ext cx="8407893" cy="4807382"/>
          </a:xfrm>
        </p:spPr>
        <p:txBody>
          <a:bodyPr>
            <a:normAutofit fontScale="85000" lnSpcReduction="20000"/>
          </a:bodyPr>
          <a:lstStyle/>
          <a:p>
            <a:pPr algn="just"/>
            <a:r>
              <a:rPr lang="en-US" sz="2400" dirty="0"/>
              <a:t>The most common technique some managers resort to is the use of forecasts based on the latest available information.</a:t>
            </a:r>
          </a:p>
          <a:p>
            <a:pPr algn="just"/>
            <a:r>
              <a:rPr lang="en-US" sz="2400" dirty="0"/>
              <a:t>By comparing what is desired with the forecasts, managers can introduce program changes that will make the forecasts more promising.</a:t>
            </a:r>
          </a:p>
          <a:p>
            <a:pPr algn="just"/>
            <a:r>
              <a:rPr lang="en-US" sz="2400" dirty="0"/>
              <a:t>Another technique is to plan carefully in advance the availability of cash to meet requirements.</a:t>
            </a:r>
          </a:p>
          <a:p>
            <a:pPr algn="just"/>
            <a:r>
              <a:rPr lang="en-US" sz="2400" dirty="0"/>
              <a:t>Managers would hardly find it wise, for example, to wait for a report at the end of December to determine whether they had enough cash in the bank to cover checks issued in November.</a:t>
            </a:r>
          </a:p>
          <a:p>
            <a:pPr algn="just"/>
            <a:r>
              <a:rPr lang="en-US" sz="2400" dirty="0"/>
              <a:t>Yet, another technique is network planning, exemplified by PERT (</a:t>
            </a:r>
            <a:r>
              <a:rPr lang="en-US" sz="2400" dirty="0" err="1"/>
              <a:t>Programme</a:t>
            </a:r>
            <a:r>
              <a:rPr lang="en-US" sz="2400" dirty="0"/>
              <a:t> Evaluation and Review Technique) networks which enable managers to see that they will have problems in such areas as cost or on-time delivery unless they take action now.</a:t>
            </a:r>
          </a:p>
          <a:p>
            <a:pPr marL="45720" indent="0">
              <a:buNone/>
            </a:pPr>
            <a:endParaRPr lang="en-US" dirty="0"/>
          </a:p>
        </p:txBody>
      </p:sp>
      <p:sp>
        <p:nvSpPr>
          <p:cNvPr id="3" name="Title 2"/>
          <p:cNvSpPr>
            <a:spLocks noGrp="1"/>
          </p:cNvSpPr>
          <p:nvPr>
            <p:ph type="title"/>
          </p:nvPr>
        </p:nvSpPr>
        <p:spPr/>
        <p:txBody>
          <a:bodyPr>
            <a:normAutofit fontScale="90000"/>
          </a:bodyPr>
          <a:lstStyle/>
          <a:p>
            <a:r>
              <a:rPr lang="en-US" dirty="0" smtClean="0"/>
              <a:t>Techniques of Future directed control</a:t>
            </a:r>
            <a:endParaRPr lang="en-US" dirty="0"/>
          </a:p>
        </p:txBody>
      </p:sp>
    </p:spTree>
    <p:extLst>
      <p:ext uri="{BB962C8B-B14F-4D97-AF65-F5344CB8AC3E}">
        <p14:creationId xmlns="" xmlns:p14="http://schemas.microsoft.com/office/powerpoint/2010/main" val="153193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control process</a:t>
            </a:r>
            <a:endParaRPr lang="en-US" dirty="0"/>
          </a:p>
        </p:txBody>
      </p:sp>
      <p:sp>
        <p:nvSpPr>
          <p:cNvPr id="3" name="Content Placeholder 2"/>
          <p:cNvSpPr>
            <a:spLocks noGrp="1"/>
          </p:cNvSpPr>
          <p:nvPr>
            <p:ph idx="1"/>
          </p:nvPr>
        </p:nvSpPr>
        <p:spPr/>
        <p:txBody>
          <a:bodyPr/>
          <a:lstStyle/>
          <a:p>
            <a:pPr algn="just"/>
            <a:r>
              <a:rPr lang="en-US" dirty="0"/>
              <a:t>Control techniques and systems are essentially the same for controlling cash, office procedures, morale, product quality, and anything else. The basic control process, wherever it is found and whatever is being controlled, involves three steps: </a:t>
            </a:r>
            <a:endParaRPr lang="en-US" dirty="0" smtClean="0"/>
          </a:p>
          <a:p>
            <a:pPr>
              <a:buNone/>
            </a:pPr>
            <a:r>
              <a:rPr lang="en-US" dirty="0" smtClean="0"/>
              <a:t>	•Establishing standards</a:t>
            </a:r>
            <a:r>
              <a:rPr lang="en-US" dirty="0"/>
              <a:t> </a:t>
            </a:r>
            <a:br>
              <a:rPr lang="en-US" dirty="0"/>
            </a:br>
            <a:r>
              <a:rPr lang="en-US" dirty="0"/>
              <a:t>• Measuring performance against these standards, and </a:t>
            </a:r>
            <a:br>
              <a:rPr lang="en-US" dirty="0"/>
            </a:br>
            <a:r>
              <a:rPr lang="en-US" dirty="0"/>
              <a:t>• Correcting variations from standards and plans.  </a:t>
            </a:r>
          </a:p>
        </p:txBody>
      </p:sp>
    </p:spTree>
    <p:extLst>
      <p:ext uri="{BB962C8B-B14F-4D97-AF65-F5344CB8AC3E}">
        <p14:creationId xmlns="" xmlns:p14="http://schemas.microsoft.com/office/powerpoint/2010/main" val="1325035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1.Establishment of standards</a:t>
            </a:r>
            <a:endParaRPr lang="en-US" dirty="0"/>
          </a:p>
        </p:txBody>
      </p:sp>
      <p:sp>
        <p:nvSpPr>
          <p:cNvPr id="3" name="Content Placeholder 2"/>
          <p:cNvSpPr>
            <a:spLocks noGrp="1"/>
          </p:cNvSpPr>
          <p:nvPr>
            <p:ph idx="1"/>
          </p:nvPr>
        </p:nvSpPr>
        <p:spPr>
          <a:xfrm>
            <a:off x="1114424" y="2038256"/>
            <a:ext cx="7610476" cy="4462535"/>
          </a:xfrm>
        </p:spPr>
        <p:txBody>
          <a:bodyPr>
            <a:normAutofit fontScale="92500" lnSpcReduction="20000"/>
          </a:bodyPr>
          <a:lstStyle/>
          <a:p>
            <a:pPr algn="just"/>
            <a:r>
              <a:rPr lang="en-US" dirty="0"/>
              <a:t>Because plans are the yardsticks against which managers devise controls, the first step in the control process logically would be to establish plans. However, since plans vary in detail and complexity, and since managers cannot usually watch everything, special standards are established. Standards are simply criteria of performance. </a:t>
            </a:r>
            <a:endParaRPr lang="en-US" dirty="0" smtClean="0"/>
          </a:p>
          <a:p>
            <a:pPr algn="just"/>
            <a:r>
              <a:rPr lang="en-US" dirty="0" smtClean="0"/>
              <a:t>They </a:t>
            </a:r>
            <a:r>
              <a:rPr lang="en-US" dirty="0"/>
              <a:t>are the selected points in an entire planning program at which measures of performance are made so that managers can receive signals about how things are going and thus do not have to watch every step in the execution of plans. </a:t>
            </a:r>
            <a:endParaRPr lang="en-US" dirty="0" smtClean="0"/>
          </a:p>
          <a:p>
            <a:pPr algn="just"/>
            <a:r>
              <a:rPr lang="en-US" dirty="0" smtClean="0"/>
              <a:t>There </a:t>
            </a:r>
            <a:r>
              <a:rPr lang="en-US" dirty="0"/>
              <a:t>are many kinds of standards. Among the best are verifiable goals or objectives, as suggested in the discussion of managing by objectives. You will learn more about standards later, especially those that point out deviations at critical points.  </a:t>
            </a:r>
          </a:p>
        </p:txBody>
      </p:sp>
    </p:spTree>
    <p:extLst>
      <p:ext uri="{BB962C8B-B14F-4D97-AF65-F5344CB8AC3E}">
        <p14:creationId xmlns="" xmlns:p14="http://schemas.microsoft.com/office/powerpoint/2010/main" val="2846464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Measurement of performance</a:t>
            </a:r>
            <a:endParaRPr lang="en-US" dirty="0"/>
          </a:p>
        </p:txBody>
      </p:sp>
      <p:sp>
        <p:nvSpPr>
          <p:cNvPr id="3" name="Content Placeholder 2"/>
          <p:cNvSpPr>
            <a:spLocks noGrp="1"/>
          </p:cNvSpPr>
          <p:nvPr>
            <p:ph idx="1"/>
          </p:nvPr>
        </p:nvSpPr>
        <p:spPr/>
        <p:txBody>
          <a:bodyPr/>
          <a:lstStyle/>
          <a:p>
            <a:pPr algn="just"/>
            <a:r>
              <a:rPr lang="en-US" dirty="0"/>
              <a:t> Although such measurement is not always practicable, the measurement of performance against standards should ideally be done on a forward-looking basis so that deviations may be detected in advance of their occurrence and avoided by appropriate actions. The alert, forward-looking manager can sometimes predict departures from standards. In the absence of such ability, however, deviations should be disclosed as early as </a:t>
            </a:r>
            <a:r>
              <a:rPr lang="en-US" dirty="0" smtClean="0"/>
              <a:t>possible.</a:t>
            </a:r>
            <a:endParaRPr lang="en-US" dirty="0"/>
          </a:p>
        </p:txBody>
      </p:sp>
    </p:spTree>
    <p:extLst>
      <p:ext uri="{BB962C8B-B14F-4D97-AF65-F5344CB8AC3E}">
        <p14:creationId xmlns="" xmlns:p14="http://schemas.microsoft.com/office/powerpoint/2010/main" val="151653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Correction of deviations</a:t>
            </a:r>
            <a:endParaRPr lang="en-US" dirty="0"/>
          </a:p>
        </p:txBody>
      </p:sp>
      <p:sp>
        <p:nvSpPr>
          <p:cNvPr id="3" name="Content Placeholder 2"/>
          <p:cNvSpPr>
            <a:spLocks noGrp="1"/>
          </p:cNvSpPr>
          <p:nvPr>
            <p:ph idx="1"/>
          </p:nvPr>
        </p:nvSpPr>
        <p:spPr>
          <a:xfrm>
            <a:off x="1114424" y="2038256"/>
            <a:ext cx="7610476" cy="4453226"/>
          </a:xfrm>
        </p:spPr>
        <p:txBody>
          <a:bodyPr>
            <a:normAutofit fontScale="85000" lnSpcReduction="10000"/>
          </a:bodyPr>
          <a:lstStyle/>
          <a:p>
            <a:pPr algn="just"/>
            <a:r>
              <a:rPr lang="en-US" dirty="0"/>
              <a:t>Standards should reflect the various positions in an organization structure. If performance is measured accordingly, it is easier to correct deviations. Managers know exactly where, in the assignment of individual or groups duties, the corrective measures must be applied</a:t>
            </a:r>
            <a:r>
              <a:rPr lang="en-US" dirty="0" smtClean="0"/>
              <a:t>.</a:t>
            </a:r>
          </a:p>
          <a:p>
            <a:pPr algn="just"/>
            <a:r>
              <a:rPr lang="en-US" dirty="0"/>
              <a:t>Correction of deviations is the point at which control can be seen as a part of whole system of management and can be related to the other managerial functions. Managers may correct deviations by redrawing their plans or by modifying their goals. (This is an exercise of the principle of navigational change.) Or they may correct deviations by exercising their </a:t>
            </a:r>
            <a:r>
              <a:rPr lang="en-US" dirty="0" smtClean="0"/>
              <a:t>organizing </a:t>
            </a:r>
            <a:r>
              <a:rPr lang="en-US" dirty="0"/>
              <a:t>function through reassignment or clarification of duties. </a:t>
            </a:r>
            <a:endParaRPr lang="en-US" dirty="0" smtClean="0"/>
          </a:p>
          <a:p>
            <a:pPr algn="just"/>
            <a:r>
              <a:rPr lang="en-US" dirty="0" smtClean="0"/>
              <a:t>They </a:t>
            </a:r>
            <a:r>
              <a:rPr lang="en-US" dirty="0"/>
              <a:t>may correct, also, by additional staffing, by better selection and training of subordinates, or by that ultimate restaffing measure-firing. Another way is to correct through better leading-fuller explanation of the job or more effective leadership.</a:t>
            </a:r>
          </a:p>
          <a:p>
            <a:pPr algn="just"/>
            <a:endParaRPr lang="en-US" dirty="0"/>
          </a:p>
        </p:txBody>
      </p:sp>
    </p:spTree>
    <p:extLst>
      <p:ext uri="{BB962C8B-B14F-4D97-AF65-F5344CB8AC3E}">
        <p14:creationId xmlns="" xmlns:p14="http://schemas.microsoft.com/office/powerpoint/2010/main" val="366314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35</a:t>
            </a:r>
            <a:endParaRPr lang="en-US" dirty="0"/>
          </a:p>
        </p:txBody>
      </p:sp>
      <p:sp>
        <p:nvSpPr>
          <p:cNvPr id="2" name="Title 1"/>
          <p:cNvSpPr>
            <a:spLocks noGrp="1"/>
          </p:cNvSpPr>
          <p:nvPr>
            <p:ph type="ctrTitle"/>
          </p:nvPr>
        </p:nvSpPr>
        <p:spPr/>
        <p:txBody>
          <a:bodyPr>
            <a:normAutofit fontScale="90000"/>
          </a:bodyPr>
          <a:lstStyle/>
          <a:p>
            <a:r>
              <a:rPr lang="en-US" dirty="0" smtClean="0"/>
              <a:t>Controlling(Critical Control points, Standards and Benchmarking)</a:t>
            </a:r>
            <a:endParaRPr lang="en-US" dirty="0"/>
          </a:p>
        </p:txBody>
      </p:sp>
    </p:spTree>
    <p:extLst>
      <p:ext uri="{BB962C8B-B14F-4D97-AF65-F5344CB8AC3E}">
        <p14:creationId xmlns="" xmlns:p14="http://schemas.microsoft.com/office/powerpoint/2010/main" val="7813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dirty="0" smtClean="0"/>
              <a:t>Standards are yardsticks against which actual or expected performance is measured.</a:t>
            </a:r>
          </a:p>
          <a:p>
            <a:pPr algn="just"/>
            <a:r>
              <a:rPr lang="en-US" dirty="0" smtClean="0"/>
              <a:t>In a simple operation, a manager might control through careful personal observation of the work being done.</a:t>
            </a:r>
          </a:p>
          <a:p>
            <a:pPr algn="just"/>
            <a:r>
              <a:rPr lang="en-US" dirty="0" smtClean="0"/>
              <a:t>However, in most operations, this is not possible because of the complexity of the operations and the fact that a manager has far more to do than personally observe performance for a whole day.</a:t>
            </a:r>
            <a:endParaRPr lang="en-US" dirty="0"/>
          </a:p>
        </p:txBody>
      </p:sp>
    </p:spTree>
    <p:extLst>
      <p:ext uri="{BB962C8B-B14F-4D97-AF65-F5344CB8AC3E}">
        <p14:creationId xmlns="" xmlns:p14="http://schemas.microsoft.com/office/powerpoint/2010/main" val="326362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The points selected for control should be critical, in the sense either of being limiting factors in the operation or of being better indicators than other factors of whether plans are working out. With such standards, managers can handle group of subordinates and thereby increase their span of management of communication. </a:t>
            </a:r>
            <a:endParaRPr lang="en-US" dirty="0" smtClean="0"/>
          </a:p>
          <a:p>
            <a:pPr algn="just"/>
            <a:r>
              <a:rPr lang="en-US" dirty="0" smtClean="0"/>
              <a:t>The </a:t>
            </a:r>
            <a:r>
              <a:rPr lang="en-US" dirty="0"/>
              <a:t>principle of critical point control one of the more important control principles, states that effective control requires attention to those factors critical to evaluating performance against plans</a:t>
            </a:r>
            <a:r>
              <a:rPr lang="en-US" dirty="0" smtClean="0"/>
              <a:t>.</a:t>
            </a:r>
          </a:p>
          <a:p>
            <a:pPr algn="just"/>
            <a:r>
              <a:rPr lang="en-US" dirty="0" smtClean="0"/>
              <a:t>Another </a:t>
            </a:r>
            <a:r>
              <a:rPr lang="en-US" dirty="0"/>
              <a:t>way of controlling is comparing company performance with that of other firms through </a:t>
            </a:r>
            <a:r>
              <a:rPr lang="en-US" dirty="0" smtClean="0"/>
              <a:t>benchmarking.</a:t>
            </a:r>
            <a:endParaRPr lang="en-US" dirty="0"/>
          </a:p>
        </p:txBody>
      </p:sp>
    </p:spTree>
    <p:extLst>
      <p:ext uri="{BB962C8B-B14F-4D97-AF65-F5344CB8AC3E}">
        <p14:creationId xmlns="" xmlns:p14="http://schemas.microsoft.com/office/powerpoint/2010/main" val="716363628"/>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123</TotalTime>
  <Words>1355</Words>
  <Application>Microsoft Macintosh PowerPoint</Application>
  <PresentationFormat>On-screen Show (4:3)</PresentationFormat>
  <Paragraphs>83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Perception</vt:lpstr>
      <vt:lpstr>Controlling(The basic control process)</vt:lpstr>
      <vt:lpstr>Slide 2</vt:lpstr>
      <vt:lpstr>Basic control process</vt:lpstr>
      <vt:lpstr>1.Establishment of standards</vt:lpstr>
      <vt:lpstr>2. Measurement of performance</vt:lpstr>
      <vt:lpstr>3. Correction of deviations</vt:lpstr>
      <vt:lpstr>Controlling(Critical Control points, Standards and Benchmarking)</vt:lpstr>
      <vt:lpstr>Slide 8</vt:lpstr>
      <vt:lpstr>Slide 9</vt:lpstr>
      <vt:lpstr>Types of critical point standards</vt:lpstr>
      <vt:lpstr>Benchmarking</vt:lpstr>
      <vt:lpstr>Slide 12</vt:lpstr>
      <vt:lpstr>Slide 13</vt:lpstr>
      <vt:lpstr>Control as a feedback system</vt:lpstr>
      <vt:lpstr>Slide 15</vt:lpstr>
      <vt:lpstr>Slide 16</vt:lpstr>
      <vt:lpstr>Feedback loop of management control</vt:lpstr>
      <vt:lpstr>Real-time information and control</vt:lpstr>
      <vt:lpstr>Examples of real-time information</vt:lpstr>
      <vt:lpstr>Slide 20</vt:lpstr>
      <vt:lpstr>Slide 21</vt:lpstr>
      <vt:lpstr>Slide 22</vt:lpstr>
      <vt:lpstr>Slide 23</vt:lpstr>
      <vt:lpstr>FEEDFORWARD, OR PREVENTIVE CONTROL</vt:lpstr>
      <vt:lpstr>Slide 25</vt:lpstr>
      <vt:lpstr>FEEDFORWARD IN MANAGEMENT</vt:lpstr>
      <vt:lpstr>Slide 27</vt:lpstr>
      <vt:lpstr>Requirements for feedforward control</vt:lpstr>
      <vt:lpstr>Techniques of Future directed control</vt:lpstr>
    </vt:vector>
  </TitlesOfParts>
  <Company>NIT Warangal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Controlling(The basic control process)</dc:title>
  <dc:creator>vinay kumar T</dc:creator>
  <cp:lastModifiedBy>Vinay</cp:lastModifiedBy>
  <cp:revision>24</cp:revision>
  <dcterms:created xsi:type="dcterms:W3CDTF">2019-09-26T05:57:19Z</dcterms:created>
  <dcterms:modified xsi:type="dcterms:W3CDTF">2019-10-24T05:05:33Z</dcterms:modified>
</cp:coreProperties>
</file>