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DEDB25E-8AE4-9542-9412-D02AEB8235CB}" type="datetimeFigureOut">
              <a:rPr lang="en-US" smtClean="0"/>
              <a:pPr/>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2B9AFCA9-A50E-5947-AD80-BF31A800972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EDB25E-8AE4-9542-9412-D02AEB8235CB}" type="datetimeFigureOut">
              <a:rPr lang="en-US" smtClean="0"/>
              <a:pPr/>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AFCA9-A50E-5947-AD80-BF31A80097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EDB25E-8AE4-9542-9412-D02AEB8235CB}" type="datetimeFigureOut">
              <a:rPr lang="en-US" smtClean="0"/>
              <a:pPr/>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AFCA9-A50E-5947-AD80-BF31A80097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DEDB25E-8AE4-9542-9412-D02AEB8235CB}" type="datetimeFigureOut">
              <a:rPr lang="en-US" smtClean="0"/>
              <a:pPr/>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AFCA9-A50E-5947-AD80-BF31A800972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DEDB25E-8AE4-9542-9412-D02AEB8235CB}" type="datetimeFigureOut">
              <a:rPr lang="en-US" smtClean="0"/>
              <a:pPr/>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AFCA9-A50E-5947-AD80-BF31A800972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DEDB25E-8AE4-9542-9412-D02AEB8235CB}" type="datetimeFigureOut">
              <a:rPr lang="en-US" smtClean="0"/>
              <a:pPr/>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AFCA9-A50E-5947-AD80-BF31A8009729}" type="slidenum">
              <a:rPr lang="en-US" smtClean="0"/>
              <a:pPr/>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5DEDB25E-8AE4-9542-9412-D02AEB8235CB}" type="datetimeFigureOut">
              <a:rPr lang="en-US" smtClean="0"/>
              <a:pPr/>
              <a:t>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9AFCA9-A50E-5947-AD80-BF31A8009729}" type="slidenum">
              <a:rPr lang="en-US" smtClean="0"/>
              <a:pPr/>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5DEDB25E-8AE4-9542-9412-D02AEB8235CB}" type="datetimeFigureOut">
              <a:rPr lang="en-US" smtClean="0"/>
              <a:pPr/>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9AFCA9-A50E-5947-AD80-BF31A800972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5DEDB25E-8AE4-9542-9412-D02AEB8235CB}" type="datetimeFigureOut">
              <a:rPr lang="en-US" smtClean="0"/>
              <a:pPr/>
              <a:t>11/6/2019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9AFCA9-A50E-5947-AD80-BF31A800972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DEDB25E-8AE4-9542-9412-D02AEB8235CB}" type="datetimeFigureOut">
              <a:rPr lang="en-US" smtClean="0"/>
              <a:pPr/>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AFCA9-A50E-5947-AD80-BF31A8009729}" type="slidenum">
              <a:rPr lang="en-US" smtClean="0"/>
              <a:pPr/>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DEDB25E-8AE4-9542-9412-D02AEB8235CB}" type="datetimeFigureOut">
              <a:rPr lang="en-US" smtClean="0"/>
              <a:pPr/>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AFCA9-A50E-5947-AD80-BF31A8009729}" type="slidenum">
              <a:rPr lang="en-US" smtClean="0"/>
              <a:pPr/>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5DEDB25E-8AE4-9542-9412-D02AEB8235CB}" type="datetimeFigureOut">
              <a:rPr lang="en-US" smtClean="0"/>
              <a:pPr/>
              <a:t>11/6/2019</a:t>
            </a:fld>
            <a:endParaRPr lang="en-U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2B9AFCA9-A50E-5947-AD80-BF31A800972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Control of Overall Performance</a:t>
            </a:r>
            <a:endParaRPr lang="en-US" dirty="0"/>
          </a:p>
        </p:txBody>
      </p:sp>
      <p:sp>
        <p:nvSpPr>
          <p:cNvPr id="3" name="Subtitle 2"/>
          <p:cNvSpPr>
            <a:spLocks noGrp="1"/>
          </p:cNvSpPr>
          <p:nvPr>
            <p:ph type="subTitle" idx="1"/>
          </p:nvPr>
        </p:nvSpPr>
        <p:spPr/>
        <p:txBody>
          <a:bodyPr/>
          <a:lstStyle/>
          <a:p>
            <a:r>
              <a:rPr lang="en-US" dirty="0" smtClean="0"/>
              <a:t>Session 38</a:t>
            </a:r>
            <a:endParaRPr lang="en-US" dirty="0"/>
          </a:p>
        </p:txBody>
      </p:sp>
    </p:spTree>
    <p:extLst>
      <p:ext uri="{BB962C8B-B14F-4D97-AF65-F5344CB8AC3E}">
        <p14:creationId xmlns:p14="http://schemas.microsoft.com/office/powerpoint/2010/main" xmlns="" val="1045963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vantages-of-balanced-scorecard.jp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660400"/>
            <a:ext cx="9144000" cy="5537200"/>
          </a:xfrm>
          <a:prstGeom prst="rect">
            <a:avLst/>
          </a:prstGeom>
        </p:spPr>
      </p:pic>
    </p:spTree>
    <p:extLst>
      <p:ext uri="{BB962C8B-B14F-4D97-AF65-F5344CB8AC3E}">
        <p14:creationId xmlns:p14="http://schemas.microsoft.com/office/powerpoint/2010/main" xmlns="" val="2523049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bureaucratic AND CLAN CONTROL</a:t>
            </a:r>
            <a:endParaRPr lang="en-US" dirty="0"/>
          </a:p>
        </p:txBody>
      </p:sp>
      <p:sp>
        <p:nvSpPr>
          <p:cNvPr id="3" name="Content Placeholder 2"/>
          <p:cNvSpPr>
            <a:spLocks noGrp="1"/>
          </p:cNvSpPr>
          <p:nvPr>
            <p:ph idx="1"/>
          </p:nvPr>
        </p:nvSpPr>
        <p:spPr>
          <a:xfrm>
            <a:off x="685800" y="1285633"/>
            <a:ext cx="7772400" cy="4290606"/>
          </a:xfrm>
        </p:spPr>
        <p:txBody>
          <a:bodyPr>
            <a:normAutofit/>
          </a:bodyPr>
          <a:lstStyle/>
          <a:p>
            <a:pPr algn="just"/>
            <a:r>
              <a:rPr lang="en-US" dirty="0"/>
              <a:t>Bureaucratic control is the use of rules, policies, hierarchy of authority, written documentation, reward systems, and other formal mechanisms to influence employee behavior and assess performance. Bureaucratic control can be used when behavior can be controlled with market or price mechanisms</a:t>
            </a:r>
            <a:r>
              <a:rPr lang="en-US" dirty="0" smtClean="0"/>
              <a:t>.</a:t>
            </a:r>
          </a:p>
          <a:p>
            <a:pPr algn="just"/>
            <a:r>
              <a:rPr lang="en-US" dirty="0"/>
              <a:t>Clan control represents cultural values almost the opposite of bureaucratic control. Clan control relies on values, beliefs, corporate culture, shared norms, and informal relationships to regulate employee behaviors and facilitate the reaching of organizational goals</a:t>
            </a:r>
            <a:r>
              <a:rPr lang="en-US" dirty="0" smtClean="0"/>
              <a:t>.</a:t>
            </a:r>
          </a:p>
          <a:p>
            <a:pPr algn="just"/>
            <a:r>
              <a:rPr lang="en-US" dirty="0"/>
              <a:t>Organization that use clan control require trust among their employees. Given minimal direction and standards, employees are assumed to perform well - indeed, they participate in setting standards and designing the control systems.</a:t>
            </a:r>
          </a:p>
          <a:p>
            <a:pPr marL="68580" indent="0" algn="just">
              <a:buNone/>
            </a:pPr>
            <a:endParaRPr lang="en-US" dirty="0"/>
          </a:p>
          <a:p>
            <a:pPr algn="just"/>
            <a:endParaRPr lang="en-US" dirty="0" smtClean="0"/>
          </a:p>
          <a:p>
            <a:pPr algn="just"/>
            <a:endParaRPr lang="en-US" dirty="0"/>
          </a:p>
          <a:p>
            <a:endParaRPr lang="en-US" dirty="0"/>
          </a:p>
        </p:txBody>
      </p:sp>
    </p:spTree>
    <p:extLst>
      <p:ext uri="{BB962C8B-B14F-4D97-AF65-F5344CB8AC3E}">
        <p14:creationId xmlns:p14="http://schemas.microsoft.com/office/powerpoint/2010/main" xmlns="" val="294312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Requirements for Effective controls</a:t>
            </a:r>
            <a:endParaRPr lang="en-US" dirty="0"/>
          </a:p>
        </p:txBody>
      </p:sp>
      <p:sp>
        <p:nvSpPr>
          <p:cNvPr id="3" name="Subtitle 2"/>
          <p:cNvSpPr>
            <a:spLocks noGrp="1"/>
          </p:cNvSpPr>
          <p:nvPr>
            <p:ph type="subTitle" idx="1"/>
          </p:nvPr>
        </p:nvSpPr>
        <p:spPr/>
        <p:txBody>
          <a:bodyPr/>
          <a:lstStyle/>
          <a:p>
            <a:r>
              <a:rPr lang="en-US" dirty="0" smtClean="0"/>
              <a:t>Session 39</a:t>
            </a:r>
            <a:endParaRPr lang="en-US" dirty="0"/>
          </a:p>
        </p:txBody>
      </p:sp>
    </p:spTree>
    <p:extLst>
      <p:ext uri="{BB962C8B-B14F-4D97-AF65-F5344CB8AC3E}">
        <p14:creationId xmlns:p14="http://schemas.microsoft.com/office/powerpoint/2010/main" xmlns="" val="1845645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630136"/>
          </a:xfrm>
        </p:spPr>
        <p:txBody>
          <a:bodyPr>
            <a:normAutofit fontScale="90000"/>
          </a:bodyPr>
          <a:lstStyle/>
          <a:p>
            <a:r>
              <a:rPr lang="en-US" b="1" dirty="0" smtClean="0">
                <a:effectLst/>
              </a:rPr>
              <a:t/>
            </a:r>
            <a:br>
              <a:rPr lang="en-US" b="1" dirty="0" smtClean="0">
                <a:effectLst/>
              </a:rPr>
            </a:br>
            <a:r>
              <a:rPr lang="en-US" b="1" dirty="0" smtClean="0">
                <a:effectLst/>
              </a:rPr>
              <a:t>12 </a:t>
            </a:r>
            <a:r>
              <a:rPr lang="en-US" b="1" dirty="0">
                <a:effectLst/>
              </a:rPr>
              <a:t>important needs of an effective control system in management are:</a:t>
            </a:r>
            <a:r>
              <a:rPr lang="en-US" dirty="0">
                <a:effectLst/>
              </a:rPr>
              <a:t/>
            </a:r>
            <a:br>
              <a:rPr lang="en-US" dirty="0">
                <a:effectLst/>
              </a:rPr>
            </a:br>
            <a:endParaRPr lang="en-US" dirty="0"/>
          </a:p>
        </p:txBody>
      </p:sp>
      <p:sp>
        <p:nvSpPr>
          <p:cNvPr id="3" name="Content Placeholder 2"/>
          <p:cNvSpPr>
            <a:spLocks noGrp="1"/>
          </p:cNvSpPr>
          <p:nvPr>
            <p:ph idx="1"/>
          </p:nvPr>
        </p:nvSpPr>
        <p:spPr>
          <a:xfrm>
            <a:off x="1435608" y="1700011"/>
            <a:ext cx="7498080" cy="4164545"/>
          </a:xfrm>
        </p:spPr>
        <p:txBody>
          <a:bodyPr>
            <a:noAutofit/>
          </a:bodyPr>
          <a:lstStyle/>
          <a:p>
            <a:r>
              <a:rPr lang="en-US" sz="1800" dirty="0" smtClean="0">
                <a:solidFill>
                  <a:schemeClr val="bg1">
                    <a:lumMod val="95000"/>
                    <a:lumOff val="5000"/>
                  </a:schemeClr>
                </a:solidFill>
              </a:rPr>
              <a:t>Objectives</a:t>
            </a:r>
          </a:p>
          <a:p>
            <a:r>
              <a:rPr lang="en-US" sz="1800" dirty="0" smtClean="0">
                <a:solidFill>
                  <a:schemeClr val="bg1">
                    <a:lumMod val="95000"/>
                    <a:lumOff val="5000"/>
                  </a:schemeClr>
                </a:solidFill>
              </a:rPr>
              <a:t>Suitability</a:t>
            </a:r>
          </a:p>
          <a:p>
            <a:r>
              <a:rPr lang="en-US" sz="1800" dirty="0" smtClean="0">
                <a:solidFill>
                  <a:schemeClr val="bg1">
                    <a:lumMod val="95000"/>
                    <a:lumOff val="5000"/>
                  </a:schemeClr>
                </a:solidFill>
              </a:rPr>
              <a:t>Forward looking </a:t>
            </a:r>
          </a:p>
          <a:p>
            <a:r>
              <a:rPr lang="en-US" sz="1800" dirty="0" smtClean="0">
                <a:solidFill>
                  <a:schemeClr val="bg1">
                    <a:lumMod val="95000"/>
                    <a:lumOff val="5000"/>
                  </a:schemeClr>
                </a:solidFill>
              </a:rPr>
              <a:t>Feedback</a:t>
            </a:r>
          </a:p>
          <a:p>
            <a:r>
              <a:rPr lang="en-US" sz="1800" dirty="0" smtClean="0">
                <a:solidFill>
                  <a:schemeClr val="bg1">
                    <a:lumMod val="95000"/>
                    <a:lumOff val="5000"/>
                  </a:schemeClr>
                </a:solidFill>
              </a:rPr>
              <a:t>Quick Action</a:t>
            </a:r>
          </a:p>
          <a:p>
            <a:r>
              <a:rPr lang="en-US" sz="1800" dirty="0" smtClean="0">
                <a:solidFill>
                  <a:schemeClr val="bg1">
                    <a:lumMod val="95000"/>
                    <a:lumOff val="5000"/>
                  </a:schemeClr>
                </a:solidFill>
              </a:rPr>
              <a:t>Directness</a:t>
            </a:r>
          </a:p>
          <a:p>
            <a:r>
              <a:rPr lang="en-US" sz="1800" dirty="0" smtClean="0">
                <a:solidFill>
                  <a:schemeClr val="bg1">
                    <a:lumMod val="95000"/>
                    <a:lumOff val="5000"/>
                  </a:schemeClr>
                </a:solidFill>
              </a:rPr>
              <a:t>Flexibility</a:t>
            </a:r>
          </a:p>
          <a:p>
            <a:r>
              <a:rPr lang="en-US" sz="1800" dirty="0" smtClean="0">
                <a:solidFill>
                  <a:schemeClr val="bg1">
                    <a:lumMod val="95000"/>
                    <a:lumOff val="5000"/>
                  </a:schemeClr>
                </a:solidFill>
              </a:rPr>
              <a:t>Economy</a:t>
            </a:r>
          </a:p>
          <a:p>
            <a:r>
              <a:rPr lang="en-US" sz="1800" dirty="0" smtClean="0">
                <a:solidFill>
                  <a:schemeClr val="bg1">
                    <a:lumMod val="95000"/>
                    <a:lumOff val="5000"/>
                  </a:schemeClr>
                </a:solidFill>
              </a:rPr>
              <a:t>Regular revision</a:t>
            </a:r>
          </a:p>
          <a:p>
            <a:r>
              <a:rPr lang="en-US" sz="1800" dirty="0" smtClean="0">
                <a:solidFill>
                  <a:schemeClr val="bg1">
                    <a:lumMod val="95000"/>
                    <a:lumOff val="5000"/>
                  </a:schemeClr>
                </a:solidFill>
              </a:rPr>
              <a:t>Active participation</a:t>
            </a:r>
          </a:p>
          <a:p>
            <a:r>
              <a:rPr lang="en-US" sz="1800" dirty="0" smtClean="0">
                <a:solidFill>
                  <a:schemeClr val="bg1">
                    <a:lumMod val="95000"/>
                    <a:lumOff val="5000"/>
                  </a:schemeClr>
                </a:solidFill>
              </a:rPr>
              <a:t>Suggestive</a:t>
            </a:r>
          </a:p>
          <a:p>
            <a:r>
              <a:rPr lang="en-US" sz="1800" dirty="0" smtClean="0">
                <a:solidFill>
                  <a:schemeClr val="bg1">
                    <a:lumMod val="95000"/>
                    <a:lumOff val="5000"/>
                  </a:schemeClr>
                </a:solidFill>
              </a:rPr>
              <a:t>Competent and talented staff</a:t>
            </a:r>
          </a:p>
        </p:txBody>
      </p:sp>
    </p:spTree>
    <p:extLst>
      <p:ext uri="{BB962C8B-B14F-4D97-AF65-F5344CB8AC3E}">
        <p14:creationId xmlns:p14="http://schemas.microsoft.com/office/powerpoint/2010/main" xmlns="" val="1173690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If controls are to work, they must be tailored to plans and positions, to the individual managers and their personalities, and to the needs for efficiency and effectiveness.</a:t>
            </a:r>
            <a:endParaRPr lang="en-US" dirty="0"/>
          </a:p>
        </p:txBody>
      </p:sp>
    </p:spTree>
    <p:extLst>
      <p:ext uri="{BB962C8B-B14F-4D97-AF65-F5344CB8AC3E}">
        <p14:creationId xmlns:p14="http://schemas.microsoft.com/office/powerpoint/2010/main" xmlns="" val="1239751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358175"/>
            <a:ext cx="7498080" cy="1143000"/>
          </a:xfrm>
        </p:spPr>
        <p:txBody>
          <a:bodyPr>
            <a:normAutofit fontScale="90000"/>
          </a:bodyPr>
          <a:lstStyle/>
          <a:p>
            <a:r>
              <a:rPr lang="en-US" dirty="0" smtClean="0"/>
              <a:t>Tailoring controls to plans and Positions</a:t>
            </a:r>
            <a:endParaRPr lang="en-US" dirty="0"/>
          </a:p>
        </p:txBody>
      </p:sp>
    </p:spTree>
    <p:extLst>
      <p:ext uri="{BB962C8B-B14F-4D97-AF65-F5344CB8AC3E}">
        <p14:creationId xmlns:p14="http://schemas.microsoft.com/office/powerpoint/2010/main" xmlns="" val="1092876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504696"/>
            <a:ext cx="7498080" cy="1143000"/>
          </a:xfrm>
        </p:spPr>
        <p:txBody>
          <a:bodyPr>
            <a:normAutofit fontScale="90000"/>
          </a:bodyPr>
          <a:lstStyle/>
          <a:p>
            <a:r>
              <a:rPr lang="en-US" dirty="0" smtClean="0"/>
              <a:t>Tailoring controls to Individual Managers</a:t>
            </a:r>
            <a:endParaRPr lang="en-US" dirty="0"/>
          </a:p>
        </p:txBody>
      </p:sp>
    </p:spTree>
    <p:extLst>
      <p:ext uri="{BB962C8B-B14F-4D97-AF65-F5344CB8AC3E}">
        <p14:creationId xmlns:p14="http://schemas.microsoft.com/office/powerpoint/2010/main" xmlns="" val="3991456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358175"/>
            <a:ext cx="7498080" cy="1143000"/>
          </a:xfrm>
        </p:spPr>
        <p:txBody>
          <a:bodyPr>
            <a:normAutofit fontScale="90000"/>
          </a:bodyPr>
          <a:lstStyle/>
          <a:p>
            <a:r>
              <a:rPr lang="en-US" dirty="0" smtClean="0"/>
              <a:t>Designing controls to Point up Exceptions at Critical points</a:t>
            </a:r>
            <a:endParaRPr lang="en-US" dirty="0"/>
          </a:p>
        </p:txBody>
      </p:sp>
    </p:spTree>
    <p:extLst>
      <p:ext uri="{BB962C8B-B14F-4D97-AF65-F5344CB8AC3E}">
        <p14:creationId xmlns:p14="http://schemas.microsoft.com/office/powerpoint/2010/main" xmlns="" val="1977328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586096"/>
            <a:ext cx="7498080" cy="1143000"/>
          </a:xfrm>
        </p:spPr>
        <p:txBody>
          <a:bodyPr/>
          <a:lstStyle/>
          <a:p>
            <a:r>
              <a:rPr lang="en-US" dirty="0" smtClean="0"/>
              <a:t>Seeking Objectivity of Controls</a:t>
            </a:r>
            <a:endParaRPr lang="en-US" dirty="0"/>
          </a:p>
        </p:txBody>
      </p:sp>
    </p:spTree>
    <p:extLst>
      <p:ext uri="{BB962C8B-B14F-4D97-AF65-F5344CB8AC3E}">
        <p14:creationId xmlns:p14="http://schemas.microsoft.com/office/powerpoint/2010/main" xmlns="" val="3234201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830299"/>
            <a:ext cx="7498080" cy="1143000"/>
          </a:xfrm>
        </p:spPr>
        <p:txBody>
          <a:bodyPr/>
          <a:lstStyle/>
          <a:p>
            <a:r>
              <a:rPr lang="en-US" dirty="0" smtClean="0"/>
              <a:t>Ensuring flexibility of Controls</a:t>
            </a:r>
            <a:endParaRPr lang="en-US" dirty="0"/>
          </a:p>
        </p:txBody>
      </p:sp>
    </p:spTree>
    <p:extLst>
      <p:ext uri="{BB962C8B-B14F-4D97-AF65-F5344CB8AC3E}">
        <p14:creationId xmlns:p14="http://schemas.microsoft.com/office/powerpoint/2010/main" xmlns="" val="463270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sz="2400" dirty="0"/>
              <a:t>Planning and control are increasingly being treated as an interrelated system. Along with techniques for partial control, control devices have been developed for measuring the overall performance of an enterprise or an integrated division or project within it -</a:t>
            </a:r>
            <a:r>
              <a:rPr lang="en-US" sz="2400" dirty="0" smtClean="0"/>
              <a:t>against </a:t>
            </a:r>
            <a:r>
              <a:rPr lang="en-US" sz="2400" dirty="0"/>
              <a:t>total goals</a:t>
            </a:r>
            <a:r>
              <a:rPr lang="en-US" dirty="0"/>
              <a:t>. </a:t>
            </a:r>
            <a:endParaRPr lang="en-US" dirty="0" smtClean="0"/>
          </a:p>
          <a:p>
            <a:pPr algn="just"/>
            <a:r>
              <a:rPr lang="en-US" dirty="0" smtClean="0"/>
              <a:t>Many overall controls in business are financial.</a:t>
            </a:r>
            <a:endParaRPr lang="en-US" dirty="0"/>
          </a:p>
        </p:txBody>
      </p:sp>
    </p:spTree>
    <p:extLst>
      <p:ext uri="{BB962C8B-B14F-4D97-AF65-F5344CB8AC3E}">
        <p14:creationId xmlns:p14="http://schemas.microsoft.com/office/powerpoint/2010/main" xmlns="" val="3295782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895419"/>
            <a:ext cx="7498080" cy="1143000"/>
          </a:xfrm>
        </p:spPr>
        <p:txBody>
          <a:bodyPr>
            <a:normAutofit fontScale="90000"/>
          </a:bodyPr>
          <a:lstStyle/>
          <a:p>
            <a:r>
              <a:rPr lang="en-US" dirty="0" smtClean="0"/>
              <a:t>Fitting the Control system to the Organization Culture</a:t>
            </a:r>
            <a:endParaRPr lang="en-US" dirty="0"/>
          </a:p>
        </p:txBody>
      </p:sp>
    </p:spTree>
    <p:extLst>
      <p:ext uri="{BB962C8B-B14F-4D97-AF65-F5344CB8AC3E}">
        <p14:creationId xmlns:p14="http://schemas.microsoft.com/office/powerpoint/2010/main" xmlns="" val="2184079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472136"/>
            <a:ext cx="7498080" cy="1143000"/>
          </a:xfrm>
        </p:spPr>
        <p:txBody>
          <a:bodyPr/>
          <a:lstStyle/>
          <a:p>
            <a:r>
              <a:rPr lang="en-US" dirty="0" smtClean="0"/>
              <a:t>Achieving Economy of Controls </a:t>
            </a:r>
            <a:endParaRPr lang="en-US" dirty="0"/>
          </a:p>
        </p:txBody>
      </p:sp>
    </p:spTree>
    <p:extLst>
      <p:ext uri="{BB962C8B-B14F-4D97-AF65-F5344CB8AC3E}">
        <p14:creationId xmlns:p14="http://schemas.microsoft.com/office/powerpoint/2010/main" xmlns="" val="3582120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81458"/>
            <a:ext cx="7498080" cy="1143000"/>
          </a:xfrm>
        </p:spPr>
        <p:txBody>
          <a:bodyPr>
            <a:normAutofit fontScale="90000"/>
          </a:bodyPr>
          <a:lstStyle/>
          <a:p>
            <a:r>
              <a:rPr lang="en-US" dirty="0" smtClean="0"/>
              <a:t>Establishing controls that Lead to Corrective Action</a:t>
            </a:r>
            <a:endParaRPr lang="en-US" dirty="0"/>
          </a:p>
        </p:txBody>
      </p:sp>
    </p:spTree>
    <p:extLst>
      <p:ext uri="{BB962C8B-B14F-4D97-AF65-F5344CB8AC3E}">
        <p14:creationId xmlns:p14="http://schemas.microsoft.com/office/powerpoint/2010/main" xmlns="" val="41725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a:t>There are many reasons for control of overall performance. In the first place as overall planning must apply to enterprise or major division goals so must overall controls be applied to the enterprise. In the second place, decentralization of authority  -</a:t>
            </a:r>
            <a:r>
              <a:rPr lang="en-US" dirty="0" smtClean="0"/>
              <a:t> </a:t>
            </a:r>
            <a:r>
              <a:rPr lang="en-US" dirty="0"/>
              <a:t>especially in product or territorial divisions creates semi-independent units and these must be subjected to overall controls to avoid the chaos of complete independence. In the third place, overall controls permit measuring an integrated area </a:t>
            </a:r>
            <a:r>
              <a:rPr lang="en-US" dirty="0" smtClean="0"/>
              <a:t>manager’s </a:t>
            </a:r>
            <a:r>
              <a:rPr lang="en-US" dirty="0"/>
              <a:t>total effort, rather than parts of it</a:t>
            </a:r>
            <a:r>
              <a:rPr lang="en-US" dirty="0" smtClean="0"/>
              <a:t>.</a:t>
            </a:r>
            <a:endParaRPr lang="en-US" dirty="0"/>
          </a:p>
        </p:txBody>
      </p:sp>
    </p:spTree>
    <p:extLst>
      <p:ext uri="{BB962C8B-B14F-4D97-AF65-F5344CB8AC3E}">
        <p14:creationId xmlns:p14="http://schemas.microsoft.com/office/powerpoint/2010/main" xmlns="" val="172365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a:t>Financial controls, like any other control, have to be tailored to the specific needs of the enterprise or the position. Doctors, lawyers and managers at different organizational levels do have different needs for controlling their area of operation. Financial analyses also furnish an excellent </a:t>
            </a:r>
            <a:r>
              <a:rPr lang="en-US" dirty="0" smtClean="0"/>
              <a:t> “window” through </a:t>
            </a:r>
            <a:r>
              <a:rPr lang="en-US" dirty="0"/>
              <a:t>which accomplishment in non-financial areas can be seen. A deviation from planned costs for example may lead a manager to find the causes in poor planning, inadequate training of employees, or other non-financial factors</a:t>
            </a:r>
            <a:r>
              <a:rPr lang="en-US" dirty="0" smtClean="0"/>
              <a:t>.</a:t>
            </a:r>
            <a:endParaRPr lang="en-US" dirty="0"/>
          </a:p>
        </p:txBody>
      </p:sp>
    </p:spTree>
    <p:extLst>
      <p:ext uri="{BB962C8B-B14F-4D97-AF65-F5344CB8AC3E}">
        <p14:creationId xmlns:p14="http://schemas.microsoft.com/office/powerpoint/2010/main" xmlns="" val="2805453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Profit and loss control</a:t>
            </a:r>
            <a:endParaRPr lang="en-US" dirty="0"/>
          </a:p>
        </p:txBody>
      </p:sp>
      <p:sp>
        <p:nvSpPr>
          <p:cNvPr id="3" name="Content Placeholder 2"/>
          <p:cNvSpPr>
            <a:spLocks noGrp="1"/>
          </p:cNvSpPr>
          <p:nvPr>
            <p:ph idx="1"/>
          </p:nvPr>
        </p:nvSpPr>
        <p:spPr/>
        <p:txBody>
          <a:bodyPr/>
          <a:lstStyle/>
          <a:p>
            <a:pPr algn="just"/>
            <a:r>
              <a:rPr lang="en-US" dirty="0"/>
              <a:t>The profit and loss (P&amp;L) statement is a financial statement that summarizes the revenues, costs and expenses incurred during a specified period, usually a fiscal quarter or year. The P&amp;L statement is synonymous with the income statement. These records provide information about a company's ability or inability to generate profit by increasing revenue, reducing costs or both. Some refer to the P&amp;L statement as a statement of profit and loss, income statement, statement of operations, statement of financial results or income, earnings statement or expense statement </a:t>
            </a:r>
          </a:p>
        </p:txBody>
      </p:sp>
    </p:spTree>
    <p:extLst>
      <p:ext uri="{BB962C8B-B14F-4D97-AF65-F5344CB8AC3E}">
        <p14:creationId xmlns:p14="http://schemas.microsoft.com/office/powerpoint/2010/main" xmlns="" val="819193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 through ROI (</a:t>
            </a:r>
            <a:r>
              <a:rPr lang="en-US" dirty="0" err="1" smtClean="0"/>
              <a:t>reTURN</a:t>
            </a:r>
            <a:r>
              <a:rPr lang="en-US" dirty="0" smtClean="0"/>
              <a:t> ON INVESTMENT)</a:t>
            </a:r>
            <a:endParaRPr lang="en-US" dirty="0"/>
          </a:p>
        </p:txBody>
      </p:sp>
      <p:sp>
        <p:nvSpPr>
          <p:cNvPr id="3" name="Content Placeholder 2"/>
          <p:cNvSpPr>
            <a:spLocks noGrp="1"/>
          </p:cNvSpPr>
          <p:nvPr>
            <p:ph idx="1"/>
          </p:nvPr>
        </p:nvSpPr>
        <p:spPr/>
        <p:txBody>
          <a:bodyPr>
            <a:normAutofit lnSpcReduction="10000"/>
          </a:bodyPr>
          <a:lstStyle/>
          <a:p>
            <a:pPr algn="just"/>
            <a:r>
              <a:rPr lang="en-US" dirty="0"/>
              <a:t>One of the most successfully used control techniques is that of measuring both the absolute and the relative success of a company or a company unit by the ratio of earnings to investment of capital. The return-on-investment approach, often referred to simply as ROI, has been the core of the control system of the Du Pont Company since 1919</a:t>
            </a:r>
            <a:r>
              <a:rPr lang="en-US" dirty="0" smtClean="0"/>
              <a:t>.</a:t>
            </a:r>
          </a:p>
          <a:p>
            <a:pPr algn="just"/>
            <a:r>
              <a:rPr lang="en-US" dirty="0"/>
              <a:t>Return on investment, or ROI, is a mathematical formula that investors can use to evaluate their investments and judge how well a particular investment has performed compared to others. An ROI calculation is sometimes used along with other approaches to develop a business case for a given proposal. The overall ROI for an enterprise is sometimes used as a way to grade how well a company is </a:t>
            </a:r>
            <a:r>
              <a:rPr lang="en-US" dirty="0" smtClean="0"/>
              <a:t>managed. </a:t>
            </a:r>
            <a:endParaRPr lang="en-US" dirty="0"/>
          </a:p>
          <a:p>
            <a:pPr marL="68580" indent="0" algn="just">
              <a:buNone/>
            </a:pPr>
            <a:endParaRPr lang="en-US" dirty="0"/>
          </a:p>
        </p:txBody>
      </p:sp>
    </p:spTree>
    <p:extLst>
      <p:ext uri="{BB962C8B-B14F-4D97-AF65-F5344CB8AC3E}">
        <p14:creationId xmlns:p14="http://schemas.microsoft.com/office/powerpoint/2010/main" xmlns="" val="2089246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I_example.jp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435100"/>
            <a:ext cx="9144000" cy="3974592"/>
          </a:xfrm>
          <a:prstGeom prst="rect">
            <a:avLst/>
          </a:prstGeom>
        </p:spPr>
      </p:pic>
    </p:spTree>
    <p:extLst>
      <p:ext uri="{BB962C8B-B14F-4D97-AF65-F5344CB8AC3E}">
        <p14:creationId xmlns:p14="http://schemas.microsoft.com/office/powerpoint/2010/main" xmlns="" val="64865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mANAGEMENT</a:t>
            </a:r>
            <a:r>
              <a:rPr lang="en-US" dirty="0" smtClean="0"/>
              <a:t> AUDITS AND ACCOUNTING FIRMS</a:t>
            </a:r>
            <a:endParaRPr lang="en-US" dirty="0"/>
          </a:p>
        </p:txBody>
      </p:sp>
      <p:sp>
        <p:nvSpPr>
          <p:cNvPr id="3" name="Content Placeholder 2"/>
          <p:cNvSpPr>
            <a:spLocks noGrp="1"/>
          </p:cNvSpPr>
          <p:nvPr>
            <p:ph idx="1"/>
          </p:nvPr>
        </p:nvSpPr>
        <p:spPr/>
        <p:txBody>
          <a:bodyPr/>
          <a:lstStyle/>
          <a:p>
            <a:pPr algn="just"/>
            <a:r>
              <a:rPr lang="en-US" b="1" dirty="0"/>
              <a:t>Management Audit</a:t>
            </a:r>
            <a:r>
              <a:rPr lang="en-US" dirty="0"/>
              <a:t> is an assessment of methods and policies of an organization's </a:t>
            </a:r>
            <a:r>
              <a:rPr lang="en-US" b="1" dirty="0"/>
              <a:t>management</a:t>
            </a:r>
            <a:r>
              <a:rPr lang="en-US" dirty="0"/>
              <a:t> in the administration and the use of resources, tactical and strategic planning, and employee and organizational </a:t>
            </a:r>
            <a:r>
              <a:rPr lang="en-US" dirty="0" smtClean="0"/>
              <a:t>improvement.</a:t>
            </a:r>
          </a:p>
          <a:p>
            <a:pPr algn="just"/>
            <a:r>
              <a:rPr lang="en-US" dirty="0" smtClean="0"/>
              <a:t>Businesses </a:t>
            </a:r>
            <a:r>
              <a:rPr lang="en-US" dirty="0"/>
              <a:t>employ accounting firms to handle important financial tasks. Public companies must follow accounting rules set by the Securities and Exchange Commission (SEC) and following Generally Accepted Accounting Principles (GAAP). </a:t>
            </a:r>
          </a:p>
          <a:p>
            <a:pPr marL="68580" indent="0">
              <a:buNone/>
            </a:pPr>
            <a:endParaRPr lang="en-US" dirty="0"/>
          </a:p>
        </p:txBody>
      </p:sp>
    </p:spTree>
    <p:extLst>
      <p:ext uri="{BB962C8B-B14F-4D97-AF65-F5344CB8AC3E}">
        <p14:creationId xmlns:p14="http://schemas.microsoft.com/office/powerpoint/2010/main" xmlns="" val="466013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bALANCED</a:t>
            </a:r>
            <a:r>
              <a:rPr lang="en-US" dirty="0" smtClean="0"/>
              <a:t> SCORECARD</a:t>
            </a:r>
            <a:endParaRPr lang="en-US" dirty="0"/>
          </a:p>
        </p:txBody>
      </p:sp>
      <p:sp>
        <p:nvSpPr>
          <p:cNvPr id="3" name="Content Placeholder 2"/>
          <p:cNvSpPr>
            <a:spLocks noGrp="1"/>
          </p:cNvSpPr>
          <p:nvPr>
            <p:ph idx="1"/>
          </p:nvPr>
        </p:nvSpPr>
        <p:spPr/>
        <p:txBody>
          <a:bodyPr/>
          <a:lstStyle/>
          <a:p>
            <a:pPr marL="68580" indent="0" algn="just">
              <a:buNone/>
            </a:pPr>
            <a:r>
              <a:rPr lang="en-US" dirty="0"/>
              <a:t>The balanced scorecard is a strategy performance management tool – a semi-standard structured report, that can be used by managers to keep track of the execution of activities by the staff within their control and to monitor the consequences arising from these actions. </a:t>
            </a:r>
          </a:p>
          <a:p>
            <a:pPr marL="68580" indent="0">
              <a:buNone/>
            </a:pPr>
            <a:endParaRPr lang="en-US" dirty="0"/>
          </a:p>
        </p:txBody>
      </p:sp>
    </p:spTree>
    <p:extLst>
      <p:ext uri="{BB962C8B-B14F-4D97-AF65-F5344CB8AC3E}">
        <p14:creationId xmlns:p14="http://schemas.microsoft.com/office/powerpoint/2010/main" xmlns="" val="2630701049"/>
      </p:ext>
    </p:extLst>
  </p:cSld>
  <p:clrMapOvr>
    <a:masterClrMapping/>
  </p:clrMapOvr>
</p:sld>
</file>

<file path=ppt/theme/theme1.xml><?xml version="1.0" encoding="utf-8"?>
<a:theme xmlns:a="http://schemas.openxmlformats.org/drawingml/2006/main" name="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59</TotalTime>
  <Words>689</Words>
  <Application>Microsoft Macintosh PowerPoint</Application>
  <PresentationFormat>On-screen Show (4:3)</PresentationFormat>
  <Paragraphs>47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Urban Pop</vt:lpstr>
      <vt:lpstr>Control of Overall Performance</vt:lpstr>
      <vt:lpstr>Slide 2</vt:lpstr>
      <vt:lpstr> </vt:lpstr>
      <vt:lpstr>Slide 4</vt:lpstr>
      <vt:lpstr>Profit and loss control</vt:lpstr>
      <vt:lpstr>Control through ROI (reTURN ON INVESTMENT)</vt:lpstr>
      <vt:lpstr>Slide 7</vt:lpstr>
      <vt:lpstr>mANAGEMENT AUDITS AND ACCOUNTING FIRMS</vt:lpstr>
      <vt:lpstr>bALANCED SCORECARD</vt:lpstr>
      <vt:lpstr>Slide 10</vt:lpstr>
      <vt:lpstr>bureaucratic AND CLAN CONTROL</vt:lpstr>
      <vt:lpstr>Requirements for Effective controls</vt:lpstr>
      <vt:lpstr> 12 important needs of an effective control system in management are: </vt:lpstr>
      <vt:lpstr>Slide 14</vt:lpstr>
      <vt:lpstr>Tailoring controls to plans and Positions</vt:lpstr>
      <vt:lpstr>Tailoring controls to Individual Managers</vt:lpstr>
      <vt:lpstr>Designing controls to Point up Exceptions at Critical points</vt:lpstr>
      <vt:lpstr>Seeking Objectivity of Controls</vt:lpstr>
      <vt:lpstr>Ensuring flexibility of Controls</vt:lpstr>
      <vt:lpstr>Fitting the Control system to the Organization Culture</vt:lpstr>
      <vt:lpstr>Achieving Economy of Controls </vt:lpstr>
      <vt:lpstr>Establishing controls that Lead to Corrective Action</vt:lpstr>
    </vt:vector>
  </TitlesOfParts>
  <Company>NIT Warangal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of Overall Performance</dc:title>
  <dc:creator>vinay kumar T</dc:creator>
  <cp:lastModifiedBy>Vinay</cp:lastModifiedBy>
  <cp:revision>13</cp:revision>
  <dcterms:created xsi:type="dcterms:W3CDTF">2019-09-24T06:03:08Z</dcterms:created>
  <dcterms:modified xsi:type="dcterms:W3CDTF">2019-11-05T23:42:30Z</dcterms:modified>
</cp:coreProperties>
</file>