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4" r:id="rId6"/>
    <p:sldId id="265" r:id="rId7"/>
    <p:sldId id="266" r:id="rId8"/>
    <p:sldId id="267" r:id="rId9"/>
    <p:sldId id="268" r:id="rId10"/>
    <p:sldId id="270" r:id="rId11"/>
    <p:sldId id="260" r:id="rId12"/>
    <p:sldId id="271" r:id="rId13"/>
    <p:sldId id="261" r:id="rId14"/>
    <p:sldId id="272"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446F34-F96A-4FEE-AAC9-95BB3D6CEAD9}" type="datetimeFigureOut">
              <a:rPr lang="en-US" smtClean="0"/>
              <a:pPr/>
              <a:t>8/19/2019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BF93D43-CEF8-449B-AF78-76DEDA76CD7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446F34-F96A-4FEE-AAC9-95BB3D6CEAD9}" type="datetimeFigureOut">
              <a:rPr lang="en-US" smtClean="0"/>
              <a:pPr/>
              <a:t>8/19/2019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BF93D43-CEF8-449B-AF78-76DEDA76CD7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446F34-F96A-4FEE-AAC9-95BB3D6CEAD9}" type="datetimeFigureOut">
              <a:rPr lang="en-US" smtClean="0"/>
              <a:pPr/>
              <a:t>8/19/2019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BF93D43-CEF8-449B-AF78-76DEDA76CD7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446F34-F96A-4FEE-AAC9-95BB3D6CEAD9}" type="datetimeFigureOut">
              <a:rPr lang="en-US" smtClean="0"/>
              <a:pPr/>
              <a:t>8/19/2019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BF93D43-CEF8-449B-AF78-76DEDA76CD74}"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446F34-F96A-4FEE-AAC9-95BB3D6CEAD9}" type="datetimeFigureOut">
              <a:rPr lang="en-US" smtClean="0"/>
              <a:pPr/>
              <a:t>8/19/2019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BF93D43-CEF8-449B-AF78-76DEDA76CD74}"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446F34-F96A-4FEE-AAC9-95BB3D6CEAD9}" type="datetimeFigureOut">
              <a:rPr lang="en-US" smtClean="0"/>
              <a:pPr/>
              <a:t>8/19/2019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BF93D43-CEF8-449B-AF78-76DEDA76CD74}"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446F34-F96A-4FEE-AAC9-95BB3D6CEAD9}" type="datetimeFigureOut">
              <a:rPr lang="en-US" smtClean="0"/>
              <a:pPr/>
              <a:t>8/19/2019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5BF93D43-CEF8-449B-AF78-76DEDA76CD7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446F34-F96A-4FEE-AAC9-95BB3D6CEAD9}" type="datetimeFigureOut">
              <a:rPr lang="en-US" smtClean="0"/>
              <a:pPr/>
              <a:t>8/19/2019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5BF93D43-CEF8-449B-AF78-76DEDA76CD74}"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446F34-F96A-4FEE-AAC9-95BB3D6CEAD9}" type="datetimeFigureOut">
              <a:rPr lang="en-US" smtClean="0"/>
              <a:pPr/>
              <a:t>8/19/2019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5BF93D43-CEF8-449B-AF78-76DEDA76CD7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446F34-F96A-4FEE-AAC9-95BB3D6CEAD9}" type="datetimeFigureOut">
              <a:rPr lang="en-US" smtClean="0"/>
              <a:pPr/>
              <a:t>8/19/2019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BF93D43-CEF8-449B-AF78-76DEDA76CD7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446F34-F96A-4FEE-AAC9-95BB3D6CEAD9}" type="datetimeFigureOut">
              <a:rPr lang="en-US" smtClean="0"/>
              <a:pPr/>
              <a:t>8/19/2019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BF93D43-CEF8-449B-AF78-76DEDA76CD74}"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446F34-F96A-4FEE-AAC9-95BB3D6CEAD9}" type="datetimeFigureOut">
              <a:rPr lang="en-US" smtClean="0"/>
              <a:pPr/>
              <a:t>8/19/2019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BF93D43-CEF8-449B-AF78-76DEDA76CD7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Environment of an Organization, Social Responsibility, and Ethics</a:t>
            </a:r>
            <a:endParaRPr lang="en-US" dirty="0"/>
          </a:p>
        </p:txBody>
      </p:sp>
      <p:sp>
        <p:nvSpPr>
          <p:cNvPr id="3" name="Subtitle 2"/>
          <p:cNvSpPr>
            <a:spLocks noGrp="1"/>
          </p:cNvSpPr>
          <p:nvPr>
            <p:ph type="subTitle" idx="1"/>
          </p:nvPr>
        </p:nvSpPr>
        <p:spPr/>
        <p:txBody>
          <a:bodyPr/>
          <a:lstStyle/>
          <a:p>
            <a:r>
              <a:rPr lang="en-US" dirty="0" smtClean="0"/>
              <a:t>Session 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Environmental </a:t>
            </a:r>
            <a:r>
              <a:rPr lang="en-US" sz="2400" dirty="0" smtClean="0"/>
              <a:t>Policies</a:t>
            </a:r>
            <a:endParaRPr lang="en-US" sz="2400" dirty="0" smtClean="0"/>
          </a:p>
          <a:p>
            <a:r>
              <a:rPr lang="en-US" sz="2400" dirty="0" smtClean="0"/>
              <a:t>Climate change</a:t>
            </a:r>
          </a:p>
          <a:p>
            <a:r>
              <a:rPr lang="en-US" sz="2400" dirty="0" smtClean="0"/>
              <a:t>Green agenda</a:t>
            </a:r>
          </a:p>
          <a:p>
            <a:r>
              <a:rPr lang="en-US" sz="2400" dirty="0" smtClean="0"/>
              <a:t>Pollution</a:t>
            </a:r>
          </a:p>
          <a:p>
            <a:r>
              <a:rPr lang="en-US" sz="2400" dirty="0" smtClean="0"/>
              <a:t>Availability of natural resources</a:t>
            </a:r>
          </a:p>
          <a:p>
            <a:r>
              <a:rPr lang="en-US" sz="2400" dirty="0" smtClean="0"/>
              <a:t>Recycling</a:t>
            </a:r>
          </a:p>
          <a:p>
            <a:r>
              <a:rPr lang="en-US" sz="2400" dirty="0" smtClean="0"/>
              <a:t>Waste disposal</a:t>
            </a:r>
            <a:endParaRPr lang="en-US" sz="2400" dirty="0"/>
          </a:p>
        </p:txBody>
      </p:sp>
      <p:sp>
        <p:nvSpPr>
          <p:cNvPr id="3" name="Title 2"/>
          <p:cNvSpPr>
            <a:spLocks noGrp="1"/>
          </p:cNvSpPr>
          <p:nvPr>
            <p:ph type="title"/>
          </p:nvPr>
        </p:nvSpPr>
        <p:spPr/>
        <p:txBody>
          <a:bodyPr/>
          <a:lstStyle/>
          <a:p>
            <a:r>
              <a:rPr lang="en-US" dirty="0" smtClean="0"/>
              <a:t>Ecological factors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ustainability-infographic-thumb-960x720.jpg"/>
          <p:cNvPicPr>
            <a:picLocks noGrp="1" noChangeAspect="1"/>
          </p:cNvPicPr>
          <p:nvPr>
            <p:ph idx="1"/>
          </p:nvPr>
        </p:nvPicPr>
        <p:blipFill>
          <a:blip r:embed="rId2"/>
          <a:stretch>
            <a:fillRect/>
          </a:stretch>
        </p:blipFill>
        <p:spPr>
          <a:xfrm>
            <a:off x="2895600" y="2133600"/>
            <a:ext cx="6034616" cy="4525962"/>
          </a:xfrm>
        </p:spPr>
      </p:pic>
      <p:sp>
        <p:nvSpPr>
          <p:cNvPr id="3" name="Title 2"/>
          <p:cNvSpPr>
            <a:spLocks noGrp="1"/>
          </p:cNvSpPr>
          <p:nvPr>
            <p:ph type="title"/>
          </p:nvPr>
        </p:nvSpPr>
        <p:spPr/>
        <p:txBody>
          <a:bodyPr>
            <a:normAutofit fontScale="90000"/>
          </a:bodyPr>
          <a:lstStyle/>
          <a:p>
            <a:r>
              <a:rPr lang="en-US" dirty="0" smtClean="0"/>
              <a:t>The Social Responsibility of Managers</a:t>
            </a:r>
            <a:endParaRPr lang="en-US" dirty="0"/>
          </a:p>
        </p:txBody>
      </p:sp>
      <p:sp>
        <p:nvSpPr>
          <p:cNvPr id="5" name="Rectangle 4"/>
          <p:cNvSpPr/>
          <p:nvPr/>
        </p:nvSpPr>
        <p:spPr>
          <a:xfrm>
            <a:off x="609600" y="1371600"/>
            <a:ext cx="8534400" cy="923330"/>
          </a:xfrm>
          <a:prstGeom prst="rect">
            <a:avLst/>
          </a:prstGeom>
        </p:spPr>
        <p:txBody>
          <a:bodyPr wrap="square">
            <a:spAutoFit/>
          </a:bodyPr>
          <a:lstStyle/>
          <a:p>
            <a:pPr algn="just"/>
            <a:r>
              <a:rPr lang="en-US" dirty="0" smtClean="0"/>
              <a:t>Corporate Social Responsibility is a management concept whereby  companies integrate social and environmental concerns in their business  </a:t>
            </a:r>
            <a:r>
              <a:rPr lang="en-US" dirty="0" smtClean="0"/>
              <a:t>operations.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Triple bottom line</a:t>
            </a:r>
          </a:p>
          <a:p>
            <a:r>
              <a:rPr lang="en-US" dirty="0" smtClean="0"/>
              <a:t>Human Resources</a:t>
            </a:r>
          </a:p>
          <a:p>
            <a:r>
              <a:rPr lang="en-US" dirty="0" smtClean="0"/>
              <a:t>Risk management</a:t>
            </a:r>
          </a:p>
          <a:p>
            <a:r>
              <a:rPr lang="en-US" dirty="0" smtClean="0"/>
              <a:t>Brand differentiation</a:t>
            </a:r>
          </a:p>
          <a:p>
            <a:r>
              <a:rPr lang="en-US" dirty="0" smtClean="0"/>
              <a:t>Reduced scrutiny</a:t>
            </a:r>
          </a:p>
          <a:p>
            <a:r>
              <a:rPr lang="en-US" dirty="0" smtClean="0"/>
              <a:t>Supplier relations</a:t>
            </a:r>
          </a:p>
          <a:p>
            <a:r>
              <a:rPr lang="en-US" dirty="0" smtClean="0"/>
              <a:t>Crisis management</a:t>
            </a:r>
          </a:p>
        </p:txBody>
      </p:sp>
      <p:sp>
        <p:nvSpPr>
          <p:cNvPr id="3" name="Title 2"/>
          <p:cNvSpPr>
            <a:spLocks noGrp="1"/>
          </p:cNvSpPr>
          <p:nvPr>
            <p:ph type="title"/>
          </p:nvPr>
        </p:nvSpPr>
        <p:spPr/>
        <p:txBody>
          <a:bodyPr/>
          <a:lstStyle/>
          <a:p>
            <a:r>
              <a:rPr lang="en-US" dirty="0" smtClean="0"/>
              <a:t>Potential business benefits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gel-devil-hovering-thinking-businessman_51635-485.jpg"/>
          <p:cNvPicPr>
            <a:picLocks noGrp="1" noChangeAspect="1"/>
          </p:cNvPicPr>
          <p:nvPr>
            <p:ph idx="1"/>
          </p:nvPr>
        </p:nvPicPr>
        <p:blipFill>
          <a:blip r:embed="rId2"/>
          <a:stretch>
            <a:fillRect/>
          </a:stretch>
        </p:blipFill>
        <p:spPr>
          <a:xfrm>
            <a:off x="2362200" y="1295400"/>
            <a:ext cx="4657725" cy="4657725"/>
          </a:xfrm>
        </p:spPr>
      </p:pic>
      <p:sp>
        <p:nvSpPr>
          <p:cNvPr id="3" name="Title 2"/>
          <p:cNvSpPr>
            <a:spLocks noGrp="1"/>
          </p:cNvSpPr>
          <p:nvPr>
            <p:ph type="title"/>
          </p:nvPr>
        </p:nvSpPr>
        <p:spPr/>
        <p:txBody>
          <a:bodyPr/>
          <a:lstStyle/>
          <a:p>
            <a:r>
              <a:rPr lang="en-US" dirty="0" smtClean="0"/>
              <a:t>Ethics in Managing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Misleading product information</a:t>
            </a:r>
          </a:p>
          <a:p>
            <a:r>
              <a:rPr lang="en-US" dirty="0" smtClean="0"/>
              <a:t>Unfair competition</a:t>
            </a:r>
          </a:p>
          <a:p>
            <a:r>
              <a:rPr lang="en-US" dirty="0" smtClean="0"/>
              <a:t>Mistreating employees</a:t>
            </a:r>
          </a:p>
          <a:p>
            <a:r>
              <a:rPr lang="en-US" dirty="0" smtClean="0"/>
              <a:t>Manipulating accounts</a:t>
            </a:r>
          </a:p>
          <a:p>
            <a:r>
              <a:rPr lang="en-US" dirty="0" smtClean="0"/>
              <a:t>Bribery</a:t>
            </a:r>
          </a:p>
          <a:p>
            <a:endParaRPr lang="en-US" dirty="0"/>
          </a:p>
        </p:txBody>
      </p:sp>
      <p:sp>
        <p:nvSpPr>
          <p:cNvPr id="3" name="Title 2"/>
          <p:cNvSpPr>
            <a:spLocks noGrp="1"/>
          </p:cNvSpPr>
          <p:nvPr>
            <p:ph type="title"/>
          </p:nvPr>
        </p:nvSpPr>
        <p:spPr/>
        <p:txBody>
          <a:bodyPr/>
          <a:lstStyle/>
          <a:p>
            <a:r>
              <a:rPr lang="en-US" dirty="0" smtClean="0"/>
              <a:t>Unethical business practices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page-examples.jpg"/>
          <p:cNvPicPr>
            <a:picLocks noGrp="1" noChangeAspect="1"/>
          </p:cNvPicPr>
          <p:nvPr>
            <p:ph idx="1"/>
          </p:nvPr>
        </p:nvPicPr>
        <p:blipFill>
          <a:blip r:embed="rId2"/>
          <a:stretch>
            <a:fillRect/>
          </a:stretch>
        </p:blipFill>
        <p:spPr>
          <a:xfrm>
            <a:off x="1619250" y="2057400"/>
            <a:ext cx="6381750" cy="311546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t>The organizational environment is the set of forces surrounding an organization that have the potential to affect the way </a:t>
            </a:r>
            <a:r>
              <a:rPr lang="en-US" sz="2400" smtClean="0"/>
              <a:t>it operates.</a:t>
            </a:r>
            <a:r>
              <a:rPr lang="en-US" sz="2400" dirty="0" smtClean="0"/>
              <a:t/>
            </a:r>
            <a:br>
              <a:rPr lang="en-US" sz="2400" dirty="0" smtClean="0"/>
            </a:br>
            <a:r>
              <a:rPr lang="en-US" sz="2400" dirty="0" smtClean="0"/>
              <a:t>Scholars have Divided these environmental factors into two	 main	 parts as,</a:t>
            </a:r>
          </a:p>
          <a:p>
            <a:pPr marL="457200" indent="-457200" algn="just">
              <a:buFont typeface="+mj-lt"/>
              <a:buAutoNum type="alphaUcPeriod"/>
            </a:pPr>
            <a:r>
              <a:rPr lang="en-US" sz="2400" dirty="0" smtClean="0"/>
              <a:t>Internal environment</a:t>
            </a:r>
          </a:p>
          <a:p>
            <a:pPr marL="457200" indent="-457200" algn="just">
              <a:buFont typeface="+mj-lt"/>
              <a:buAutoNum type="alphaUcPeriod"/>
            </a:pPr>
            <a:r>
              <a:rPr lang="en-US" sz="2400" dirty="0" smtClean="0"/>
              <a:t>External environment</a:t>
            </a:r>
          </a:p>
        </p:txBody>
      </p:sp>
      <p:sp>
        <p:nvSpPr>
          <p:cNvPr id="2" name="Title 1"/>
          <p:cNvSpPr>
            <a:spLocks noGrp="1"/>
          </p:cNvSpPr>
          <p:nvPr>
            <p:ph type="title"/>
          </p:nvPr>
        </p:nvSpPr>
        <p:spPr/>
        <p:txBody>
          <a:bodyPr>
            <a:normAutofit fontScale="90000"/>
          </a:bodyPr>
          <a:lstStyle/>
          <a:p>
            <a:r>
              <a:rPr lang="en-US" dirty="0" smtClean="0"/>
              <a:t>Definition of Environment of an Organization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nal-environment.jpg"/>
          <p:cNvPicPr>
            <a:picLocks noGrp="1" noChangeAspect="1"/>
          </p:cNvPicPr>
          <p:nvPr>
            <p:ph idx="1"/>
          </p:nvPr>
        </p:nvPicPr>
        <p:blipFill>
          <a:blip r:embed="rId2"/>
          <a:stretch>
            <a:fillRect/>
          </a:stretch>
        </p:blipFill>
        <p:spPr>
          <a:xfrm>
            <a:off x="2517213" y="1481138"/>
            <a:ext cx="4797987" cy="4843462"/>
          </a:xfrm>
        </p:spPr>
      </p:pic>
      <p:sp>
        <p:nvSpPr>
          <p:cNvPr id="2" name="Title 1"/>
          <p:cNvSpPr>
            <a:spLocks noGrp="1"/>
          </p:cNvSpPr>
          <p:nvPr>
            <p:ph type="title"/>
          </p:nvPr>
        </p:nvSpPr>
        <p:spPr/>
        <p:txBody>
          <a:bodyPr/>
          <a:lstStyle/>
          <a:p>
            <a:r>
              <a:rPr lang="en-US" dirty="0" smtClean="0"/>
              <a:t>Internal environment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ourcompanycirclegraph.jpg"/>
          <p:cNvPicPr>
            <a:picLocks noGrp="1" noChangeAspect="1"/>
          </p:cNvPicPr>
          <p:nvPr>
            <p:ph idx="1"/>
          </p:nvPr>
        </p:nvPicPr>
        <p:blipFill>
          <a:blip r:embed="rId2"/>
          <a:stretch>
            <a:fillRect/>
          </a:stretch>
        </p:blipFill>
        <p:spPr>
          <a:xfrm>
            <a:off x="3886200" y="1143000"/>
            <a:ext cx="4856356" cy="4525962"/>
          </a:xfrm>
        </p:spPr>
      </p:pic>
      <p:sp>
        <p:nvSpPr>
          <p:cNvPr id="3" name="Title 2"/>
          <p:cNvSpPr>
            <a:spLocks noGrp="1"/>
          </p:cNvSpPr>
          <p:nvPr>
            <p:ph type="title"/>
          </p:nvPr>
        </p:nvSpPr>
        <p:spPr/>
        <p:txBody>
          <a:bodyPr/>
          <a:lstStyle/>
          <a:p>
            <a:r>
              <a:rPr lang="en-US" dirty="0" smtClean="0"/>
              <a:t>External Environment</a:t>
            </a:r>
            <a:endParaRPr lang="en-US" dirty="0"/>
          </a:p>
        </p:txBody>
      </p:sp>
      <p:sp>
        <p:nvSpPr>
          <p:cNvPr id="5" name="TextBox 4"/>
          <p:cNvSpPr txBox="1"/>
          <p:nvPr/>
        </p:nvSpPr>
        <p:spPr>
          <a:xfrm>
            <a:off x="609600" y="1828800"/>
            <a:ext cx="2743200" cy="923330"/>
          </a:xfrm>
          <a:prstGeom prst="rect">
            <a:avLst/>
          </a:prstGeom>
          <a:noFill/>
        </p:spPr>
        <p:txBody>
          <a:bodyPr wrap="square" rtlCol="0">
            <a:spAutoFit/>
          </a:bodyPr>
          <a:lstStyle/>
          <a:p>
            <a:pPr>
              <a:buFont typeface="Arial" pitchFamily="34" charset="0"/>
              <a:buChar char="•"/>
            </a:pPr>
            <a:r>
              <a:rPr lang="en-US" dirty="0" smtClean="0"/>
              <a:t>In addition to this we have Ecological environment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Legislature(Parliament and assembly)-Law making body</a:t>
            </a:r>
          </a:p>
          <a:p>
            <a:r>
              <a:rPr lang="en-US" dirty="0" smtClean="0"/>
              <a:t>Executive(Government)-Law implementing body</a:t>
            </a:r>
          </a:p>
          <a:p>
            <a:r>
              <a:rPr lang="en-US" dirty="0" smtClean="0"/>
              <a:t>Judiciary</a:t>
            </a:r>
          </a:p>
          <a:p>
            <a:pPr>
              <a:buNone/>
            </a:pPr>
            <a:r>
              <a:rPr lang="en-US" dirty="0" smtClean="0"/>
              <a:t>Articles in constitution:</a:t>
            </a:r>
          </a:p>
          <a:p>
            <a:pPr marL="624078" indent="-514350">
              <a:buFont typeface="Wingdings" pitchFamily="2" charset="2"/>
              <a:buChar char="ü"/>
            </a:pPr>
            <a:r>
              <a:rPr lang="en-US" sz="2000" dirty="0" smtClean="0"/>
              <a:t>Article 14-Guarantees equality before law</a:t>
            </a:r>
          </a:p>
          <a:p>
            <a:pPr marL="624078" indent="-514350">
              <a:buFont typeface="Wingdings" pitchFamily="2" charset="2"/>
              <a:buChar char="ü"/>
            </a:pPr>
            <a:r>
              <a:rPr lang="en-US" sz="2000" dirty="0" smtClean="0"/>
              <a:t>Article 15-Prohibits Discrimination</a:t>
            </a:r>
          </a:p>
          <a:p>
            <a:pPr marL="624078" indent="-514350">
              <a:buFont typeface="Wingdings" pitchFamily="2" charset="2"/>
              <a:buChar char="ü"/>
            </a:pPr>
            <a:r>
              <a:rPr lang="en-US" sz="2000" dirty="0" smtClean="0"/>
              <a:t>Article 23-Prohibits forced labor</a:t>
            </a:r>
          </a:p>
          <a:p>
            <a:pPr marL="624078" indent="-514350">
              <a:buFont typeface="Wingdings" pitchFamily="2" charset="2"/>
              <a:buChar char="ü"/>
            </a:pPr>
            <a:endParaRPr lang="en-US" dirty="0"/>
          </a:p>
        </p:txBody>
      </p:sp>
      <p:sp>
        <p:nvSpPr>
          <p:cNvPr id="3" name="Title 2"/>
          <p:cNvSpPr>
            <a:spLocks noGrp="1"/>
          </p:cNvSpPr>
          <p:nvPr>
            <p:ph type="title"/>
          </p:nvPr>
        </p:nvSpPr>
        <p:spPr/>
        <p:txBody>
          <a:bodyPr>
            <a:normAutofit/>
          </a:bodyPr>
          <a:lstStyle/>
          <a:p>
            <a:r>
              <a:rPr lang="en-US" dirty="0" smtClean="0"/>
              <a:t>Political and </a:t>
            </a:r>
            <a:r>
              <a:rPr lang="en-US" dirty="0" smtClean="0"/>
              <a:t>Legal </a:t>
            </a:r>
            <a:r>
              <a:rPr lang="en-US" dirty="0" smtClean="0"/>
              <a:t>Environment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Economic environment</a:t>
            </a:r>
            <a:endParaRPr lang="en-US" dirty="0"/>
          </a:p>
        </p:txBody>
      </p:sp>
      <p:sp>
        <p:nvSpPr>
          <p:cNvPr id="6" name="Rectangle 5"/>
          <p:cNvSpPr/>
          <p:nvPr/>
        </p:nvSpPr>
        <p:spPr>
          <a:xfrm>
            <a:off x="914400" y="1600200"/>
            <a:ext cx="7848600" cy="2308324"/>
          </a:xfrm>
          <a:prstGeom prst="rect">
            <a:avLst/>
          </a:prstGeom>
        </p:spPr>
        <p:txBody>
          <a:bodyPr wrap="square">
            <a:spAutoFit/>
          </a:bodyPr>
          <a:lstStyle/>
          <a:p>
            <a:pPr algn="just"/>
            <a:r>
              <a:rPr lang="en-US" sz="2400" dirty="0" smtClean="0"/>
              <a:t>All businesses, whether domestic or international, are affected by the dynamic economic environment conditions prevalent in the market. Among many economic factors affecting business some are; interest rates, demand and supply, recession, inflation, etc.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Nearly </a:t>
            </a:r>
            <a:r>
              <a:rPr lang="en-US" dirty="0" smtClean="0"/>
              <a:t>every work environment is a competitive environment. </a:t>
            </a:r>
          </a:p>
          <a:p>
            <a:pPr algn="just"/>
            <a:r>
              <a:rPr lang="en-US" dirty="0" smtClean="0"/>
              <a:t>The primary source of the competition can vary from one work area to another, but there's competition from other local or area firms, from out-of-state firms and from companies located all over the world.</a:t>
            </a:r>
          </a:p>
          <a:p>
            <a:pPr algn="just"/>
            <a:r>
              <a:rPr lang="en-US" dirty="0" smtClean="0"/>
              <a:t>Competition can emerge seemingly from nowhere, with the emergence of new products that replace current products with more desirable products or with products that provide the same benefits at dramatically lower costs.</a:t>
            </a:r>
            <a:endParaRPr lang="en-US" dirty="0"/>
          </a:p>
        </p:txBody>
      </p:sp>
      <p:sp>
        <p:nvSpPr>
          <p:cNvPr id="3" name="Title 2"/>
          <p:cNvSpPr>
            <a:spLocks noGrp="1"/>
          </p:cNvSpPr>
          <p:nvPr>
            <p:ph type="title"/>
          </p:nvPr>
        </p:nvSpPr>
        <p:spPr/>
        <p:txBody>
          <a:bodyPr/>
          <a:lstStyle/>
          <a:p>
            <a:r>
              <a:rPr lang="en-US" dirty="0" smtClean="0"/>
              <a:t>Competitive environment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chnological-environmental-factors.jpg"/>
          <p:cNvPicPr>
            <a:picLocks noGrp="1" noChangeAspect="1"/>
          </p:cNvPicPr>
          <p:nvPr>
            <p:ph idx="1"/>
          </p:nvPr>
        </p:nvPicPr>
        <p:blipFill>
          <a:blip r:embed="rId2"/>
          <a:stretch>
            <a:fillRect/>
          </a:stretch>
        </p:blipFill>
        <p:spPr>
          <a:xfrm>
            <a:off x="1828800" y="990600"/>
            <a:ext cx="6629400" cy="5867400"/>
          </a:xfrm>
        </p:spPr>
      </p:pic>
      <p:sp>
        <p:nvSpPr>
          <p:cNvPr id="3" name="Title 2"/>
          <p:cNvSpPr>
            <a:spLocks noGrp="1"/>
          </p:cNvSpPr>
          <p:nvPr>
            <p:ph type="title"/>
          </p:nvPr>
        </p:nvSpPr>
        <p:spPr>
          <a:xfrm>
            <a:off x="457200" y="152400"/>
            <a:ext cx="8229600" cy="1143000"/>
          </a:xfrm>
        </p:spPr>
        <p:txBody>
          <a:bodyPr/>
          <a:lstStyle/>
          <a:p>
            <a:r>
              <a:rPr lang="en-US" dirty="0" smtClean="0"/>
              <a:t>Technological factors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305800" cy="5562600"/>
          </a:xfrm>
        </p:spPr>
        <p:txBody>
          <a:bodyPr>
            <a:normAutofit/>
          </a:bodyPr>
          <a:lstStyle/>
          <a:p>
            <a:r>
              <a:rPr lang="en-US" dirty="0" smtClean="0"/>
              <a:t>The buying and consumption habits of the people, </a:t>
            </a:r>
          </a:p>
          <a:p>
            <a:r>
              <a:rPr lang="en-US" dirty="0" smtClean="0"/>
              <a:t>their language,</a:t>
            </a:r>
          </a:p>
          <a:p>
            <a:r>
              <a:rPr lang="en-US" dirty="0" smtClean="0"/>
              <a:t> beliefs and values, </a:t>
            </a:r>
          </a:p>
          <a:p>
            <a:r>
              <a:rPr lang="en-US" dirty="0" smtClean="0"/>
              <a:t>customs and traditions, </a:t>
            </a:r>
          </a:p>
          <a:p>
            <a:r>
              <a:rPr lang="en-US" dirty="0" smtClean="0"/>
              <a:t>tastes and preferences, </a:t>
            </a:r>
          </a:p>
          <a:p>
            <a:r>
              <a:rPr lang="en-US" dirty="0" smtClean="0"/>
              <a:t>Health consciousness</a:t>
            </a:r>
            <a:endParaRPr lang="en-US" dirty="0" smtClean="0"/>
          </a:p>
          <a:p>
            <a:r>
              <a:rPr lang="en-US" dirty="0" smtClean="0"/>
              <a:t>education are all factors that affect business</a:t>
            </a:r>
            <a:endParaRPr lang="en-US" dirty="0"/>
          </a:p>
        </p:txBody>
      </p:sp>
      <p:sp>
        <p:nvSpPr>
          <p:cNvPr id="3" name="Title 2"/>
          <p:cNvSpPr>
            <a:spLocks noGrp="1"/>
          </p:cNvSpPr>
          <p:nvPr>
            <p:ph type="title"/>
          </p:nvPr>
        </p:nvSpPr>
        <p:spPr>
          <a:xfrm>
            <a:off x="609600" y="152400"/>
            <a:ext cx="8077200" cy="914400"/>
          </a:xfrm>
        </p:spPr>
        <p:txBody>
          <a:bodyPr/>
          <a:lstStyle/>
          <a:p>
            <a:r>
              <a:rPr lang="en-US" dirty="0" smtClean="0"/>
              <a:t>Socio-Cultural </a:t>
            </a:r>
            <a:r>
              <a:rPr lang="en-US" dirty="0" smtClean="0"/>
              <a:t>factors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355</TotalTime>
  <Words>294</Words>
  <Application>Microsoft Office PowerPoint</Application>
  <PresentationFormat>On-screen Show (4:3)</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Environment of an Organization, Social Responsibility, and Ethics</vt:lpstr>
      <vt:lpstr>Definition of Environment of an Organization</vt:lpstr>
      <vt:lpstr>Internal environment</vt:lpstr>
      <vt:lpstr>External Environment</vt:lpstr>
      <vt:lpstr>Political and Legal Environment</vt:lpstr>
      <vt:lpstr>Economic environment</vt:lpstr>
      <vt:lpstr>Competitive environment</vt:lpstr>
      <vt:lpstr>Technological factors</vt:lpstr>
      <vt:lpstr>Socio-Cultural factors</vt:lpstr>
      <vt:lpstr>Ecological factors</vt:lpstr>
      <vt:lpstr>The Social Responsibility of Managers</vt:lpstr>
      <vt:lpstr>Potential business benefits</vt:lpstr>
      <vt:lpstr>Ethics in Managing</vt:lpstr>
      <vt:lpstr>Unethical business practices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of an Organization, Social Responsibility, and Ethics</dc:title>
  <dc:creator>Vinay</dc:creator>
  <cp:lastModifiedBy>Vinay</cp:lastModifiedBy>
  <cp:revision>43</cp:revision>
  <dcterms:created xsi:type="dcterms:W3CDTF">2019-08-06T05:31:14Z</dcterms:created>
  <dcterms:modified xsi:type="dcterms:W3CDTF">2019-08-19T06:25:10Z</dcterms:modified>
</cp:coreProperties>
</file>