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9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E1267E6-F2CE-144F-91A2-AF2F49EEBFFE}"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A675B-A54F-5748-B19D-1DCF03093F7A}" type="slidenum">
              <a:rPr lang="en-US" smtClean="0"/>
              <a:t>‹#›</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n-US" smtClean="0"/>
              <a:t>Click to edit Master title style</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FE1267E6-F2CE-144F-91A2-AF2F49EEBFFE}"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A675B-A54F-5748-B19D-1DCF03093F7A}" type="slidenum">
              <a:rPr lang="en-US" smtClean="0"/>
              <a:t>‹#›</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FE1267E6-F2CE-144F-91A2-AF2F49EEBFFE}"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A675B-A54F-5748-B19D-1DCF03093F7A}" type="slidenum">
              <a:rPr lang="en-US" smtClean="0"/>
              <a:t>‹#›</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E1267E6-F2CE-144F-91A2-AF2F49EEBFFE}"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A675B-A54F-5748-B19D-1DCF03093F7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E1267E6-F2CE-144F-91A2-AF2F49EEBFFE}"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A675B-A54F-5748-B19D-1DCF03093F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E1267E6-F2CE-144F-91A2-AF2F49EEBFFE}"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A675B-A54F-5748-B19D-1DCF03093F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E1267E6-F2CE-144F-91A2-AF2F49EEBFFE}"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A675B-A54F-5748-B19D-1DCF03093F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E1267E6-F2CE-144F-91A2-AF2F49EEBFFE}" type="datetimeFigureOut">
              <a:rPr lang="en-US" smtClean="0"/>
              <a:t>9/24/19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A675B-A54F-5748-B19D-1DCF03093F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E1267E6-F2CE-144F-91A2-AF2F49EEBFFE}" type="datetimeFigureOut">
              <a:rPr lang="en-US" smtClean="0"/>
              <a:t>9/24/19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A675B-A54F-5748-B19D-1DCF03093F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267E6-F2CE-144F-91A2-AF2F49EEBFFE}" type="datetimeFigureOut">
              <a:rPr lang="en-US" smtClean="0"/>
              <a:t>9/24/19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A675B-A54F-5748-B19D-1DCF03093F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n-US" smtClean="0"/>
              <a:t>Click to edit Master title style</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267E6-F2CE-144F-91A2-AF2F49EEBFFE}"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A675B-A54F-5748-B19D-1DCF03093F7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FE1267E6-F2CE-144F-91A2-AF2F49EEBFFE}" type="datetimeFigureOut">
              <a:rPr lang="en-US" smtClean="0"/>
              <a:t>9/24/19</a:t>
            </a:fld>
            <a:endParaRPr lang="en-US"/>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endParaRPr lang="en-US"/>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1C8A675B-A54F-5748-B19D-1DCF03093F7A}" type="slidenum">
              <a:rPr lang="en-US" smtClean="0"/>
              <a:t>‹#›</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techniques and Information technology</a:t>
            </a:r>
            <a:endParaRPr lang="en-US" dirty="0"/>
          </a:p>
        </p:txBody>
      </p:sp>
      <p:sp>
        <p:nvSpPr>
          <p:cNvPr id="3" name="Subtitle 2"/>
          <p:cNvSpPr>
            <a:spLocks noGrp="1"/>
          </p:cNvSpPr>
          <p:nvPr>
            <p:ph type="subTitle" idx="1"/>
          </p:nvPr>
        </p:nvSpPr>
        <p:spPr/>
        <p:txBody>
          <a:bodyPr/>
          <a:lstStyle/>
          <a:p>
            <a:r>
              <a:rPr lang="en-US" dirty="0" smtClean="0"/>
              <a:t>Session 40</a:t>
            </a:r>
            <a:endParaRPr lang="en-US" dirty="0"/>
          </a:p>
        </p:txBody>
      </p:sp>
    </p:spTree>
    <p:extLst>
      <p:ext uri="{BB962C8B-B14F-4D97-AF65-F5344CB8AC3E}">
        <p14:creationId xmlns:p14="http://schemas.microsoft.com/office/powerpoint/2010/main" val="2290012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42900"/>
            <a:ext cx="7716838" cy="1447800"/>
          </a:xfrm>
        </p:spPr>
        <p:txBody>
          <a:bodyPr/>
          <a:lstStyle/>
          <a:p>
            <a:r>
              <a:rPr lang="en-US" dirty="0" smtClean="0">
                <a:solidFill>
                  <a:srgbClr val="000000"/>
                </a:solidFill>
              </a:rPr>
              <a:t>Strengths and Weaknesses of PERT</a:t>
            </a:r>
            <a:endParaRPr lang="en-US" dirty="0">
              <a:solidFill>
                <a:srgbClr val="000000"/>
              </a:solidFill>
            </a:endParaRPr>
          </a:p>
        </p:txBody>
      </p:sp>
      <p:pic>
        <p:nvPicPr>
          <p:cNvPr id="3" name="Picture 2" descr="the-art-of-project-estimation-39-638.jpg"/>
          <p:cNvPicPr>
            <a:picLocks noChangeAspect="1"/>
          </p:cNvPicPr>
          <p:nvPr/>
        </p:nvPicPr>
        <p:blipFill rotWithShape="1">
          <a:blip r:embed="rId2">
            <a:extLst>
              <a:ext uri="{28A0092B-C50C-407E-A947-70E740481C1C}">
                <a14:useLocalDpi xmlns:a14="http://schemas.microsoft.com/office/drawing/2010/main" val="0"/>
              </a:ext>
            </a:extLst>
          </a:blip>
          <a:srcRect t="15832" b="16585"/>
          <a:stretch/>
        </p:blipFill>
        <p:spPr>
          <a:xfrm>
            <a:off x="327770" y="1790700"/>
            <a:ext cx="8548929" cy="4430327"/>
          </a:xfrm>
          <a:prstGeom prst="rect">
            <a:avLst/>
          </a:prstGeom>
        </p:spPr>
      </p:pic>
    </p:spTree>
    <p:extLst>
      <p:ext uri="{BB962C8B-B14F-4D97-AF65-F5344CB8AC3E}">
        <p14:creationId xmlns:p14="http://schemas.microsoft.com/office/powerpoint/2010/main" val="146135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information system(MIS)</a:t>
            </a:r>
            <a:endParaRPr lang="en-US" dirty="0"/>
          </a:p>
        </p:txBody>
      </p:sp>
      <p:sp>
        <p:nvSpPr>
          <p:cNvPr id="3" name="Content Placeholder 2"/>
          <p:cNvSpPr>
            <a:spLocks noGrp="1"/>
          </p:cNvSpPr>
          <p:nvPr>
            <p:ph idx="1"/>
          </p:nvPr>
        </p:nvSpPr>
        <p:spPr/>
        <p:txBody>
          <a:bodyPr/>
          <a:lstStyle/>
          <a:p>
            <a:pPr algn="just"/>
            <a:r>
              <a:rPr lang="en-US" dirty="0">
                <a:effectLst/>
              </a:rPr>
              <a:t>MIS is the use of information technology, people, and business processes to record, store and process data to produce information that decision makers can use to make day to day decisions.</a:t>
            </a:r>
          </a:p>
          <a:p>
            <a:pPr marL="0" indent="0">
              <a:buNone/>
            </a:pPr>
            <a:endParaRPr lang="en-US" dirty="0"/>
          </a:p>
        </p:txBody>
      </p:sp>
    </p:spTree>
    <p:extLst>
      <p:ext uri="{BB962C8B-B14F-4D97-AF65-F5344CB8AC3E}">
        <p14:creationId xmlns:p14="http://schemas.microsoft.com/office/powerpoint/2010/main" val="425902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88" y="1093100"/>
            <a:ext cx="7716837" cy="1726300"/>
          </a:xfrm>
        </p:spPr>
        <p:txBody>
          <a:bodyPr/>
          <a:lstStyle/>
          <a:p>
            <a:r>
              <a:rPr lang="en-US" dirty="0" smtClean="0">
                <a:solidFill>
                  <a:srgbClr val="000000"/>
                </a:solidFill>
              </a:rPr>
              <a:t>Opportunities and Challenges created by Information Technology</a:t>
            </a:r>
            <a:endParaRPr lang="en-US" dirty="0">
              <a:solidFill>
                <a:srgbClr val="000000"/>
              </a:solidFill>
            </a:endParaRPr>
          </a:p>
        </p:txBody>
      </p:sp>
      <p:sp>
        <p:nvSpPr>
          <p:cNvPr id="3" name="Content Placeholder 2"/>
          <p:cNvSpPr>
            <a:spLocks noGrp="1"/>
          </p:cNvSpPr>
          <p:nvPr>
            <p:ph idx="1"/>
          </p:nvPr>
        </p:nvSpPr>
        <p:spPr/>
        <p:txBody>
          <a:bodyPr/>
          <a:lstStyle/>
          <a:p>
            <a:r>
              <a:rPr lang="en-US" dirty="0" smtClean="0"/>
              <a:t>Analytics in Managing</a:t>
            </a:r>
          </a:p>
          <a:p>
            <a:r>
              <a:rPr lang="en-US" dirty="0" smtClean="0"/>
              <a:t>Speech recognition devices</a:t>
            </a:r>
          </a:p>
          <a:p>
            <a:r>
              <a:rPr lang="en-US" dirty="0" smtClean="0"/>
              <a:t>Telecommuting</a:t>
            </a:r>
          </a:p>
          <a:p>
            <a:r>
              <a:rPr lang="en-US" dirty="0" smtClean="0"/>
              <a:t>Computer Networks</a:t>
            </a:r>
          </a:p>
          <a:p>
            <a:r>
              <a:rPr lang="en-US" dirty="0" smtClean="0"/>
              <a:t>The Internet</a:t>
            </a:r>
            <a:endParaRPr lang="en-US" dirty="0"/>
          </a:p>
        </p:txBody>
      </p:sp>
    </p:spTree>
    <p:extLst>
      <p:ext uri="{BB962C8B-B14F-4D97-AF65-F5344CB8AC3E}">
        <p14:creationId xmlns:p14="http://schemas.microsoft.com/office/powerpoint/2010/main" val="349887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networks</a:t>
            </a:r>
            <a:endParaRPr lang="en-US" dirty="0"/>
          </a:p>
        </p:txBody>
      </p:sp>
      <p:sp>
        <p:nvSpPr>
          <p:cNvPr id="3" name="Content Placeholder 2"/>
          <p:cNvSpPr>
            <a:spLocks noGrp="1"/>
          </p:cNvSpPr>
          <p:nvPr>
            <p:ph idx="1"/>
          </p:nvPr>
        </p:nvSpPr>
        <p:spPr/>
        <p:txBody>
          <a:bodyPr/>
          <a:lstStyle/>
          <a:p>
            <a:r>
              <a:rPr lang="en-US" dirty="0" smtClean="0"/>
              <a:t>Groupware</a:t>
            </a:r>
          </a:p>
          <a:p>
            <a:r>
              <a:rPr lang="en-US" dirty="0" smtClean="0"/>
              <a:t>Freeware</a:t>
            </a:r>
          </a:p>
          <a:p>
            <a:r>
              <a:rPr lang="en-US" dirty="0" smtClean="0"/>
              <a:t>Information security</a:t>
            </a:r>
          </a:p>
          <a:p>
            <a:pPr marL="0" indent="0">
              <a:buNone/>
            </a:pPr>
            <a:endParaRPr lang="en-US" dirty="0"/>
          </a:p>
        </p:txBody>
      </p:sp>
    </p:spTree>
    <p:extLst>
      <p:ext uri="{BB962C8B-B14F-4D97-AF65-F5344CB8AC3E}">
        <p14:creationId xmlns:p14="http://schemas.microsoft.com/office/powerpoint/2010/main" val="160983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economy, E-Commerce and M-Commerce</a:t>
            </a:r>
            <a:endParaRPr lang="en-US" dirty="0"/>
          </a:p>
        </p:txBody>
      </p:sp>
    </p:spTree>
    <p:extLst>
      <p:ext uri="{BB962C8B-B14F-4D97-AF65-F5344CB8AC3E}">
        <p14:creationId xmlns:p14="http://schemas.microsoft.com/office/powerpoint/2010/main" val="99934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a:t>
            </a:r>
            <a:endParaRPr lang="en-US" dirty="0"/>
          </a:p>
        </p:txBody>
      </p:sp>
      <p:pic>
        <p:nvPicPr>
          <p:cNvPr id="3" name="Picture 2" descr="ecommercematrix.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505" y="3060012"/>
            <a:ext cx="6447022" cy="3653313"/>
          </a:xfrm>
          <a:prstGeom prst="rect">
            <a:avLst/>
          </a:prstGeom>
        </p:spPr>
      </p:pic>
    </p:spTree>
    <p:extLst>
      <p:ext uri="{BB962C8B-B14F-4D97-AF65-F5344CB8AC3E}">
        <p14:creationId xmlns:p14="http://schemas.microsoft.com/office/powerpoint/2010/main" val="259668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88" y="1146549"/>
            <a:ext cx="7716837" cy="1447800"/>
          </a:xfrm>
        </p:spPr>
        <p:txBody>
          <a:bodyPr/>
          <a:lstStyle/>
          <a:p>
            <a:r>
              <a:rPr lang="en-US" dirty="0" smtClean="0"/>
              <a:t>M-Commerce</a:t>
            </a:r>
            <a:endParaRPr lang="en-US" dirty="0"/>
          </a:p>
        </p:txBody>
      </p:sp>
      <p:pic>
        <p:nvPicPr>
          <p:cNvPr id="3" name="Picture 2" descr="Key-Advantages-of-Mcommerce-You-Must-Know-About-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9763"/>
            <a:ext cx="9144000" cy="4588237"/>
          </a:xfrm>
          <a:prstGeom prst="rect">
            <a:avLst/>
          </a:prstGeom>
        </p:spPr>
      </p:pic>
    </p:spTree>
    <p:extLst>
      <p:ext uri="{BB962C8B-B14F-4D97-AF65-F5344CB8AC3E}">
        <p14:creationId xmlns:p14="http://schemas.microsoft.com/office/powerpoint/2010/main" val="2898641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relationship Management(CRM)</a:t>
            </a:r>
            <a:endParaRPr lang="en-US" dirty="0"/>
          </a:p>
        </p:txBody>
      </p:sp>
      <p:sp>
        <p:nvSpPr>
          <p:cNvPr id="3" name="Content Placeholder 2"/>
          <p:cNvSpPr>
            <a:spLocks noGrp="1"/>
          </p:cNvSpPr>
          <p:nvPr>
            <p:ph idx="1"/>
          </p:nvPr>
        </p:nvSpPr>
        <p:spPr/>
        <p:txBody>
          <a:bodyPr/>
          <a:lstStyle/>
          <a:p>
            <a:pPr algn="just"/>
            <a:r>
              <a:rPr lang="en-US" dirty="0">
                <a:effectLst/>
              </a:rPr>
              <a:t>Customer relationship management is an approach to manage a company's interaction with current and potential customers. It uses data analysis about customers' history with a company to improve business relationships with customers, specifically focusing on customer retention and ultimately driving sales growth.</a:t>
            </a:r>
          </a:p>
          <a:p>
            <a:pPr marL="0" indent="0">
              <a:buNone/>
            </a:pPr>
            <a:endParaRPr lang="en-US" dirty="0"/>
          </a:p>
        </p:txBody>
      </p:sp>
    </p:spTree>
    <p:extLst>
      <p:ext uri="{BB962C8B-B14F-4D97-AF65-F5344CB8AC3E}">
        <p14:creationId xmlns:p14="http://schemas.microsoft.com/office/powerpoint/2010/main" val="277463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as a control device</a:t>
            </a:r>
            <a:endParaRPr lang="en-US" dirty="0"/>
          </a:p>
        </p:txBody>
      </p:sp>
      <p:sp>
        <p:nvSpPr>
          <p:cNvPr id="3" name="Content Placeholder 2"/>
          <p:cNvSpPr>
            <a:spLocks noGrp="1"/>
          </p:cNvSpPr>
          <p:nvPr>
            <p:ph idx="1"/>
          </p:nvPr>
        </p:nvSpPr>
        <p:spPr/>
        <p:txBody>
          <a:bodyPr/>
          <a:lstStyle/>
          <a:p>
            <a:r>
              <a:rPr lang="en-US" dirty="0" smtClean="0"/>
              <a:t>Budgeting: The formulation of plans for a given future period in numerical terms.</a:t>
            </a:r>
            <a:endParaRPr lang="en-US" dirty="0"/>
          </a:p>
        </p:txBody>
      </p:sp>
    </p:spTree>
    <p:extLst>
      <p:ext uri="{BB962C8B-B14F-4D97-AF65-F5344CB8AC3E}">
        <p14:creationId xmlns:p14="http://schemas.microsoft.com/office/powerpoint/2010/main" val="259585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in budgeting</a:t>
            </a:r>
            <a:endParaRPr lang="en-US" dirty="0"/>
          </a:p>
        </p:txBody>
      </p:sp>
      <p:sp>
        <p:nvSpPr>
          <p:cNvPr id="3" name="Content Placeholder 2"/>
          <p:cNvSpPr>
            <a:spLocks noGrp="1"/>
          </p:cNvSpPr>
          <p:nvPr>
            <p:ph idx="1"/>
          </p:nvPr>
        </p:nvSpPr>
        <p:spPr>
          <a:xfrm>
            <a:off x="712788" y="2819400"/>
            <a:ext cx="7716838" cy="3581400"/>
          </a:xfrm>
        </p:spPr>
        <p:txBody>
          <a:bodyPr>
            <a:normAutofit fontScale="70000" lnSpcReduction="20000"/>
          </a:bodyPr>
          <a:lstStyle/>
          <a:p>
            <a:r>
              <a:rPr lang="en-US" dirty="0" smtClean="0"/>
              <a:t>Inaccuracy</a:t>
            </a:r>
          </a:p>
          <a:p>
            <a:r>
              <a:rPr lang="en-US" dirty="0" smtClean="0"/>
              <a:t>Rigid decision making</a:t>
            </a:r>
          </a:p>
          <a:p>
            <a:r>
              <a:rPr lang="en-US" dirty="0" smtClean="0"/>
              <a:t>Time required</a:t>
            </a:r>
          </a:p>
          <a:p>
            <a:r>
              <a:rPr lang="en-US" dirty="0" smtClean="0"/>
              <a:t>Gaming the system</a:t>
            </a:r>
          </a:p>
          <a:p>
            <a:r>
              <a:rPr lang="en-US" dirty="0" smtClean="0"/>
              <a:t>Blame for outcomes</a:t>
            </a:r>
          </a:p>
          <a:p>
            <a:r>
              <a:rPr lang="en-US" dirty="0" smtClean="0"/>
              <a:t>Expense allocations</a:t>
            </a:r>
          </a:p>
          <a:p>
            <a:r>
              <a:rPr lang="en-US" dirty="0" smtClean="0"/>
              <a:t>Use it or lose it</a:t>
            </a:r>
          </a:p>
          <a:p>
            <a:r>
              <a:rPr lang="en-US" dirty="0" smtClean="0"/>
              <a:t>Only considers financial outcomes</a:t>
            </a:r>
            <a:endParaRPr lang="en-US" dirty="0"/>
          </a:p>
        </p:txBody>
      </p:sp>
    </p:spTree>
    <p:extLst>
      <p:ext uri="{BB962C8B-B14F-4D97-AF65-F5344CB8AC3E}">
        <p14:creationId xmlns:p14="http://schemas.microsoft.com/office/powerpoint/2010/main" val="126518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based budgeting</a:t>
            </a:r>
            <a:endParaRPr lang="en-US" dirty="0"/>
          </a:p>
        </p:txBody>
      </p:sp>
      <p:sp>
        <p:nvSpPr>
          <p:cNvPr id="3" name="Content Placeholder 2"/>
          <p:cNvSpPr>
            <a:spLocks noGrp="1"/>
          </p:cNvSpPr>
          <p:nvPr>
            <p:ph idx="1"/>
          </p:nvPr>
        </p:nvSpPr>
        <p:spPr/>
        <p:txBody>
          <a:bodyPr/>
          <a:lstStyle/>
          <a:p>
            <a:pPr algn="just"/>
            <a:r>
              <a:rPr lang="en-US" b="1" dirty="0">
                <a:effectLst/>
              </a:rPr>
              <a:t>Zero</a:t>
            </a:r>
            <a:r>
              <a:rPr lang="en-US" dirty="0">
                <a:effectLst/>
              </a:rPr>
              <a:t>-</a:t>
            </a:r>
            <a:r>
              <a:rPr lang="en-US" b="1" dirty="0">
                <a:effectLst/>
              </a:rPr>
              <a:t>based budgeting</a:t>
            </a:r>
            <a:r>
              <a:rPr lang="en-US" dirty="0">
                <a:effectLst/>
              </a:rPr>
              <a:t> (ZBB) is a method of </a:t>
            </a:r>
            <a:r>
              <a:rPr lang="en-US" b="1" dirty="0">
                <a:effectLst/>
              </a:rPr>
              <a:t>budgeting</a:t>
            </a:r>
            <a:r>
              <a:rPr lang="en-US" dirty="0">
                <a:effectLst/>
              </a:rPr>
              <a:t> in which all expenses must be justified for each new period. The process of </a:t>
            </a:r>
            <a:r>
              <a:rPr lang="en-US" b="1" dirty="0">
                <a:effectLst/>
              </a:rPr>
              <a:t>zero</a:t>
            </a:r>
            <a:r>
              <a:rPr lang="en-US" dirty="0">
                <a:effectLst/>
              </a:rPr>
              <a:t>-</a:t>
            </a:r>
            <a:r>
              <a:rPr lang="en-US" b="1" dirty="0">
                <a:effectLst/>
              </a:rPr>
              <a:t>based budgeting</a:t>
            </a:r>
            <a:r>
              <a:rPr lang="en-US" dirty="0">
                <a:effectLst/>
              </a:rPr>
              <a:t> starts from a "</a:t>
            </a:r>
            <a:r>
              <a:rPr lang="en-US" b="1" dirty="0">
                <a:effectLst/>
              </a:rPr>
              <a:t>zero base</a:t>
            </a:r>
            <a:r>
              <a:rPr lang="en-US" dirty="0">
                <a:effectLst/>
              </a:rPr>
              <a:t>," and every function within an organization is analyzed for its needs and costs.</a:t>
            </a:r>
          </a:p>
          <a:p>
            <a:pPr marL="0" indent="0">
              <a:buNone/>
            </a:pPr>
            <a:endParaRPr lang="en-US" dirty="0"/>
          </a:p>
        </p:txBody>
      </p:sp>
    </p:spTree>
    <p:extLst>
      <p:ext uri="{BB962C8B-B14F-4D97-AF65-F5344CB8AC3E}">
        <p14:creationId xmlns:p14="http://schemas.microsoft.com/office/powerpoint/2010/main" val="290794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000000">
            <a:off x="540341" y="2882833"/>
            <a:ext cx="7622161" cy="2368472"/>
          </a:xfrm>
        </p:spPr>
        <p:txBody>
          <a:bodyPr/>
          <a:lstStyle/>
          <a:p>
            <a:r>
              <a:rPr lang="en-US" dirty="0" smtClean="0">
                <a:solidFill>
                  <a:schemeClr val="tx1"/>
                </a:solidFill>
              </a:rPr>
              <a:t>Traditional non-budgetary Control devices and Time-event network analysis</a:t>
            </a:r>
            <a:endParaRPr lang="en-US" dirty="0">
              <a:solidFill>
                <a:schemeClr val="tx1"/>
              </a:solidFill>
            </a:endParaRPr>
          </a:p>
        </p:txBody>
      </p:sp>
    </p:spTree>
    <p:extLst>
      <p:ext uri="{BB962C8B-B14F-4D97-AF65-F5344CB8AC3E}">
        <p14:creationId xmlns:p14="http://schemas.microsoft.com/office/powerpoint/2010/main" val="190810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439249"/>
            <a:ext cx="7716838" cy="1447800"/>
          </a:xfrm>
        </p:spPr>
        <p:txBody>
          <a:bodyPr/>
          <a:lstStyle/>
          <a:p>
            <a:r>
              <a:rPr lang="en-US" dirty="0" smtClean="0"/>
              <a:t>Gantt chart</a:t>
            </a:r>
            <a:endParaRPr lang="en-US" dirty="0"/>
          </a:p>
        </p:txBody>
      </p:sp>
      <p:pic>
        <p:nvPicPr>
          <p:cNvPr id="6" name="Picture 5" descr="online-project-planning-softwa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56" y="1887049"/>
            <a:ext cx="8243668" cy="4465320"/>
          </a:xfrm>
          <a:prstGeom prst="rect">
            <a:avLst/>
          </a:prstGeom>
        </p:spPr>
      </p:pic>
    </p:spTree>
    <p:extLst>
      <p:ext uri="{BB962C8B-B14F-4D97-AF65-F5344CB8AC3E}">
        <p14:creationId xmlns:p14="http://schemas.microsoft.com/office/powerpoint/2010/main" val="132962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57199"/>
            <a:ext cx="7716838" cy="1447800"/>
          </a:xfrm>
        </p:spPr>
        <p:txBody>
          <a:bodyPr/>
          <a:lstStyle/>
          <a:p>
            <a:r>
              <a:rPr lang="en-US" dirty="0" smtClean="0"/>
              <a:t>Milestone budgeting</a:t>
            </a:r>
            <a:endParaRPr lang="en-US" dirty="0"/>
          </a:p>
        </p:txBody>
      </p:sp>
      <p:pic>
        <p:nvPicPr>
          <p:cNvPr id="4" name="Picture 3" descr="8332e1ca38e84167a31de16db2f21d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27" y="2304999"/>
            <a:ext cx="7741486" cy="4475986"/>
          </a:xfrm>
          <a:prstGeom prst="rect">
            <a:avLst/>
          </a:prstGeom>
        </p:spPr>
      </p:pic>
    </p:spTree>
    <p:extLst>
      <p:ext uri="{BB962C8B-B14F-4D97-AF65-F5344CB8AC3E}">
        <p14:creationId xmlns:p14="http://schemas.microsoft.com/office/powerpoint/2010/main" val="156517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76824"/>
            <a:ext cx="7716838" cy="1447800"/>
          </a:xfrm>
        </p:spPr>
        <p:txBody>
          <a:bodyPr/>
          <a:lstStyle/>
          <a:p>
            <a:r>
              <a:rPr lang="en-US" dirty="0" smtClean="0"/>
              <a:t>PERT Chart</a:t>
            </a:r>
            <a:endParaRPr lang="en-US" dirty="0"/>
          </a:p>
        </p:txBody>
      </p:sp>
      <p:pic>
        <p:nvPicPr>
          <p:cNvPr id="4" name="Picture 3" descr="SamplePERTChartTimeEstimates-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0675"/>
            <a:ext cx="9144000" cy="4572000"/>
          </a:xfrm>
          <a:prstGeom prst="rect">
            <a:avLst/>
          </a:prstGeom>
        </p:spPr>
      </p:pic>
    </p:spTree>
    <p:extLst>
      <p:ext uri="{BB962C8B-B14F-4D97-AF65-F5344CB8AC3E}">
        <p14:creationId xmlns:p14="http://schemas.microsoft.com/office/powerpoint/2010/main" val="102756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47700"/>
            <a:ext cx="7716838" cy="1447800"/>
          </a:xfrm>
        </p:spPr>
        <p:txBody>
          <a:bodyPr/>
          <a:lstStyle/>
          <a:p>
            <a:r>
              <a:rPr lang="en-US" dirty="0" smtClean="0"/>
              <a:t>CPM(Critical Path Method)</a:t>
            </a:r>
            <a:endParaRPr lang="en-US" dirty="0"/>
          </a:p>
        </p:txBody>
      </p:sp>
      <p:pic>
        <p:nvPicPr>
          <p:cNvPr id="3" name="Picture 2" descr="critical_path_diagram .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29" y="2095500"/>
            <a:ext cx="8504692" cy="4671625"/>
          </a:xfrm>
          <a:prstGeom prst="rect">
            <a:avLst/>
          </a:prstGeom>
        </p:spPr>
      </p:pic>
    </p:spTree>
    <p:extLst>
      <p:ext uri="{BB962C8B-B14F-4D97-AF65-F5344CB8AC3E}">
        <p14:creationId xmlns:p14="http://schemas.microsoft.com/office/powerpoint/2010/main" val="934591588"/>
      </p:ext>
    </p:extLst>
  </p:cSld>
  <p:clrMapOvr>
    <a:masterClrMapping/>
  </p:clrMapOvr>
</p:sld>
</file>

<file path=ppt/theme/theme1.xml><?xml version="1.0" encoding="utf-8"?>
<a:theme xmlns:a="http://schemas.openxmlformats.org/drawingml/2006/main" name="Sk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Sky">
      <a:majorFont>
        <a:latin typeface="Arial Rounded MT Bold"/>
        <a:ea typeface=""/>
        <a:cs typeface=""/>
        <a:font script="Jpan" typeface="ＭＳ Ｐゴシック"/>
      </a:majorFont>
      <a:minorFont>
        <a:latin typeface="Arial Rounded MT Bold"/>
        <a:ea typeface=""/>
        <a:cs typeface=""/>
        <a:font script="Jpan" typeface="ＭＳ Ｐゴシック"/>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Sky.thmx</Template>
  <TotalTime>41</TotalTime>
  <Words>224</Words>
  <Application>Microsoft Macintosh PowerPoint</Application>
  <PresentationFormat>On-screen Show (4:3)</PresentationFormat>
  <Paragraphs>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Sky</vt:lpstr>
      <vt:lpstr>Control techniques and Information technology</vt:lpstr>
      <vt:lpstr>Budget as a control device</vt:lpstr>
      <vt:lpstr>Dangers in budgeting</vt:lpstr>
      <vt:lpstr>Zero based budgeting</vt:lpstr>
      <vt:lpstr>Traditional non-budgetary Control devices and Time-event network analysis</vt:lpstr>
      <vt:lpstr>Gantt chart</vt:lpstr>
      <vt:lpstr>Milestone budgeting</vt:lpstr>
      <vt:lpstr>PERT Chart</vt:lpstr>
      <vt:lpstr>CPM(Critical Path Method)</vt:lpstr>
      <vt:lpstr>Strengths and Weaknesses of PERT</vt:lpstr>
      <vt:lpstr>Management information system(MIS)</vt:lpstr>
      <vt:lpstr>Opportunities and Challenges created by Information Technology</vt:lpstr>
      <vt:lpstr>Other types of networks</vt:lpstr>
      <vt:lpstr>Digital economy, E-Commerce and M-Commerce</vt:lpstr>
      <vt:lpstr>E-Commerce</vt:lpstr>
      <vt:lpstr>M-Commerce</vt:lpstr>
      <vt:lpstr>Customer relationship Management(CRM)</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techniques and Information technology</dc:title>
  <dc:creator>vinay kumar T</dc:creator>
  <cp:lastModifiedBy>vinay kumar T</cp:lastModifiedBy>
  <cp:revision>9</cp:revision>
  <dcterms:created xsi:type="dcterms:W3CDTF">2019-09-24T04:50:09Z</dcterms:created>
  <dcterms:modified xsi:type="dcterms:W3CDTF">2019-09-24T05:31:58Z</dcterms:modified>
</cp:coreProperties>
</file>