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3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8/22/2019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8/22/2019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8/22/2019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8/22/2019</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8/22/2019</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8/22/2019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8/22/2019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Principles of management</a:t>
            </a:r>
            <a:endParaRPr lang="en-US" dirty="0"/>
          </a:p>
        </p:txBody>
      </p:sp>
      <p:sp>
        <p:nvSpPr>
          <p:cNvPr id="3" name="Subtitle 2"/>
          <p:cNvSpPr>
            <a:spLocks noGrp="1"/>
          </p:cNvSpPr>
          <p:nvPr>
            <p:ph type="subTitle" idx="1"/>
          </p:nvPr>
        </p:nvSpPr>
        <p:spPr/>
        <p:txBody>
          <a:bodyPr/>
          <a:lstStyle/>
          <a:p>
            <a:r>
              <a:rPr lang="en-US" dirty="0" smtClean="0"/>
              <a:t>Session 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Subordination of individual interests to the collective interests </a:t>
            </a:r>
            <a:endParaRPr lang="en-US" dirty="0"/>
          </a:p>
        </p:txBody>
      </p:sp>
      <p:sp>
        <p:nvSpPr>
          <p:cNvPr id="3" name="Content Placeholder 2"/>
          <p:cNvSpPr>
            <a:spLocks noGrp="1"/>
          </p:cNvSpPr>
          <p:nvPr>
            <p:ph sz="quarter" idx="1"/>
          </p:nvPr>
        </p:nvSpPr>
        <p:spPr/>
        <p:txBody>
          <a:bodyPr/>
          <a:lstStyle/>
          <a:p>
            <a:r>
              <a:rPr lang="en-US" dirty="0" smtClean="0"/>
              <a:t>The interests of the organization as a whole should take precedence over the interests of any individual employee or group of employees. This encourages a team spirit and collective mentality of all for one and one for all.</a:t>
            </a:r>
            <a:endParaRPr lang="en-US" dirty="0"/>
          </a:p>
        </p:txBody>
      </p:sp>
      <p:pic>
        <p:nvPicPr>
          <p:cNvPr id="4" name="Picture 3" descr="henry-fayols-priciple-of-management-image-ppt-9-638.jpg"/>
          <p:cNvPicPr>
            <a:picLocks noChangeAspect="1"/>
          </p:cNvPicPr>
          <p:nvPr/>
        </p:nvPicPr>
        <p:blipFill>
          <a:blip r:embed="rId2"/>
          <a:stretch>
            <a:fillRect/>
          </a:stretch>
        </p:blipFill>
        <p:spPr>
          <a:xfrm>
            <a:off x="4191000" y="3581400"/>
            <a:ext cx="4343400" cy="3048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Remuneration</a:t>
            </a:r>
            <a:endParaRPr lang="en-US" dirty="0"/>
          </a:p>
        </p:txBody>
      </p:sp>
      <p:sp>
        <p:nvSpPr>
          <p:cNvPr id="3" name="Content Placeholder 2"/>
          <p:cNvSpPr>
            <a:spLocks noGrp="1"/>
          </p:cNvSpPr>
          <p:nvPr>
            <p:ph sz="quarter" idx="1"/>
          </p:nvPr>
        </p:nvSpPr>
        <p:spPr/>
        <p:txBody>
          <a:bodyPr/>
          <a:lstStyle/>
          <a:p>
            <a:pPr algn="just"/>
            <a:r>
              <a:rPr lang="en-US" dirty="0" smtClean="0"/>
              <a:t>In order to motivate and be fair to employees, they should be paid a reasonable rate for the work they carry out. An organization that underpays will struggle to attract quality workers who are motivated.</a:t>
            </a:r>
          </a:p>
          <a:p>
            <a:pPr algn="just">
              <a:buNone/>
            </a:pPr>
            <a:endParaRPr lang="en-US" dirty="0" smtClean="0"/>
          </a:p>
        </p:txBody>
      </p:sp>
      <p:pic>
        <p:nvPicPr>
          <p:cNvPr id="4" name="Picture 3" descr="download (5).jpg"/>
          <p:cNvPicPr>
            <a:picLocks noChangeAspect="1"/>
          </p:cNvPicPr>
          <p:nvPr/>
        </p:nvPicPr>
        <p:blipFill>
          <a:blip r:embed="rId2"/>
          <a:stretch>
            <a:fillRect/>
          </a:stretch>
        </p:blipFill>
        <p:spPr>
          <a:xfrm>
            <a:off x="3733800" y="3607447"/>
            <a:ext cx="4143375" cy="275722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Centralization</a:t>
            </a:r>
            <a:endParaRPr lang="en-US" dirty="0"/>
          </a:p>
        </p:txBody>
      </p:sp>
      <p:sp>
        <p:nvSpPr>
          <p:cNvPr id="3" name="Content Placeholder 2"/>
          <p:cNvSpPr>
            <a:spLocks noGrp="1"/>
          </p:cNvSpPr>
          <p:nvPr>
            <p:ph sz="quarter" idx="1"/>
          </p:nvPr>
        </p:nvSpPr>
        <p:spPr/>
        <p:txBody>
          <a:bodyPr/>
          <a:lstStyle/>
          <a:p>
            <a:pPr algn="just"/>
            <a:r>
              <a:rPr lang="en-US" dirty="0" smtClean="0"/>
              <a:t>This principle relates to whether decisions should be made centrally, as in from the top down, or in a more democratic way, from the bottom up. Different decision making processes are appropriate for different types of decisions.</a:t>
            </a:r>
          </a:p>
          <a:p>
            <a:pPr algn="just"/>
            <a:endParaRPr lang="en-US" dirty="0"/>
          </a:p>
        </p:txBody>
      </p:sp>
      <p:pic>
        <p:nvPicPr>
          <p:cNvPr id="5" name="Picture 4" descr="Centralization-Vs-Decentralization.jpg"/>
          <p:cNvPicPr>
            <a:picLocks noChangeAspect="1"/>
          </p:cNvPicPr>
          <p:nvPr/>
        </p:nvPicPr>
        <p:blipFill>
          <a:blip r:embed="rId2"/>
          <a:stretch>
            <a:fillRect/>
          </a:stretch>
        </p:blipFill>
        <p:spPr>
          <a:xfrm>
            <a:off x="3733800" y="3886200"/>
            <a:ext cx="4905375" cy="25717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chain/Line of Authority</a:t>
            </a:r>
            <a:endParaRPr lang="en-US" dirty="0"/>
          </a:p>
        </p:txBody>
      </p:sp>
      <p:sp>
        <p:nvSpPr>
          <p:cNvPr id="3" name="Content Placeholder 2"/>
          <p:cNvSpPr>
            <a:spLocks noGrp="1"/>
          </p:cNvSpPr>
          <p:nvPr>
            <p:ph sz="quarter" idx="1"/>
          </p:nvPr>
        </p:nvSpPr>
        <p:spPr/>
        <p:txBody>
          <a:bodyPr/>
          <a:lstStyle/>
          <a:p>
            <a:pPr algn="just"/>
            <a:r>
              <a:rPr lang="en-US" dirty="0" smtClean="0"/>
              <a:t>This relates to the principle of a clear chain of communication existing between employees and superiors. The chain should be respected, unless speedy communication is vital, in which case the chain may be bypassed if all parties consent.</a:t>
            </a:r>
          </a:p>
          <a:p>
            <a:pPr algn="just">
              <a:buNone/>
            </a:pPr>
            <a:endParaRPr lang="en-US" dirty="0"/>
          </a:p>
        </p:txBody>
      </p:sp>
      <p:pic>
        <p:nvPicPr>
          <p:cNvPr id="4" name="Picture 3" descr="Fayol_Scalar_Chain_Image_5.jpg"/>
          <p:cNvPicPr>
            <a:picLocks noChangeAspect="1"/>
          </p:cNvPicPr>
          <p:nvPr/>
        </p:nvPicPr>
        <p:blipFill>
          <a:blip r:embed="rId2"/>
          <a:stretch>
            <a:fillRect/>
          </a:stretch>
        </p:blipFill>
        <p:spPr>
          <a:xfrm>
            <a:off x="5334000" y="4191000"/>
            <a:ext cx="2857500" cy="24479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a:t>
            </a:r>
            <a:endParaRPr lang="en-US" dirty="0"/>
          </a:p>
        </p:txBody>
      </p:sp>
      <p:sp>
        <p:nvSpPr>
          <p:cNvPr id="3" name="Content Placeholder 2"/>
          <p:cNvSpPr>
            <a:spLocks noGrp="1"/>
          </p:cNvSpPr>
          <p:nvPr>
            <p:ph sz="quarter" idx="1"/>
          </p:nvPr>
        </p:nvSpPr>
        <p:spPr/>
        <p:txBody>
          <a:bodyPr/>
          <a:lstStyle/>
          <a:p>
            <a:pPr algn="just"/>
            <a:r>
              <a:rPr lang="en-US" dirty="0" smtClean="0"/>
              <a:t>Social order ensures the fluid operation of a company through authoritative procedure. Material order ensures safety and efficiency in the workplace. Order should be acceptable and under the rules of the company.</a:t>
            </a:r>
            <a:endParaRPr lang="en-US" dirty="0"/>
          </a:p>
        </p:txBody>
      </p:sp>
      <p:pic>
        <p:nvPicPr>
          <p:cNvPr id="5" name="Picture 4" descr="office-floorplan-areas.jpg"/>
          <p:cNvPicPr>
            <a:picLocks noChangeAspect="1"/>
          </p:cNvPicPr>
          <p:nvPr/>
        </p:nvPicPr>
        <p:blipFill>
          <a:blip r:embed="rId2"/>
          <a:stretch>
            <a:fillRect/>
          </a:stretch>
        </p:blipFill>
        <p:spPr>
          <a:xfrm>
            <a:off x="1219200" y="3800475"/>
            <a:ext cx="7620000" cy="30575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Equity </a:t>
            </a:r>
            <a:endParaRPr lang="en-US" dirty="0"/>
          </a:p>
        </p:txBody>
      </p:sp>
      <p:sp>
        <p:nvSpPr>
          <p:cNvPr id="3" name="Content Placeholder 2"/>
          <p:cNvSpPr>
            <a:spLocks noGrp="1"/>
          </p:cNvSpPr>
          <p:nvPr>
            <p:ph sz="quarter" idx="1"/>
          </p:nvPr>
        </p:nvSpPr>
        <p:spPr/>
        <p:txBody>
          <a:bodyPr/>
          <a:lstStyle/>
          <a:p>
            <a:pPr algn="just"/>
            <a:r>
              <a:rPr lang="en-US" dirty="0" smtClean="0"/>
              <a:t> The management principle of equity often occurs in the core values of an organization. According to Henri Fayol, employees must be treated kindly and equally</a:t>
            </a:r>
            <a:r>
              <a:rPr lang="en-US" dirty="0" smtClean="0"/>
              <a:t>. Managers </a:t>
            </a:r>
            <a:r>
              <a:rPr lang="en-US" dirty="0" smtClean="0"/>
              <a:t>should supervise and monitor this process and they should treat employees fairly and impartially.</a:t>
            </a:r>
            <a:endParaRPr lang="en-US" dirty="0"/>
          </a:p>
        </p:txBody>
      </p:sp>
      <p:pic>
        <p:nvPicPr>
          <p:cNvPr id="4" name="Picture 3" descr="true1404881826.jpg"/>
          <p:cNvPicPr>
            <a:picLocks noChangeAspect="1"/>
          </p:cNvPicPr>
          <p:nvPr/>
        </p:nvPicPr>
        <p:blipFill>
          <a:blip r:embed="rId2"/>
          <a:stretch>
            <a:fillRect/>
          </a:stretch>
        </p:blipFill>
        <p:spPr>
          <a:xfrm>
            <a:off x="6248400" y="4724400"/>
            <a:ext cx="2895600" cy="21717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of tenure of personnel </a:t>
            </a:r>
            <a:endParaRPr lang="en-US" dirty="0"/>
          </a:p>
        </p:txBody>
      </p:sp>
      <p:sp>
        <p:nvSpPr>
          <p:cNvPr id="3" name="Content Placeholder 2"/>
          <p:cNvSpPr>
            <a:spLocks noGrp="1"/>
          </p:cNvSpPr>
          <p:nvPr>
            <p:ph sz="quarter" idx="1"/>
          </p:nvPr>
        </p:nvSpPr>
        <p:spPr/>
        <p:txBody>
          <a:bodyPr/>
          <a:lstStyle/>
          <a:p>
            <a:pPr algn="just"/>
            <a:r>
              <a:rPr lang="en-US" sz="2800" dirty="0" smtClean="0"/>
              <a:t>Finding that instability is both the cause and effect of bad management, Fayol points out the dangers and costs of unnecessary turnover</a:t>
            </a:r>
            <a:r>
              <a:rPr lang="en-US" sz="2800" dirty="0" smtClean="0"/>
              <a:t>. </a:t>
            </a:r>
            <a:r>
              <a:rPr lang="en-US" sz="2600" dirty="0" smtClean="0"/>
              <a:t>Management </a:t>
            </a:r>
            <a:r>
              <a:rPr lang="en-US" sz="2600" dirty="0" smtClean="0"/>
              <a:t>strives to minimize employee turnover and to have the right staff in the right place. </a:t>
            </a:r>
            <a:endParaRPr lang="en-US" dirty="0"/>
          </a:p>
        </p:txBody>
      </p:sp>
      <p:pic>
        <p:nvPicPr>
          <p:cNvPr id="4" name="Picture 3" descr="ebfaf14d-ce98-47b6-ad56-52063b84fcee.jpg"/>
          <p:cNvPicPr>
            <a:picLocks noChangeAspect="1"/>
          </p:cNvPicPr>
          <p:nvPr/>
        </p:nvPicPr>
        <p:blipFill>
          <a:blip r:embed="rId2"/>
          <a:stretch>
            <a:fillRect/>
          </a:stretch>
        </p:blipFill>
        <p:spPr>
          <a:xfrm>
            <a:off x="5029200" y="3540212"/>
            <a:ext cx="3533775" cy="266056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a:t>
            </a:r>
            <a:endParaRPr lang="en-US" dirty="0"/>
          </a:p>
        </p:txBody>
      </p:sp>
      <p:sp>
        <p:nvSpPr>
          <p:cNvPr id="3" name="Content Placeholder 2"/>
          <p:cNvSpPr>
            <a:spLocks noGrp="1"/>
          </p:cNvSpPr>
          <p:nvPr>
            <p:ph sz="quarter" idx="1"/>
          </p:nvPr>
        </p:nvSpPr>
        <p:spPr/>
        <p:txBody>
          <a:bodyPr>
            <a:normAutofit/>
          </a:bodyPr>
          <a:lstStyle/>
          <a:p>
            <a:pPr algn="just"/>
            <a:r>
              <a:rPr lang="en-US" sz="2700" dirty="0" smtClean="0"/>
              <a:t>Henri Fayol argued that with this management principle employees should be allowed to express new ideas. This encourages interest and involvement and creates added value for the company. Employee initiatives are a source of strength for the organization according to Henri Fayol. This encourages the employees to be involved and interested.</a:t>
            </a:r>
            <a:endParaRPr lang="en-US" sz="2700" dirty="0"/>
          </a:p>
        </p:txBody>
      </p:sp>
      <p:pic>
        <p:nvPicPr>
          <p:cNvPr id="5" name="Picture 4" descr="index.jpg"/>
          <p:cNvPicPr>
            <a:picLocks noChangeAspect="1"/>
          </p:cNvPicPr>
          <p:nvPr/>
        </p:nvPicPr>
        <p:blipFill>
          <a:blip r:embed="rId2"/>
          <a:stretch>
            <a:fillRect/>
          </a:stretch>
        </p:blipFill>
        <p:spPr>
          <a:xfrm>
            <a:off x="5181600" y="4171287"/>
            <a:ext cx="3429000" cy="256844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Esprit de Corps/Team Spirit</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This principle implies that union is </a:t>
            </a:r>
            <a:r>
              <a:rPr lang="en-US" sz="2400" dirty="0" smtClean="0"/>
              <a:t>strength. Fayol </a:t>
            </a:r>
            <a:r>
              <a:rPr lang="en-US" sz="2400" dirty="0" smtClean="0"/>
              <a:t>here emphasizes on the need for teamwork and the importance of communication in obtaining it</a:t>
            </a:r>
            <a:r>
              <a:rPr lang="en-US" sz="2400" dirty="0" smtClean="0"/>
              <a:t>. </a:t>
            </a:r>
            <a:r>
              <a:rPr lang="en-US" sz="2400" dirty="0" smtClean="0"/>
              <a:t>Team </a:t>
            </a:r>
            <a:r>
              <a:rPr lang="en-US" sz="2400" dirty="0" smtClean="0"/>
              <a:t>spirit helps develop an atmosphere of mutual trust and understanding. Team spirit helps to finish the task on time.</a:t>
            </a:r>
            <a:endParaRPr lang="en-US" sz="2400" dirty="0"/>
          </a:p>
        </p:txBody>
      </p:sp>
      <p:pic>
        <p:nvPicPr>
          <p:cNvPr id="4" name="Picture 3" descr="Dollarphotoclub_76404227-copy.jpg"/>
          <p:cNvPicPr>
            <a:picLocks noChangeAspect="1"/>
          </p:cNvPicPr>
          <p:nvPr/>
        </p:nvPicPr>
        <p:blipFill>
          <a:blip r:embed="rId2"/>
          <a:stretch>
            <a:fillRect/>
          </a:stretch>
        </p:blipFill>
        <p:spPr>
          <a:xfrm>
            <a:off x="4572000" y="3886200"/>
            <a:ext cx="3886200" cy="280939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US" dirty="0" smtClean="0"/>
              <a:t>Management is essential to any organization that wishes to be efficient and achieve its aims. Without someone in a position of authority there would be organizational anarchy(a state of disorder) with no structure and very little focus.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just"/>
            <a:r>
              <a:rPr lang="en-US" dirty="0" smtClean="0"/>
              <a:t>It has been said that management has </a:t>
            </a:r>
            <a:r>
              <a:rPr lang="en-US" dirty="0" smtClean="0"/>
              <a:t>five </a:t>
            </a:r>
            <a:r>
              <a:rPr lang="en-US" dirty="0" smtClean="0"/>
              <a:t>basic functions – planning, organizing, </a:t>
            </a:r>
            <a:r>
              <a:rPr lang="en-US" dirty="0" smtClean="0"/>
              <a:t>staffing, leading </a:t>
            </a:r>
            <a:r>
              <a:rPr lang="en-US" dirty="0" smtClean="0"/>
              <a:t>and controlling. </a:t>
            </a:r>
          </a:p>
          <a:p>
            <a:pPr algn="just"/>
            <a:r>
              <a:rPr lang="en-US" dirty="0" smtClean="0"/>
              <a:t>Without </a:t>
            </a:r>
            <a:r>
              <a:rPr lang="en-US" dirty="0" smtClean="0"/>
              <a:t>these principles of management being in place an organization would have trouble achieving its aims, or even coming up with aims in the first place! </a:t>
            </a:r>
          </a:p>
          <a:p>
            <a:pPr algn="just"/>
            <a:r>
              <a:rPr lang="en-US" dirty="0" smtClean="0"/>
              <a:t>A classic theory on the principles of management was written by Henri Fayol.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rinciples-of-management-fayol-toolshero.jpg"/>
          <p:cNvPicPr>
            <a:picLocks noGrp="1" noChangeAspect="1"/>
          </p:cNvPicPr>
          <p:nvPr>
            <p:ph sz="quarter" idx="1"/>
          </p:nvPr>
        </p:nvPicPr>
        <p:blipFill>
          <a:blip r:embed="rId2"/>
          <a:stretch>
            <a:fillRect/>
          </a:stretch>
        </p:blipFill>
        <p:spPr>
          <a:xfrm>
            <a:off x="203200" y="152400"/>
            <a:ext cx="8940800" cy="67056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of Work</a:t>
            </a:r>
            <a:endParaRPr lang="en-US" dirty="0"/>
          </a:p>
        </p:txBody>
      </p:sp>
      <p:sp>
        <p:nvSpPr>
          <p:cNvPr id="3" name="Content Placeholder 2"/>
          <p:cNvSpPr>
            <a:spLocks noGrp="1"/>
          </p:cNvSpPr>
          <p:nvPr>
            <p:ph sz="quarter" idx="1"/>
          </p:nvPr>
        </p:nvSpPr>
        <p:spPr/>
        <p:txBody>
          <a:bodyPr>
            <a:normAutofit/>
          </a:bodyPr>
          <a:lstStyle/>
          <a:p>
            <a:pPr algn="just"/>
            <a:r>
              <a:rPr lang="en-US" sz="2200" dirty="0" smtClean="0"/>
              <a:t>In practice, employees are specialized in different areas and they have different skills. Different levels of expertise can be distinguished within the knowledge areas (from generalist to specialist). Personal and professional developments support this. According to Henri Fayol specialization promotes efficiency of the workforce and increases productivity. In addition, the specialization of the workforce increases their accuracy and speed. This management principle of the 14 principles of management is applicable to both technical and managerial activities.</a:t>
            </a:r>
            <a:endParaRPr lang="en-US" sz="2200" dirty="0"/>
          </a:p>
        </p:txBody>
      </p:sp>
      <p:pic>
        <p:nvPicPr>
          <p:cNvPr id="4" name="Picture 3" descr="maxresdefault.jpg"/>
          <p:cNvPicPr>
            <a:picLocks noChangeAspect="1"/>
          </p:cNvPicPr>
          <p:nvPr/>
        </p:nvPicPr>
        <p:blipFill>
          <a:blip r:embed="rId2"/>
          <a:stretch>
            <a:fillRect/>
          </a:stretch>
        </p:blipFill>
        <p:spPr>
          <a:xfrm>
            <a:off x="228600" y="4724400"/>
            <a:ext cx="8686800" cy="2133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Authority and Responsibility</a:t>
            </a:r>
            <a:endParaRPr lang="en-US" dirty="0"/>
          </a:p>
        </p:txBody>
      </p:sp>
      <p:sp>
        <p:nvSpPr>
          <p:cNvPr id="3" name="Content Placeholder 2"/>
          <p:cNvSpPr>
            <a:spLocks noGrp="1"/>
          </p:cNvSpPr>
          <p:nvPr>
            <p:ph sz="quarter" idx="1"/>
          </p:nvPr>
        </p:nvSpPr>
        <p:spPr>
          <a:xfrm>
            <a:off x="609600" y="1589567"/>
            <a:ext cx="3886200" cy="2525233"/>
          </a:xfrm>
        </p:spPr>
        <p:txBody>
          <a:bodyPr>
            <a:noAutofit/>
          </a:bodyPr>
          <a:lstStyle/>
          <a:p>
            <a:pPr algn="just"/>
            <a:r>
              <a:rPr lang="en-US" sz="2100" dirty="0" smtClean="0"/>
              <a:t>In order to get things done in an organization, management has the authority to give orders to the employees. Of course with this authority comes responsibility. According to Henri Fayol, the accompanying power or </a:t>
            </a:r>
            <a:r>
              <a:rPr lang="en-US" sz="2100" dirty="0" smtClean="0">
                <a:solidFill>
                  <a:srgbClr val="FF0000"/>
                </a:solidFill>
              </a:rPr>
              <a:t>authority</a:t>
            </a:r>
            <a:r>
              <a:rPr lang="en-US" sz="2100" dirty="0" smtClean="0"/>
              <a:t> gives the management the </a:t>
            </a:r>
            <a:r>
              <a:rPr lang="en-US" sz="2100" dirty="0" smtClean="0">
                <a:solidFill>
                  <a:srgbClr val="FF0000"/>
                </a:solidFill>
              </a:rPr>
              <a:t>right to give orders to the subordinates.</a:t>
            </a:r>
            <a:r>
              <a:rPr lang="en-US" sz="2100" dirty="0" smtClean="0"/>
              <a:t> The responsibility can be traced back from performance and it is therefore necessary to make agreements about this. </a:t>
            </a:r>
            <a:endParaRPr lang="en-US" sz="2100" dirty="0"/>
          </a:p>
        </p:txBody>
      </p:sp>
      <p:pic>
        <p:nvPicPr>
          <p:cNvPr id="5" name="Content Placeholder 4" descr="image84.jpeg"/>
          <p:cNvPicPr>
            <a:picLocks noGrp="1" noChangeAspect="1"/>
          </p:cNvPicPr>
          <p:nvPr>
            <p:ph sz="quarter" idx="2"/>
          </p:nvPr>
        </p:nvPicPr>
        <p:blipFill>
          <a:blip r:embed="rId2"/>
          <a:stretch>
            <a:fillRect/>
          </a:stretch>
        </p:blipFill>
        <p:spPr>
          <a:xfrm>
            <a:off x="4876800" y="1524000"/>
            <a:ext cx="3886200" cy="2895219"/>
          </a:xfrm>
        </p:spPr>
      </p:pic>
      <p:pic>
        <p:nvPicPr>
          <p:cNvPr id="6" name="Picture 5" descr="Slide1-1-e1536593278811.jpeg"/>
          <p:cNvPicPr>
            <a:picLocks noChangeAspect="1"/>
          </p:cNvPicPr>
          <p:nvPr/>
        </p:nvPicPr>
        <p:blipFill>
          <a:blip r:embed="rId3"/>
          <a:stretch>
            <a:fillRect/>
          </a:stretch>
        </p:blipFill>
        <p:spPr>
          <a:xfrm>
            <a:off x="4953000" y="4724400"/>
            <a:ext cx="3810000" cy="178667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Discipline</a:t>
            </a:r>
            <a:endParaRPr lang="en-US" dirty="0"/>
          </a:p>
        </p:txBody>
      </p:sp>
      <p:sp>
        <p:nvSpPr>
          <p:cNvPr id="3" name="Content Placeholder 2"/>
          <p:cNvSpPr>
            <a:spLocks noGrp="1"/>
          </p:cNvSpPr>
          <p:nvPr>
            <p:ph sz="quarter" idx="1"/>
          </p:nvPr>
        </p:nvSpPr>
        <p:spPr/>
        <p:txBody>
          <a:bodyPr/>
          <a:lstStyle/>
          <a:p>
            <a:pPr algn="just"/>
            <a:r>
              <a:rPr lang="en-US" dirty="0" smtClean="0"/>
              <a:t>This principle relates to the fact that discipline is needed within an organization for it to run effectively. Organizational rules, philosophies, and structures need to be met. In order to have disciplined workers, managers must build a culture of mutual respect and motivation.</a:t>
            </a:r>
            <a:endParaRPr lang="en-US" dirty="0"/>
          </a:p>
        </p:txBody>
      </p:sp>
      <p:pic>
        <p:nvPicPr>
          <p:cNvPr id="4" name="Picture 3" descr="discipline-management-500x500.png"/>
          <p:cNvPicPr>
            <a:picLocks noChangeAspect="1"/>
          </p:cNvPicPr>
          <p:nvPr/>
        </p:nvPicPr>
        <p:blipFill>
          <a:blip r:embed="rId2"/>
          <a:stretch>
            <a:fillRect/>
          </a:stretch>
        </p:blipFill>
        <p:spPr>
          <a:xfrm>
            <a:off x="6191250" y="4267200"/>
            <a:ext cx="2952750" cy="20955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Unity of command</a:t>
            </a:r>
            <a:endParaRPr lang="en-US" dirty="0"/>
          </a:p>
        </p:txBody>
      </p:sp>
      <p:sp>
        <p:nvSpPr>
          <p:cNvPr id="3" name="Content Placeholder 2"/>
          <p:cNvSpPr>
            <a:spLocks noGrp="1"/>
          </p:cNvSpPr>
          <p:nvPr>
            <p:ph sz="quarter" idx="1"/>
          </p:nvPr>
        </p:nvSpPr>
        <p:spPr/>
        <p:txBody>
          <a:bodyPr/>
          <a:lstStyle/>
          <a:p>
            <a:pPr algn="just"/>
            <a:r>
              <a:rPr lang="en-US" dirty="0" smtClean="0"/>
              <a:t>There should be a clear chain of command in place within an organization. An employee should know exactly whose instructions to follow.</a:t>
            </a:r>
            <a:endParaRPr lang="en-US" dirty="0"/>
          </a:p>
        </p:txBody>
      </p:sp>
      <p:pic>
        <p:nvPicPr>
          <p:cNvPr id="4" name="Picture 3" descr="approach final.JPG"/>
          <p:cNvPicPr>
            <a:picLocks noChangeAspect="1"/>
          </p:cNvPicPr>
          <p:nvPr/>
        </p:nvPicPr>
        <p:blipFill>
          <a:blip r:embed="rId2"/>
          <a:stretch>
            <a:fillRect/>
          </a:stretch>
        </p:blipFill>
        <p:spPr>
          <a:xfrm>
            <a:off x="990600" y="3048000"/>
            <a:ext cx="7162801" cy="361972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Unity of direction</a:t>
            </a:r>
            <a:endParaRPr lang="en-US" dirty="0"/>
          </a:p>
        </p:txBody>
      </p:sp>
      <p:sp>
        <p:nvSpPr>
          <p:cNvPr id="3" name="Content Placeholder 2"/>
          <p:cNvSpPr>
            <a:spLocks noGrp="1"/>
          </p:cNvSpPr>
          <p:nvPr>
            <p:ph sz="quarter" idx="1"/>
          </p:nvPr>
        </p:nvSpPr>
        <p:spPr/>
        <p:txBody>
          <a:bodyPr/>
          <a:lstStyle/>
          <a:p>
            <a:pPr algn="just"/>
            <a:r>
              <a:rPr lang="en-US" dirty="0" smtClean="0"/>
              <a:t>Work should be organized in a way that means employees are working in harmony toward a shared objective or goal using a shared method or procedure.</a:t>
            </a:r>
            <a:endParaRPr lang="en-US" dirty="0"/>
          </a:p>
        </p:txBody>
      </p:sp>
      <p:pic>
        <p:nvPicPr>
          <p:cNvPr id="4" name="Picture 3" descr="download (3).jpg"/>
          <p:cNvPicPr>
            <a:picLocks noChangeAspect="1"/>
          </p:cNvPicPr>
          <p:nvPr/>
        </p:nvPicPr>
        <p:blipFill>
          <a:blip r:embed="rId2"/>
          <a:stretch>
            <a:fillRect/>
          </a:stretch>
        </p:blipFill>
        <p:spPr>
          <a:xfrm>
            <a:off x="3810000" y="3352800"/>
            <a:ext cx="4415367" cy="283845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175</TotalTime>
  <Words>577</Words>
  <Application>Microsoft Office PowerPoint</Application>
  <PresentationFormat>On-screen Show (4:3)</PresentationFormat>
  <Paragraphs>34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Principles of management</vt:lpstr>
      <vt:lpstr>Slide 2</vt:lpstr>
      <vt:lpstr>Slide 3</vt:lpstr>
      <vt:lpstr>Slide 4</vt:lpstr>
      <vt:lpstr>Division of Work</vt:lpstr>
      <vt:lpstr>Authority and Responsibility</vt:lpstr>
      <vt:lpstr>Discipline</vt:lpstr>
      <vt:lpstr>Unity of command</vt:lpstr>
      <vt:lpstr>Unity of direction</vt:lpstr>
      <vt:lpstr>Subordination of individual interests to the collective interests </vt:lpstr>
      <vt:lpstr>Remuneration</vt:lpstr>
      <vt:lpstr>Centralization</vt:lpstr>
      <vt:lpstr>Scalar chain/Line of Authority</vt:lpstr>
      <vt:lpstr>Order</vt:lpstr>
      <vt:lpstr>Equity </vt:lpstr>
      <vt:lpstr>Stability of tenure of personnel </vt:lpstr>
      <vt:lpstr>Initiative</vt:lpstr>
      <vt:lpstr>Esprit de Corps/Team Spirit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management</dc:title>
  <dc:creator>Vinay</dc:creator>
  <cp:lastModifiedBy>Vinay</cp:lastModifiedBy>
  <cp:revision>30</cp:revision>
  <dcterms:created xsi:type="dcterms:W3CDTF">2006-08-16T00:00:00Z</dcterms:created>
  <dcterms:modified xsi:type="dcterms:W3CDTF">2019-08-22T05:40:03Z</dcterms:modified>
</cp:coreProperties>
</file>