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9" r:id="rId8"/>
    <p:sldId id="263" r:id="rId9"/>
    <p:sldId id="264" r:id="rId10"/>
    <p:sldId id="265" r:id="rId11"/>
    <p:sldId id="266" r:id="rId12"/>
    <p:sldId id="267" r:id="rId13"/>
    <p:sldId id="268"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8/29/2019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8/29/2019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8/29/2019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and Policies</a:t>
            </a:r>
            <a:endParaRPr lang="en-US" dirty="0"/>
          </a:p>
        </p:txBody>
      </p:sp>
      <p:sp>
        <p:nvSpPr>
          <p:cNvPr id="3" name="Subtitle 2"/>
          <p:cNvSpPr>
            <a:spLocks noGrp="1"/>
          </p:cNvSpPr>
          <p:nvPr>
            <p:ph type="subTitle" idx="1"/>
          </p:nvPr>
        </p:nvSpPr>
        <p:spPr/>
        <p:txBody>
          <a:bodyPr/>
          <a:lstStyle/>
          <a:p>
            <a:r>
              <a:rPr lang="en-US" dirty="0" smtClean="0"/>
              <a:t>Session 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Alternative strategies</a:t>
            </a:r>
            <a:endParaRPr lang="en-US" dirty="0"/>
          </a:p>
        </p:txBody>
      </p:sp>
      <p:sp>
        <p:nvSpPr>
          <p:cNvPr id="3" name="Content Placeholder 2"/>
          <p:cNvSpPr>
            <a:spLocks noGrp="1"/>
          </p:cNvSpPr>
          <p:nvPr>
            <p:ph sz="quarter" idx="1"/>
          </p:nvPr>
        </p:nvSpPr>
        <p:spPr/>
        <p:txBody>
          <a:bodyPr/>
          <a:lstStyle/>
          <a:p>
            <a:pPr algn="just" fontAlgn="base">
              <a:buNone/>
            </a:pPr>
            <a:r>
              <a:rPr lang="en-US" dirty="0" smtClean="0"/>
              <a:t>This helps you identify strategic alternatives that address the following additional questions:</a:t>
            </a:r>
          </a:p>
          <a:p>
            <a:pPr fontAlgn="base"/>
            <a:r>
              <a:rPr lang="en-US" dirty="0" smtClean="0"/>
              <a:t>Strengths and Opportunities (SO) – How can you use your strengths to take advantage of the opportunities?</a:t>
            </a:r>
          </a:p>
          <a:p>
            <a:pPr fontAlgn="base"/>
            <a:r>
              <a:rPr lang="en-US" dirty="0" smtClean="0"/>
              <a:t>Strengths and Threats (ST) – How can you take advantage of your strengths to avoid real and potential threats?</a:t>
            </a:r>
          </a:p>
          <a:p>
            <a:pPr fontAlgn="base"/>
            <a:r>
              <a:rPr lang="en-US" dirty="0" smtClean="0"/>
              <a:t>Weaknesses and Opportunities (WO) – How can you use your opportunities to overcome the weaknesses you are experiencing?</a:t>
            </a:r>
          </a:p>
          <a:p>
            <a:pPr fontAlgn="base"/>
            <a:r>
              <a:rPr lang="en-US" dirty="0" smtClean="0"/>
              <a:t>Weaknesses and Threats (WT) – How can you minimize your weaknesses and avoid threats?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TOWS Matrix for strategy formulation</a:t>
            </a:r>
            <a:endParaRPr lang="en-US" dirty="0"/>
          </a:p>
        </p:txBody>
      </p:sp>
      <p:pic>
        <p:nvPicPr>
          <p:cNvPr id="4" name="Content Placeholder 3" descr="swot-matrix.png"/>
          <p:cNvPicPr>
            <a:picLocks noGrp="1" noChangeAspect="1"/>
          </p:cNvPicPr>
          <p:nvPr>
            <p:ph sz="quarter" idx="1"/>
          </p:nvPr>
        </p:nvPicPr>
        <p:blipFill>
          <a:blip r:embed="rId2"/>
          <a:stretch>
            <a:fillRect/>
          </a:stretch>
        </p:blipFill>
        <p:spPr>
          <a:xfrm>
            <a:off x="609600" y="1295400"/>
            <a:ext cx="8001000" cy="498009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dimension and the TOWS Matrix</a:t>
            </a:r>
            <a:endParaRPr lang="en-US" dirty="0"/>
          </a:p>
        </p:txBody>
      </p:sp>
      <p:pic>
        <p:nvPicPr>
          <p:cNvPr id="4" name="Content Placeholder 3" descr="management-chap-3-14-638.jpg"/>
          <p:cNvPicPr>
            <a:picLocks noGrp="1" noChangeAspect="1"/>
          </p:cNvPicPr>
          <p:nvPr>
            <p:ph sz="quarter" idx="1"/>
          </p:nvPr>
        </p:nvPicPr>
        <p:blipFill>
          <a:blip r:embed="rId2"/>
          <a:stretch>
            <a:fillRect/>
          </a:stretch>
        </p:blipFill>
        <p:spPr>
          <a:xfrm>
            <a:off x="457200" y="1371600"/>
            <a:ext cx="8332573" cy="41132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endParaRPr lang="en-US" sz="3200" dirty="0" smtClean="0"/>
          </a:p>
          <a:p>
            <a:pPr algn="just"/>
            <a:endParaRPr lang="en-US" sz="3200" dirty="0" smtClean="0"/>
          </a:p>
          <a:p>
            <a:pPr algn="just"/>
            <a:r>
              <a:rPr lang="en-US" sz="3200" dirty="0" smtClean="0"/>
              <a:t>Application of the TOWS Merger Matrix for Mergers, Acquisitions, Joint ventures, and Alliances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 OD MC’DONALDS</a:t>
            </a:r>
            <a:endParaRPr lang="en-US" dirty="0"/>
          </a:p>
        </p:txBody>
      </p:sp>
      <p:sp>
        <p:nvSpPr>
          <p:cNvPr id="3" name="Content Placeholder 2"/>
          <p:cNvSpPr>
            <a:spLocks noGrp="1"/>
          </p:cNvSpPr>
          <p:nvPr>
            <p:ph sz="quarter" idx="1"/>
          </p:nvPr>
        </p:nvSpPr>
        <p:spPr/>
        <p:txBody>
          <a:bodyPr/>
          <a:lstStyle/>
          <a:p>
            <a:r>
              <a:rPr lang="en-US" b="1" u="sng" dirty="0" smtClean="0"/>
              <a:t>Strengths in the </a:t>
            </a:r>
            <a:r>
              <a:rPr lang="en-US" dirty="0" smtClean="0"/>
              <a:t>SWOT analysis</a:t>
            </a:r>
            <a:r>
              <a:rPr lang="en-US" b="1" u="sng" dirty="0" smtClean="0"/>
              <a:t> of McDonalds</a:t>
            </a:r>
            <a:endParaRPr lang="en-US" dirty="0" smtClean="0"/>
          </a:p>
          <a:p>
            <a:r>
              <a:rPr lang="en-US" dirty="0" smtClean="0"/>
              <a:t>Brand Equity…world-wide</a:t>
            </a:r>
          </a:p>
          <a:p>
            <a:r>
              <a:rPr lang="en-US" dirty="0" smtClean="0"/>
              <a:t>42% of US fast-food hamburger business</a:t>
            </a:r>
          </a:p>
          <a:p>
            <a:r>
              <a:rPr lang="en-US" dirty="0" smtClean="0"/>
              <a:t>Consistency of food</a:t>
            </a:r>
          </a:p>
          <a:p>
            <a:r>
              <a:rPr lang="en-US" dirty="0" smtClean="0"/>
              <a:t>Successful items: Fries, Happy Meal, Big Mac, Egg </a:t>
            </a:r>
            <a:r>
              <a:rPr lang="en-US" dirty="0" err="1" smtClean="0"/>
              <a:t>McMuffin</a:t>
            </a:r>
            <a:r>
              <a:rPr lang="en-US" dirty="0" smtClean="0"/>
              <a:t>, Promotions</a:t>
            </a:r>
          </a:p>
          <a:p>
            <a:r>
              <a:rPr lang="en-US" dirty="0" smtClean="0"/>
              <a:t>Overseas market</a:t>
            </a:r>
          </a:p>
          <a:p>
            <a:r>
              <a:rPr lang="en-US" dirty="0" smtClean="0"/>
              <a:t>Balance sheet position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smtClean="0"/>
              <a:t>WEAKNESSES  in the SWOT analysis of McDonalds</a:t>
            </a:r>
            <a:endParaRPr lang="en-US" dirty="0" smtClean="0"/>
          </a:p>
          <a:p>
            <a:r>
              <a:rPr lang="en-US" dirty="0" smtClean="0"/>
              <a:t>Declining market share</a:t>
            </a:r>
          </a:p>
          <a:p>
            <a:r>
              <a:rPr lang="en-US" dirty="0" smtClean="0"/>
              <a:t>Weak product development</a:t>
            </a:r>
          </a:p>
          <a:p>
            <a:r>
              <a:rPr lang="en-US" dirty="0" smtClean="0"/>
              <a:t>Disgruntled franchisees</a:t>
            </a:r>
          </a:p>
          <a:p>
            <a:r>
              <a:rPr lang="en-US" dirty="0" smtClean="0"/>
              <a:t>Quality and taste of products</a:t>
            </a:r>
          </a:p>
          <a:p>
            <a:r>
              <a:rPr lang="en-US" dirty="0" smtClean="0"/>
              <a:t>Slowed revenue and income growth</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0"/>
            <a:ext cx="9144000" cy="6858000"/>
          </a:xfrm>
        </p:spPr>
        <p:txBody>
          <a:bodyPr>
            <a:normAutofit fontScale="92500" lnSpcReduction="20000"/>
          </a:bodyPr>
          <a:lstStyle/>
          <a:p>
            <a:r>
              <a:rPr lang="en-US" b="1" u="sng" dirty="0" smtClean="0"/>
              <a:t>OPPORTUNITIES in the SWOT analysis of McDonalds</a:t>
            </a:r>
            <a:endParaRPr lang="en-US" dirty="0" smtClean="0"/>
          </a:p>
          <a:p>
            <a:r>
              <a:rPr lang="en-US" dirty="0" smtClean="0"/>
              <a:t>International expansion</a:t>
            </a:r>
          </a:p>
          <a:p>
            <a:r>
              <a:rPr lang="en-US" dirty="0" smtClean="0"/>
              <a:t>Growing </a:t>
            </a:r>
            <a:r>
              <a:rPr lang="en-US" dirty="0" smtClean="0"/>
              <a:t>dining-out market</a:t>
            </a:r>
          </a:p>
          <a:p>
            <a:r>
              <a:rPr lang="en-US" dirty="0" smtClean="0"/>
              <a:t>Joint ventures with retailers (e.g. supermarkets).</a:t>
            </a:r>
          </a:p>
          <a:p>
            <a:r>
              <a:rPr lang="en-US" dirty="0" smtClean="0"/>
              <a:t>Consolidation of retailers likely, so better locations for franchisees.</a:t>
            </a:r>
          </a:p>
          <a:p>
            <a:r>
              <a:rPr lang="en-US" dirty="0" smtClean="0"/>
              <a:t>Respond to social changes – by innovation within healthier lifestyle foods. Its move into hot baguettes and healthier snacks (fruit) has supported its new positioning.</a:t>
            </a:r>
          </a:p>
          <a:p>
            <a:r>
              <a:rPr lang="en-US" dirty="0" smtClean="0"/>
              <a:t>Use of CRM, database marketing to more accurately market to its consumer </a:t>
            </a:r>
            <a:r>
              <a:rPr lang="en-US" dirty="0" smtClean="0"/>
              <a:t>target groups</a:t>
            </a:r>
            <a:r>
              <a:rPr lang="en-US" dirty="0" smtClean="0"/>
              <a:t>. It could identify likely customers (based on </a:t>
            </a:r>
            <a:r>
              <a:rPr lang="en-US" dirty="0" err="1" smtClean="0"/>
              <a:t>modelling</a:t>
            </a:r>
            <a:r>
              <a:rPr lang="en-US" dirty="0" smtClean="0"/>
              <a:t> and profiles of shoppers) and prevent brand switching[4].</a:t>
            </a:r>
          </a:p>
          <a:p>
            <a:r>
              <a:rPr lang="en-US" dirty="0" smtClean="0"/>
              <a:t>Strengthen its value proposition and offering, to encourage customers who visit coffee shops into McDonalds.</a:t>
            </a:r>
          </a:p>
          <a:p>
            <a:r>
              <a:rPr lang="en-US" dirty="0" smtClean="0"/>
              <a:t>The new “formats”, </a:t>
            </a:r>
            <a:r>
              <a:rPr lang="en-US" dirty="0" err="1" smtClean="0"/>
              <a:t>McCafe</a:t>
            </a:r>
            <a:r>
              <a:rPr lang="en-US" dirty="0" smtClean="0"/>
              <a:t>, having </a:t>
            </a:r>
            <a:r>
              <a:rPr lang="en-US" dirty="0" err="1" smtClean="0"/>
              <a:t>Wifi</a:t>
            </a:r>
            <a:r>
              <a:rPr lang="en-US" dirty="0" smtClean="0"/>
              <a:t> internet links should help in attracting segments. Also installing children’s play-parks and its focus on educating consumers about health, fitness.</a:t>
            </a:r>
          </a:p>
          <a:p>
            <a:r>
              <a:rPr lang="en-US" dirty="0" smtClean="0"/>
              <a:t>Continued focus on corporate social responsibility, reducing the impact on </a:t>
            </a:r>
            <a:r>
              <a:rPr lang="en-US" dirty="0" smtClean="0"/>
              <a:t>the environment</a:t>
            </a:r>
            <a:r>
              <a:rPr lang="en-US" dirty="0" smtClean="0"/>
              <a:t> and community linkages.</a:t>
            </a:r>
          </a:p>
          <a:p>
            <a:r>
              <a:rPr lang="en-US" dirty="0" smtClean="0"/>
              <a:t>International expansion into emerging markets of China and India.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lstStyle/>
          <a:p>
            <a:r>
              <a:rPr lang="en-US" b="1" u="sng" dirty="0" smtClean="0"/>
              <a:t>THREATS in the SWOT analysis of </a:t>
            </a:r>
            <a:r>
              <a:rPr lang="en-US" b="1" u="sng" dirty="0" smtClean="0"/>
              <a:t>McDonalds</a:t>
            </a:r>
          </a:p>
          <a:p>
            <a:r>
              <a:rPr lang="en-US" dirty="0" smtClean="0"/>
              <a:t>Strength </a:t>
            </a:r>
            <a:r>
              <a:rPr lang="en-US" dirty="0" smtClean="0"/>
              <a:t>of competition</a:t>
            </a:r>
          </a:p>
          <a:p>
            <a:r>
              <a:rPr lang="en-US" dirty="0" smtClean="0"/>
              <a:t>More health-conscious consumers</a:t>
            </a:r>
          </a:p>
          <a:p>
            <a:r>
              <a:rPr lang="en-US" dirty="0" smtClean="0"/>
              <a:t>Changing demographics</a:t>
            </a:r>
          </a:p>
          <a:p>
            <a:r>
              <a:rPr lang="en-US" dirty="0" smtClean="0"/>
              <a:t>Fluctuation of foreign exchange rates; </a:t>
            </a:r>
            <a:r>
              <a:rPr lang="en-US" dirty="0" smtClean="0"/>
              <a:t>Economies</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Definition</a:t>
            </a:r>
            <a:endParaRPr lang="en-US" dirty="0"/>
          </a:p>
        </p:txBody>
      </p:sp>
      <p:sp>
        <p:nvSpPr>
          <p:cNvPr id="3" name="Content Placeholder 2"/>
          <p:cNvSpPr>
            <a:spLocks noGrp="1"/>
          </p:cNvSpPr>
          <p:nvPr>
            <p:ph sz="quarter" idx="1"/>
          </p:nvPr>
        </p:nvSpPr>
        <p:spPr/>
        <p:txBody>
          <a:bodyPr/>
          <a:lstStyle/>
          <a:p>
            <a:pPr algn="just"/>
            <a:r>
              <a:rPr lang="en-US" dirty="0" smtClean="0"/>
              <a:t>The determination of the mission or purpose and the basic long-term objectives of an enterprise, followed by the adoption of courses of action and allocation of resources necessary to achieve these aims.</a:t>
            </a:r>
          </a:p>
          <a:p>
            <a:pPr algn="just"/>
            <a:r>
              <a:rPr lang="en-US" dirty="0" smtClean="0"/>
              <a:t>A strategy is all about integrating organizational activities and utilizing and allocating the scarce resources within the organizational environment so as to meet the  objectives.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b="1" dirty="0" smtClean="0"/>
              <a:t> </a:t>
            </a:r>
            <a:r>
              <a:rPr lang="en-US" dirty="0" smtClean="0"/>
              <a:t>of</a:t>
            </a:r>
            <a:r>
              <a:rPr lang="en-US" b="1" dirty="0" smtClean="0"/>
              <a:t> </a:t>
            </a:r>
            <a:r>
              <a:rPr lang="en-US" dirty="0" smtClean="0"/>
              <a:t>Strategy</a:t>
            </a:r>
            <a:endParaRPr lang="en-US" dirty="0"/>
          </a:p>
        </p:txBody>
      </p:sp>
      <p:sp>
        <p:nvSpPr>
          <p:cNvPr id="3" name="Content Placeholder 2"/>
          <p:cNvSpPr>
            <a:spLocks noGrp="1"/>
          </p:cNvSpPr>
          <p:nvPr>
            <p:ph sz="quarter" idx="1"/>
          </p:nvPr>
        </p:nvSpPr>
        <p:spPr/>
        <p:txBody>
          <a:bodyPr/>
          <a:lstStyle/>
          <a:p>
            <a:pPr algn="just"/>
            <a:r>
              <a:rPr lang="en-US" dirty="0" smtClean="0"/>
              <a:t>Strategy is Significant because it is not possible to foresee the future. Without a perfect foresight, the firms must be ready to deal with the uncertain events which constitute the business environment.</a:t>
            </a:r>
          </a:p>
          <a:p>
            <a:pPr algn="just"/>
            <a:r>
              <a:rPr lang="en-US" dirty="0" smtClean="0"/>
              <a:t>Strategy deals with long term developments rather than routine operations, i.e. it deals with probability of innovations or new products, new methods of productions, or new markets to be developed in future.</a:t>
            </a:r>
          </a:p>
          <a:p>
            <a:pPr algn="just"/>
            <a:r>
              <a:rPr lang="en-US" dirty="0" smtClean="0"/>
              <a:t>Strategy is created to take into account the probable behavior of customers and competitors. Strategies dealing with employees will predict the employee behavior.</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Definition</a:t>
            </a:r>
            <a:endParaRPr lang="en-US" dirty="0"/>
          </a:p>
        </p:txBody>
      </p:sp>
      <p:sp>
        <p:nvSpPr>
          <p:cNvPr id="3" name="Content Placeholder 2"/>
          <p:cNvSpPr>
            <a:spLocks noGrp="1"/>
          </p:cNvSpPr>
          <p:nvPr>
            <p:ph sz="quarter" idx="1"/>
          </p:nvPr>
        </p:nvSpPr>
        <p:spPr/>
        <p:txBody>
          <a:bodyPr/>
          <a:lstStyle/>
          <a:p>
            <a:pPr marL="514350" indent="-514350" algn="just"/>
            <a:r>
              <a:rPr lang="en-US" dirty="0" smtClean="0"/>
              <a:t>General statements or understandings that guide manager’s thinking in decision making.</a:t>
            </a:r>
          </a:p>
          <a:p>
            <a:pPr marL="514350" indent="-514350" algn="just"/>
            <a:r>
              <a:rPr lang="en-US" dirty="0" smtClean="0"/>
              <a:t>A set of ideas or a plan of what to do in particular situations that has been agreed to officially by a group of people, a business organization, a government, or a political party: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planning process</a:t>
            </a:r>
            <a:endParaRPr lang="en-US" dirty="0"/>
          </a:p>
        </p:txBody>
      </p:sp>
      <p:sp>
        <p:nvSpPr>
          <p:cNvPr id="5" name="Content Placeholder 4"/>
          <p:cNvSpPr>
            <a:spLocks noGrp="1"/>
          </p:cNvSpPr>
          <p:nvPr>
            <p:ph sz="quarter" idx="1"/>
          </p:nvPr>
        </p:nvSpPr>
        <p:spPr/>
        <p:txBody>
          <a:bodyPr>
            <a:normAutofit/>
          </a:bodyPr>
          <a:lstStyle/>
          <a:p>
            <a:pPr marL="742950" indent="-742950">
              <a:buFont typeface="+mj-lt"/>
              <a:buAutoNum type="arabicPeriod"/>
            </a:pPr>
            <a:r>
              <a:rPr lang="en-US" sz="3600" dirty="0" smtClean="0"/>
              <a:t>Clarify your vision</a:t>
            </a:r>
          </a:p>
          <a:p>
            <a:pPr marL="742950" indent="-742950">
              <a:buFont typeface="+mj-lt"/>
              <a:buAutoNum type="arabicPeriod"/>
            </a:pPr>
            <a:r>
              <a:rPr lang="en-US" sz="3600" dirty="0" smtClean="0"/>
              <a:t>Gather and analyze information</a:t>
            </a:r>
          </a:p>
          <a:p>
            <a:pPr marL="742950" indent="-742950">
              <a:buFont typeface="+mj-lt"/>
              <a:buAutoNum type="arabicPeriod"/>
            </a:pPr>
            <a:r>
              <a:rPr lang="en-US" sz="3600" dirty="0" smtClean="0"/>
              <a:t>Formulate a strategy</a:t>
            </a:r>
          </a:p>
          <a:p>
            <a:pPr marL="742950" indent="-742950">
              <a:buFont typeface="+mj-lt"/>
              <a:buAutoNum type="arabicPeriod"/>
            </a:pPr>
            <a:r>
              <a:rPr lang="en-US" sz="3600" dirty="0" smtClean="0"/>
              <a:t>Implement your strategy</a:t>
            </a:r>
          </a:p>
          <a:p>
            <a:pPr marL="742950" indent="-742950">
              <a:buFont typeface="+mj-lt"/>
              <a:buAutoNum type="arabicPeriod"/>
            </a:pPr>
            <a:r>
              <a:rPr lang="en-US" sz="3600" dirty="0" smtClean="0"/>
              <a:t>Evaluate and control</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TOWS Matrix</a:t>
            </a:r>
            <a:endParaRPr lang="en-US" dirty="0"/>
          </a:p>
        </p:txBody>
      </p:sp>
      <p:sp>
        <p:nvSpPr>
          <p:cNvPr id="3" name="Content Placeholder 2"/>
          <p:cNvSpPr>
            <a:spLocks noGrp="1"/>
          </p:cNvSpPr>
          <p:nvPr>
            <p:ph sz="quarter" idx="1"/>
          </p:nvPr>
        </p:nvSpPr>
        <p:spPr/>
        <p:txBody>
          <a:bodyPr/>
          <a:lstStyle/>
          <a:p>
            <a:pPr algn="just"/>
            <a:r>
              <a:rPr lang="en-US" dirty="0" smtClean="0"/>
              <a:t>The TOWS Matrix is derived from the SWOT Analysis model, which stands for the internal Strengths and Weaknesses of an organisation and the external Opportunities and Threats that the business is confronted with.</a:t>
            </a:r>
          </a:p>
          <a:p>
            <a:pPr algn="just"/>
            <a:r>
              <a:rPr lang="en-US" dirty="0" smtClean="0"/>
              <a:t>Whereas SWOT Analysis starts with an internal analysis, the TOWS Matrix starts the other way around, with an external environment analysis; the threats and opportunities are examined first.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wot-analysis-templates-with-bit-more-color.png"/>
          <p:cNvPicPr>
            <a:picLocks noGrp="1" noChangeAspect="1"/>
          </p:cNvPicPr>
          <p:nvPr>
            <p:ph sz="quarter" idx="1"/>
          </p:nvPr>
        </p:nvPicPr>
        <p:blipFill>
          <a:blip r:embed="rId2"/>
          <a:stretch>
            <a:fillRect/>
          </a:stretch>
        </p:blipFill>
        <p:spPr>
          <a:xfrm>
            <a:off x="152400" y="152400"/>
            <a:ext cx="8991599" cy="67138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From that standpoint, an organisation gets a clear picture of its environment and the opportunity to think about strategy and what direction the company will go in. Next the company’s strengths and weaknesses are considered; what it’s good at internally and what it’s not so good at.</a:t>
            </a:r>
          </a:p>
          <a:p>
            <a:pPr algn="just"/>
            <a:r>
              <a:rPr lang="en-US" dirty="0" smtClean="0"/>
              <a:t>The external analysis is linked to the analysis and the resulting TOWS Matrix can help an organisation to make decisions better, seize opportunities and protect itself better against threats.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The TOWS Matrix is not just meant for the highest levels of management in an organisation. It can be a very useful tool for departments (i.e. a marketing or sales team) or for individual employees on an operational level. Once it’s employee’s or a department’s strengths are known, these can be improved further to become even better. The TOWS Matrix emphasizes the external environment.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247</TotalTime>
  <Words>499</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Strategies and Policies</vt:lpstr>
      <vt:lpstr>Strategy Definition</vt:lpstr>
      <vt:lpstr>Features of Strategy</vt:lpstr>
      <vt:lpstr>Policy Definition</vt:lpstr>
      <vt:lpstr>Strategic planning process</vt:lpstr>
      <vt:lpstr>TOWS Matrix</vt:lpstr>
      <vt:lpstr>Slide 7</vt:lpstr>
      <vt:lpstr>Slide 8</vt:lpstr>
      <vt:lpstr>Slide 9</vt:lpstr>
      <vt:lpstr>Four Alternative strategies</vt:lpstr>
      <vt:lpstr>TOWS Matrix for strategy formulation</vt:lpstr>
      <vt:lpstr>Time dimension and the TOWS Matrix</vt:lpstr>
      <vt:lpstr>Slide 13</vt:lpstr>
      <vt:lpstr>SWOT ANALYSIS OD MC’DONALDS</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and Policies</dc:title>
  <dc:creator>Vinay</dc:creator>
  <cp:lastModifiedBy>Vinay</cp:lastModifiedBy>
  <cp:revision>34</cp:revision>
  <dcterms:created xsi:type="dcterms:W3CDTF">2006-08-16T00:00:00Z</dcterms:created>
  <dcterms:modified xsi:type="dcterms:W3CDTF">2019-08-29T06:27:49Z</dcterms:modified>
</cp:coreProperties>
</file>