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1"/>
  </p:sldMasterIdLst>
  <p:sldIdLst>
    <p:sldId id="256" r:id="rId2"/>
    <p:sldId id="263" r:id="rId3"/>
    <p:sldId id="264" r:id="rId4"/>
    <p:sldId id="265" r:id="rId5"/>
    <p:sldId id="259" r:id="rId6"/>
    <p:sldId id="260" r:id="rId7"/>
    <p:sldId id="261" r:id="rId8"/>
    <p:sldId id="262" r:id="rId9"/>
    <p:sldId id="257"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9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ABCC9459-2E7E-D04C-A6D2-A3D27A224884}" type="datetimeFigureOut">
              <a:rPr lang="en-US" smtClean="0"/>
              <a:t>9/18/19</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FA84A37A-AFC2-4A01-80A1-FC20F2C0D5B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CC9459-2E7E-D04C-A6D2-A3D27A224884}" type="datetimeFigureOut">
              <a:rPr lang="en-US" smtClean="0"/>
              <a:t>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A664D-9EA3-464B-9895-CF9275B827E6}"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ABCC9459-2E7E-D04C-A6D2-A3D27A224884}" type="datetimeFigureOut">
              <a:rPr lang="en-US" smtClean="0"/>
              <a:t>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A664D-9EA3-464B-9895-CF9275B827E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ABCC9459-2E7E-D04C-A6D2-A3D27A224884}" type="datetimeFigureOut">
              <a:rPr lang="en-US" smtClean="0"/>
              <a:t>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BCC9459-2E7E-D04C-A6D2-A3D27A224884}"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A664D-9EA3-464B-9895-CF9275B827E6}"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BCC9459-2E7E-D04C-A6D2-A3D27A224884}"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A664D-9EA3-464B-9895-CF9275B827E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BCC9459-2E7E-D04C-A6D2-A3D27A224884}"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A664D-9EA3-464B-9895-CF9275B827E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ABCC9459-2E7E-D04C-A6D2-A3D27A224884}" type="datetimeFigureOut">
              <a:rPr lang="en-US" smtClean="0"/>
              <a:t>9/18/19</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CC9459-2E7E-D04C-A6D2-A3D27A224884}"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A664D-9EA3-464B-9895-CF9275B827E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ABCC9459-2E7E-D04C-A6D2-A3D27A224884}" type="datetimeFigureOut">
              <a:rPr lang="en-US" smtClean="0"/>
              <a:t>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A664D-9EA3-464B-9895-CF9275B827E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BCC9459-2E7E-D04C-A6D2-A3D27A224884}" type="datetimeFigureOut">
              <a:rPr lang="en-US" smtClean="0"/>
              <a:t>9/18/19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A664D-9EA3-464B-9895-CF9275B827E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BCC9459-2E7E-D04C-A6D2-A3D27A224884}" type="datetimeFigureOut">
              <a:rPr lang="en-US" smtClean="0"/>
              <a:t>9/18/19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A664D-9EA3-464B-9895-CF9275B827E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ABCC9459-2E7E-D04C-A6D2-A3D27A224884}" type="datetimeFigureOut">
              <a:rPr lang="en-US" smtClean="0"/>
              <a:t>9/18/19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A664D-9EA3-464B-9895-CF9275B827E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ABCC9459-2E7E-D04C-A6D2-A3D27A224884}" type="datetimeFigureOut">
              <a:rPr lang="en-US" smtClean="0"/>
              <a:t>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ABCC9459-2E7E-D04C-A6D2-A3D27A224884}" type="datetimeFigureOut">
              <a:rPr lang="en-US" smtClean="0"/>
              <a:t>9/18/19</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56BA664D-9EA3-464B-9895-CF9275B827E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Theories of Motivation</a:t>
            </a:r>
            <a:endParaRPr lang="en-US" dirty="0"/>
          </a:p>
        </p:txBody>
      </p:sp>
      <p:sp>
        <p:nvSpPr>
          <p:cNvPr id="3" name="Subtitle 2"/>
          <p:cNvSpPr>
            <a:spLocks noGrp="1"/>
          </p:cNvSpPr>
          <p:nvPr>
            <p:ph type="subTitle" idx="1"/>
          </p:nvPr>
        </p:nvSpPr>
        <p:spPr/>
        <p:txBody>
          <a:bodyPr/>
          <a:lstStyle/>
          <a:p>
            <a:r>
              <a:rPr lang="en-US" dirty="0" smtClean="0"/>
              <a:t>Sessions(23-27)</a:t>
            </a:r>
            <a:endParaRPr lang="en-US" dirty="0"/>
          </a:p>
        </p:txBody>
      </p:sp>
    </p:spTree>
    <p:extLst>
      <p:ext uri="{BB962C8B-B14F-4D97-AF65-F5344CB8AC3E}">
        <p14:creationId xmlns:p14="http://schemas.microsoft.com/office/powerpoint/2010/main" val="309768733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Theory X</a:t>
            </a:r>
            <a:endParaRPr lang="en-US" sz="3200" dirty="0"/>
          </a:p>
        </p:txBody>
      </p:sp>
      <p:sp>
        <p:nvSpPr>
          <p:cNvPr id="3" name="Content Placeholder 2"/>
          <p:cNvSpPr>
            <a:spLocks noGrp="1"/>
          </p:cNvSpPr>
          <p:nvPr>
            <p:ph idx="1"/>
          </p:nvPr>
        </p:nvSpPr>
        <p:spPr/>
        <p:txBody>
          <a:bodyPr>
            <a:normAutofit fontScale="92500" lnSpcReduction="10000"/>
          </a:bodyPr>
          <a:lstStyle/>
          <a:p>
            <a:pPr fontAlgn="base"/>
            <a:r>
              <a:rPr lang="en-US" b="1" dirty="0"/>
              <a:t>This style of management assumes that workers:</a:t>
            </a:r>
          </a:p>
          <a:p>
            <a:pPr lvl="0" fontAlgn="base"/>
            <a:r>
              <a:rPr lang="en-US" dirty="0"/>
              <a:t>Dislike their work.</a:t>
            </a:r>
          </a:p>
          <a:p>
            <a:pPr lvl="0" fontAlgn="base"/>
            <a:r>
              <a:rPr lang="en-US" dirty="0"/>
              <a:t>Avoid responsibility and need constant direction.</a:t>
            </a:r>
          </a:p>
          <a:p>
            <a:pPr lvl="0" fontAlgn="base"/>
            <a:r>
              <a:rPr lang="en-US" dirty="0"/>
              <a:t>Have to be controlled, forced and threatened to deliver work.</a:t>
            </a:r>
          </a:p>
          <a:p>
            <a:pPr lvl="0" fontAlgn="base"/>
            <a:r>
              <a:rPr lang="en-US" dirty="0"/>
              <a:t>Need to be supervised at every step.</a:t>
            </a:r>
          </a:p>
          <a:p>
            <a:pPr lvl="0" fontAlgn="base"/>
            <a:r>
              <a:rPr lang="en-US" dirty="0"/>
              <a:t>Have no incentive to work or ambition, and therefore need to be enticed by rewards to achieve goals.</a:t>
            </a:r>
          </a:p>
          <a:p>
            <a:endParaRPr lang="en-US" dirty="0"/>
          </a:p>
        </p:txBody>
      </p:sp>
    </p:spTree>
    <p:extLst>
      <p:ext uri="{BB962C8B-B14F-4D97-AF65-F5344CB8AC3E}">
        <p14:creationId xmlns:p14="http://schemas.microsoft.com/office/powerpoint/2010/main" val="31835381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Theory Y</a:t>
            </a:r>
            <a:endParaRPr lang="en-US" sz="3200" dirty="0"/>
          </a:p>
        </p:txBody>
      </p:sp>
      <p:sp>
        <p:nvSpPr>
          <p:cNvPr id="3" name="Content Placeholder 2"/>
          <p:cNvSpPr>
            <a:spLocks noGrp="1"/>
          </p:cNvSpPr>
          <p:nvPr>
            <p:ph idx="1"/>
          </p:nvPr>
        </p:nvSpPr>
        <p:spPr/>
        <p:txBody>
          <a:bodyPr>
            <a:normAutofit fontScale="85000" lnSpcReduction="20000"/>
          </a:bodyPr>
          <a:lstStyle/>
          <a:p>
            <a:pPr fontAlgn="base"/>
            <a:r>
              <a:rPr lang="en-US" b="1" dirty="0"/>
              <a:t>This style of management assumes that workers are:</a:t>
            </a:r>
          </a:p>
          <a:p>
            <a:pPr lvl="0" fontAlgn="base"/>
            <a:r>
              <a:rPr lang="en-US" dirty="0"/>
              <a:t>Happy to work on their own initiative.</a:t>
            </a:r>
          </a:p>
          <a:p>
            <a:pPr lvl="0" fontAlgn="base"/>
            <a:r>
              <a:rPr lang="en-US" dirty="0"/>
              <a:t>More involved in decision making.</a:t>
            </a:r>
          </a:p>
          <a:p>
            <a:pPr lvl="0" fontAlgn="base"/>
            <a:r>
              <a:rPr lang="en-US" dirty="0"/>
              <a:t>Self-motivated to complete their tasks.</a:t>
            </a:r>
          </a:p>
          <a:p>
            <a:pPr lvl="0" fontAlgn="base"/>
            <a:r>
              <a:rPr lang="en-US" dirty="0"/>
              <a:t>Enjoy taking ownership  of their work.</a:t>
            </a:r>
          </a:p>
          <a:p>
            <a:pPr lvl="0" fontAlgn="base"/>
            <a:r>
              <a:rPr lang="en-US" dirty="0"/>
              <a:t>Seek and accept responsibility, and need little direction.</a:t>
            </a:r>
          </a:p>
          <a:p>
            <a:pPr lvl="0" fontAlgn="base"/>
            <a:r>
              <a:rPr lang="en-US" dirty="0"/>
              <a:t>View work as fulfilling and challenging.</a:t>
            </a:r>
          </a:p>
          <a:p>
            <a:pPr lvl="0" fontAlgn="base"/>
            <a:r>
              <a:rPr lang="en-US" dirty="0"/>
              <a:t>Solve problems creatively and imaginatively.</a:t>
            </a:r>
          </a:p>
          <a:p>
            <a:endParaRPr lang="en-US" dirty="0"/>
          </a:p>
        </p:txBody>
      </p:sp>
    </p:spTree>
    <p:extLst>
      <p:ext uri="{BB962C8B-B14F-4D97-AF65-F5344CB8AC3E}">
        <p14:creationId xmlns:p14="http://schemas.microsoft.com/office/powerpoint/2010/main" val="40164545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Alderfer’s</a:t>
            </a:r>
            <a:r>
              <a:rPr lang="en-US" dirty="0" smtClean="0"/>
              <a:t> ERG theory</a:t>
            </a:r>
            <a:endParaRPr lang="en-US" dirty="0"/>
          </a:p>
        </p:txBody>
      </p:sp>
      <p:sp>
        <p:nvSpPr>
          <p:cNvPr id="3" name="Content Placeholder 2"/>
          <p:cNvSpPr>
            <a:spLocks noGrp="1"/>
          </p:cNvSpPr>
          <p:nvPr>
            <p:ph idx="1"/>
          </p:nvPr>
        </p:nvSpPr>
        <p:spPr/>
        <p:txBody>
          <a:bodyPr/>
          <a:lstStyle/>
          <a:p>
            <a:pPr algn="just"/>
            <a:r>
              <a:rPr lang="en-US" dirty="0"/>
              <a:t>ERG theory, developed by Clayton </a:t>
            </a:r>
            <a:r>
              <a:rPr lang="en-US" dirty="0" err="1"/>
              <a:t>Alderfer</a:t>
            </a:r>
            <a:r>
              <a:rPr lang="en-US" dirty="0"/>
              <a:t>, is a modification of Maslow’s hierarchy of </a:t>
            </a:r>
            <a:r>
              <a:rPr lang="en-US" dirty="0" smtClean="0"/>
              <a:t>needs.</a:t>
            </a:r>
            <a:endParaRPr lang="en-US" dirty="0"/>
          </a:p>
        </p:txBody>
      </p:sp>
    </p:spTree>
    <p:extLst>
      <p:ext uri="{BB962C8B-B14F-4D97-AF65-F5344CB8AC3E}">
        <p14:creationId xmlns:p14="http://schemas.microsoft.com/office/powerpoint/2010/main" val="27802601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6bc319c9c96f04fc0a252fe669fb0d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343" y="391998"/>
            <a:ext cx="5945614" cy="6052444"/>
          </a:xfrm>
          <a:prstGeom prst="rect">
            <a:avLst/>
          </a:prstGeom>
        </p:spPr>
      </p:pic>
    </p:spTree>
    <p:extLst>
      <p:ext uri="{BB962C8B-B14F-4D97-AF65-F5344CB8AC3E}">
        <p14:creationId xmlns:p14="http://schemas.microsoft.com/office/powerpoint/2010/main" val="8230291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Herzberg’s two factor theory</a:t>
            </a:r>
            <a:endParaRPr lang="en-US" dirty="0"/>
          </a:p>
        </p:txBody>
      </p:sp>
      <p:sp>
        <p:nvSpPr>
          <p:cNvPr id="4" name="Content Placeholder 3"/>
          <p:cNvSpPr>
            <a:spLocks noGrp="1"/>
          </p:cNvSpPr>
          <p:nvPr>
            <p:ph idx="1"/>
          </p:nvPr>
        </p:nvSpPr>
        <p:spPr/>
        <p:txBody>
          <a:bodyPr/>
          <a:lstStyle/>
          <a:p>
            <a:pPr algn="just"/>
            <a:r>
              <a:rPr lang="en-US" dirty="0"/>
              <a:t>Frederick Herzberg approached the question of motivation in a different way. By asking individuals what satisfies them on the job and what dissatisfies them, Herzberg came to the conclusion that aspects of the work environment that satisfy employees are very different from aspects that dissatisfy them</a:t>
            </a:r>
            <a:r>
              <a:rPr lang="en-US" dirty="0" smtClean="0"/>
              <a:t>.</a:t>
            </a:r>
            <a:endParaRPr lang="en-US" dirty="0"/>
          </a:p>
        </p:txBody>
      </p:sp>
    </p:spTree>
    <p:extLst>
      <p:ext uri="{BB962C8B-B14F-4D97-AF65-F5344CB8AC3E}">
        <p14:creationId xmlns:p14="http://schemas.microsoft.com/office/powerpoint/2010/main" val="24560618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68f653c1279cd0bbf3ccf87779684f.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396" y="2070100"/>
            <a:ext cx="8168065" cy="2703567"/>
          </a:xfrm>
          <a:prstGeom prst="rect">
            <a:avLst/>
          </a:prstGeom>
        </p:spPr>
      </p:pic>
    </p:spTree>
    <p:extLst>
      <p:ext uri="{BB962C8B-B14F-4D97-AF65-F5344CB8AC3E}">
        <p14:creationId xmlns:p14="http://schemas.microsoft.com/office/powerpoint/2010/main" val="30671285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Vroom’s expectancy theory</a:t>
            </a:r>
            <a:endParaRPr lang="en-US" dirty="0"/>
          </a:p>
        </p:txBody>
      </p:sp>
      <p:sp>
        <p:nvSpPr>
          <p:cNvPr id="3" name="Content Placeholder 2"/>
          <p:cNvSpPr>
            <a:spLocks noGrp="1"/>
          </p:cNvSpPr>
          <p:nvPr>
            <p:ph idx="1"/>
          </p:nvPr>
        </p:nvSpPr>
        <p:spPr/>
        <p:txBody>
          <a:bodyPr/>
          <a:lstStyle/>
          <a:p>
            <a:pPr algn="just"/>
            <a:r>
              <a:rPr lang="en-US" dirty="0"/>
              <a:t>Vroom's Expectancy Theory addresses motivation and management. The theory suggests that an individual's perceived view of an outcome will determine the level of motivation</a:t>
            </a:r>
            <a:r>
              <a:rPr lang="en-US" dirty="0" smtClean="0"/>
              <a:t>.</a:t>
            </a:r>
          </a:p>
          <a:p>
            <a:pPr algn="just"/>
            <a:r>
              <a:rPr lang="en-US" dirty="0" smtClean="0"/>
              <a:t>According </a:t>
            </a:r>
            <a:r>
              <a:rPr lang="en-US" dirty="0"/>
              <a:t>to this theory, individuals ask themselves three questions</a:t>
            </a:r>
            <a:r>
              <a:rPr lang="en-US" dirty="0" smtClean="0"/>
              <a:t>.</a:t>
            </a:r>
            <a:r>
              <a:rPr lang="en-US" dirty="0"/>
              <a:t> </a:t>
            </a:r>
            <a:endParaRPr lang="en-US" dirty="0"/>
          </a:p>
          <a:p>
            <a:endParaRPr lang="en-US" dirty="0"/>
          </a:p>
        </p:txBody>
      </p:sp>
    </p:spTree>
    <p:extLst>
      <p:ext uri="{BB962C8B-B14F-4D97-AF65-F5344CB8AC3E}">
        <p14:creationId xmlns:p14="http://schemas.microsoft.com/office/powerpoint/2010/main" val="37925579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c267a077f307e12c03bc0e5603818f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33" y="3749675"/>
            <a:ext cx="8340519" cy="2065525"/>
          </a:xfrm>
          <a:prstGeom prst="rect">
            <a:avLst/>
          </a:prstGeom>
        </p:spPr>
      </p:pic>
      <p:sp>
        <p:nvSpPr>
          <p:cNvPr id="2" name="Rectangle 1"/>
          <p:cNvSpPr/>
          <p:nvPr/>
        </p:nvSpPr>
        <p:spPr>
          <a:xfrm>
            <a:off x="3444875" y="1635125"/>
            <a:ext cx="1952625" cy="127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Motivation force</a:t>
            </a:r>
            <a:endParaRPr lang="en-US" dirty="0"/>
          </a:p>
        </p:txBody>
      </p:sp>
      <p:sp>
        <p:nvSpPr>
          <p:cNvPr id="3" name="Equal 2"/>
          <p:cNvSpPr/>
          <p:nvPr/>
        </p:nvSpPr>
        <p:spPr>
          <a:xfrm>
            <a:off x="3984625" y="2952750"/>
            <a:ext cx="968375" cy="619125"/>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5406988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Let’s assume that </a:t>
            </a:r>
            <a:r>
              <a:rPr lang="en-US" dirty="0" smtClean="0"/>
              <a:t>a person is </a:t>
            </a:r>
            <a:r>
              <a:rPr lang="en-US" dirty="0" smtClean="0"/>
              <a:t>working </a:t>
            </a:r>
            <a:r>
              <a:rPr lang="en-US" dirty="0"/>
              <a:t>in the concession stand of a movie theater. </a:t>
            </a:r>
            <a:r>
              <a:rPr lang="en-US" dirty="0" smtClean="0"/>
              <a:t>He was selling </a:t>
            </a:r>
            <a:r>
              <a:rPr lang="en-US" dirty="0"/>
              <a:t>an average of 100 combos of popcorn and soft drinks a day. Now </a:t>
            </a:r>
            <a:r>
              <a:rPr lang="en-US" dirty="0" smtClean="0"/>
              <a:t>his </a:t>
            </a:r>
            <a:r>
              <a:rPr lang="en-US" dirty="0"/>
              <a:t>manager asks </a:t>
            </a:r>
            <a:r>
              <a:rPr lang="en-US" dirty="0" smtClean="0"/>
              <a:t>him to </a:t>
            </a:r>
            <a:r>
              <a:rPr lang="en-US" dirty="0"/>
              <a:t>increase this number to 300 combos a day. Would </a:t>
            </a:r>
            <a:r>
              <a:rPr lang="en-US" dirty="0" smtClean="0"/>
              <a:t>he </a:t>
            </a:r>
            <a:r>
              <a:rPr lang="en-US" dirty="0"/>
              <a:t>be motivated to try to increase </a:t>
            </a:r>
            <a:r>
              <a:rPr lang="en-US" dirty="0" smtClean="0"/>
              <a:t>his numbers</a:t>
            </a:r>
            <a:r>
              <a:rPr lang="en-US" dirty="0"/>
              <a:t>? Here is what </a:t>
            </a:r>
            <a:r>
              <a:rPr lang="en-US" dirty="0" smtClean="0"/>
              <a:t>he </a:t>
            </a:r>
            <a:r>
              <a:rPr lang="en-US" dirty="0"/>
              <a:t>may be thinking:</a:t>
            </a:r>
          </a:p>
          <a:p>
            <a:pPr marL="0" indent="0" algn="just">
              <a:buNone/>
            </a:pPr>
            <a:endParaRPr lang="en-US" dirty="0" smtClean="0"/>
          </a:p>
          <a:p>
            <a:pPr marL="0" indent="0" algn="just">
              <a:buNone/>
            </a:pPr>
            <a:endParaRPr lang="en-US" dirty="0"/>
          </a:p>
        </p:txBody>
      </p:sp>
    </p:spTree>
    <p:extLst>
      <p:ext uri="{BB962C8B-B14F-4D97-AF65-F5344CB8AC3E}">
        <p14:creationId xmlns:p14="http://schemas.microsoft.com/office/powerpoint/2010/main" val="37664937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lgn="just"/>
            <a:r>
              <a:rPr lang="en-US" i="1" dirty="0"/>
              <a:t>Expectancy</a:t>
            </a:r>
            <a:r>
              <a:rPr lang="en-US" dirty="0"/>
              <a:t>: Can I do it? If I try harder, can I really achieve this number? Is there a link between how hard I try and whether I reach this goal or not? If </a:t>
            </a:r>
            <a:r>
              <a:rPr lang="en-US" dirty="0" smtClean="0"/>
              <a:t>he </a:t>
            </a:r>
            <a:r>
              <a:rPr lang="en-US" dirty="0" smtClean="0"/>
              <a:t> feels </a:t>
            </a:r>
            <a:r>
              <a:rPr lang="en-US" dirty="0"/>
              <a:t>that </a:t>
            </a:r>
            <a:r>
              <a:rPr lang="en-US" dirty="0" smtClean="0"/>
              <a:t>he</a:t>
            </a:r>
            <a:r>
              <a:rPr lang="en-US" dirty="0" smtClean="0"/>
              <a:t> </a:t>
            </a:r>
            <a:r>
              <a:rPr lang="en-US" dirty="0"/>
              <a:t>can achieve this number if </a:t>
            </a:r>
            <a:r>
              <a:rPr lang="en-US" dirty="0" smtClean="0"/>
              <a:t>he</a:t>
            </a:r>
            <a:r>
              <a:rPr lang="en-US" dirty="0" smtClean="0"/>
              <a:t> tries, he  has </a:t>
            </a:r>
            <a:r>
              <a:rPr lang="en-US" dirty="0"/>
              <a:t>high expectancy.</a:t>
            </a:r>
          </a:p>
          <a:p>
            <a:endParaRPr lang="en-US" dirty="0"/>
          </a:p>
        </p:txBody>
      </p:sp>
    </p:spTree>
    <p:extLst>
      <p:ext uri="{BB962C8B-B14F-4D97-AF65-F5344CB8AC3E}">
        <p14:creationId xmlns:p14="http://schemas.microsoft.com/office/powerpoint/2010/main" val="7265209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What inspires employees to provide excellent service, market a company’s products effectively, or achieve the goals set for them? </a:t>
            </a:r>
            <a:endParaRPr lang="en-US" dirty="0" smtClean="0"/>
          </a:p>
          <a:p>
            <a:pPr algn="just"/>
            <a:r>
              <a:rPr lang="en-US" dirty="0" smtClean="0"/>
              <a:t>Answering </a:t>
            </a:r>
            <a:r>
              <a:rPr lang="en-US" dirty="0"/>
              <a:t>this question is of utmost importance if we are to understand and manage the work behavior of our </a:t>
            </a:r>
            <a:r>
              <a:rPr lang="en-US" dirty="0" smtClean="0"/>
              <a:t>peers</a:t>
            </a:r>
            <a:r>
              <a:rPr lang="en-US" dirty="0"/>
              <a:t> </a:t>
            </a:r>
            <a:r>
              <a:rPr lang="en-US" dirty="0" smtClean="0"/>
              <a:t>and subordinates. </a:t>
            </a:r>
            <a:r>
              <a:rPr lang="en-US" dirty="0"/>
              <a:t>Put a different way, if someone is not performing well, what could be the reason?</a:t>
            </a:r>
          </a:p>
          <a:p>
            <a:pPr marL="0" indent="0">
              <a:buNone/>
            </a:pPr>
            <a:endParaRPr lang="en-US" dirty="0"/>
          </a:p>
        </p:txBody>
      </p:sp>
    </p:spTree>
    <p:extLst>
      <p:ext uri="{BB962C8B-B14F-4D97-AF65-F5344CB8AC3E}">
        <p14:creationId xmlns:p14="http://schemas.microsoft.com/office/powerpoint/2010/main" val="262960500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r>
              <a:rPr lang="en-US" i="1" dirty="0"/>
              <a:t>Instrumentality</a:t>
            </a:r>
            <a:r>
              <a:rPr lang="en-US" dirty="0"/>
              <a:t>: What is in it for me? What is going to happen if I reach 300? What are the outcomes that will follow? Are they going to give me a 2% pay raise? Am I going to be named the salesperson of the month? Am I going to receive verbal praise from my manager? If </a:t>
            </a:r>
            <a:r>
              <a:rPr lang="en-US" dirty="0" smtClean="0"/>
              <a:t>he</a:t>
            </a:r>
            <a:r>
              <a:rPr lang="en-US" dirty="0" smtClean="0"/>
              <a:t> believes </a:t>
            </a:r>
            <a:r>
              <a:rPr lang="en-US" dirty="0"/>
              <a:t>that performing well is related to certain outcomes, instrumentality is high.</a:t>
            </a:r>
          </a:p>
          <a:p>
            <a:pPr marL="0" indent="0">
              <a:buNone/>
            </a:pPr>
            <a:endParaRPr lang="en-US" dirty="0"/>
          </a:p>
        </p:txBody>
      </p:sp>
    </p:spTree>
    <p:extLst>
      <p:ext uri="{BB962C8B-B14F-4D97-AF65-F5344CB8AC3E}">
        <p14:creationId xmlns:p14="http://schemas.microsoft.com/office/powerpoint/2010/main" val="33450623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r>
              <a:rPr lang="en-US" i="1" dirty="0"/>
              <a:t>Valence</a:t>
            </a:r>
            <a:r>
              <a:rPr lang="en-US" dirty="0"/>
              <a:t>: How do I feel about the outcomes in question? Do I feel that a 2% pay raise is desirable? Do I find being named the salesperson of the month attractive? Do I think that being praised by my manager is desirable? If your answers are yes, valence is positive. In contrast, if you find the outcomes undesirable (you definitely do not want to be named the salesperson of the month because your friends would make fun of you), valence is negative</a:t>
            </a:r>
          </a:p>
          <a:p>
            <a:endParaRPr lang="en-US" dirty="0"/>
          </a:p>
        </p:txBody>
      </p:sp>
    </p:spTree>
    <p:extLst>
      <p:ext uri="{BB962C8B-B14F-4D97-AF65-F5344CB8AC3E}">
        <p14:creationId xmlns:p14="http://schemas.microsoft.com/office/powerpoint/2010/main" val="8184358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7f13348adf17cfe31b51a4ead00450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64" y="1992198"/>
            <a:ext cx="8512975" cy="3644900"/>
          </a:xfrm>
          <a:prstGeom prst="rect">
            <a:avLst/>
          </a:prstGeom>
        </p:spPr>
      </p:pic>
      <p:sp>
        <p:nvSpPr>
          <p:cNvPr id="5" name="Rectangle 4"/>
          <p:cNvSpPr/>
          <p:nvPr/>
        </p:nvSpPr>
        <p:spPr>
          <a:xfrm>
            <a:off x="404679" y="738169"/>
            <a:ext cx="8343459" cy="830997"/>
          </a:xfrm>
          <a:prstGeom prst="rect">
            <a:avLst/>
          </a:prstGeom>
        </p:spPr>
        <p:txBody>
          <a:bodyPr wrap="square">
            <a:spAutoFit/>
          </a:bodyPr>
          <a:lstStyle/>
          <a:p>
            <a:r>
              <a:rPr lang="en-US" sz="2400" i="1" dirty="0"/>
              <a:t>Ways in Which Managers Can Influence Expectancy, Instrumentality, and Valence</a:t>
            </a:r>
            <a:endParaRPr lang="en-US" sz="2400" dirty="0"/>
          </a:p>
        </p:txBody>
      </p:sp>
    </p:spTree>
    <p:extLst>
      <p:ext uri="{BB962C8B-B14F-4D97-AF65-F5344CB8AC3E}">
        <p14:creationId xmlns:p14="http://schemas.microsoft.com/office/powerpoint/2010/main" val="33218761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6990d3afc9b675ab11b385efad8e8ac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18" y="2489200"/>
            <a:ext cx="8011289" cy="1857375"/>
          </a:xfrm>
          <a:prstGeom prst="rect">
            <a:avLst/>
          </a:prstGeom>
        </p:spPr>
      </p:pic>
    </p:spTree>
    <p:extLst>
      <p:ext uri="{BB962C8B-B14F-4D97-AF65-F5344CB8AC3E}">
        <p14:creationId xmlns:p14="http://schemas.microsoft.com/office/powerpoint/2010/main" val="4055454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Why do some employees try to reach their targets and pursue excellence while others merely show up at work and count the hours? As with many questions involving human beings, the answer is anything but simple. Instead, there are several theories explaining the concept of motivation</a:t>
            </a:r>
          </a:p>
          <a:p>
            <a:pPr marL="0" indent="0">
              <a:buNone/>
            </a:pPr>
            <a:endParaRPr lang="en-US" dirty="0"/>
          </a:p>
        </p:txBody>
      </p:sp>
    </p:spTree>
    <p:extLst>
      <p:ext uri="{BB962C8B-B14F-4D97-AF65-F5344CB8AC3E}">
        <p14:creationId xmlns:p14="http://schemas.microsoft.com/office/powerpoint/2010/main" val="20039620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algn="just"/>
            <a:r>
              <a:rPr lang="en-US" dirty="0"/>
              <a:t>Motivation is one's direction to </a:t>
            </a:r>
            <a:r>
              <a:rPr lang="en-US" dirty="0" smtClean="0"/>
              <a:t>behavior</a:t>
            </a:r>
            <a:r>
              <a:rPr lang="en-US" dirty="0"/>
              <a:t>, or what causes a person to want to repeat a </a:t>
            </a:r>
            <a:r>
              <a:rPr lang="en-US" dirty="0" smtClean="0"/>
              <a:t>behavior</a:t>
            </a:r>
            <a:r>
              <a:rPr lang="en-US" dirty="0"/>
              <a:t>, a set of force that acts behind the motives. An </a:t>
            </a:r>
            <a:r>
              <a:rPr lang="en-US" dirty="0" smtClean="0"/>
              <a:t>individual's     motivation</a:t>
            </a:r>
            <a:r>
              <a:rPr lang="en-US" dirty="0"/>
              <a:t> may be inspired by others or events (extrinsic motivation) or it may come from within the individual (intrinsic motivation).</a:t>
            </a:r>
          </a:p>
          <a:p>
            <a:endParaRPr lang="en-US" dirty="0"/>
          </a:p>
        </p:txBody>
      </p:sp>
    </p:spTree>
    <p:extLst>
      <p:ext uri="{BB962C8B-B14F-4D97-AF65-F5344CB8AC3E}">
        <p14:creationId xmlns:p14="http://schemas.microsoft.com/office/powerpoint/2010/main" val="1205073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00112" y="1756150"/>
            <a:ext cx="7345363" cy="4515813"/>
          </a:xfrm>
        </p:spPr>
        <p:txBody>
          <a:bodyPr>
            <a:normAutofit fontScale="85000" lnSpcReduction="20000"/>
          </a:bodyPr>
          <a:lstStyle/>
          <a:p>
            <a:pPr algn="just"/>
            <a:r>
              <a:rPr lang="en-US" dirty="0"/>
              <a:t>If you are intrinsically motivated, you do things by and for yourself without expecting a reward. It’s more about personal growth, sense of </a:t>
            </a:r>
            <a:r>
              <a:rPr lang="en-US" dirty="0" smtClean="0"/>
              <a:t>duty, </a:t>
            </a:r>
            <a:r>
              <a:rPr lang="en-US" dirty="0"/>
              <a:t>while extrinsic motivation is more about financial incentives, status, and public recognition</a:t>
            </a:r>
            <a:r>
              <a:rPr lang="en-US" dirty="0" smtClean="0"/>
              <a:t>. </a:t>
            </a:r>
          </a:p>
          <a:p>
            <a:pPr algn="just"/>
            <a:r>
              <a:rPr lang="en-US" b="1" dirty="0" smtClean="0"/>
              <a:t>Some examples of Intrinsic motivation are:</a:t>
            </a:r>
          </a:p>
          <a:p>
            <a:pPr marL="457200" lvl="0" indent="-457200" fontAlgn="base">
              <a:buFont typeface="+mj-lt"/>
              <a:buAutoNum type="arabicPeriod"/>
            </a:pPr>
            <a:r>
              <a:rPr lang="en-US" dirty="0"/>
              <a:t>Traveling because you want to explore different cultures</a:t>
            </a:r>
          </a:p>
          <a:p>
            <a:pPr marL="457200" lvl="0" indent="-457200" fontAlgn="base">
              <a:buFont typeface="+mj-lt"/>
              <a:buAutoNum type="arabicPeriod"/>
            </a:pPr>
            <a:r>
              <a:rPr lang="en-US" dirty="0"/>
              <a:t>Cooking because you like trying new recipes</a:t>
            </a:r>
          </a:p>
          <a:p>
            <a:pPr marL="457200" lvl="0" indent="-457200" fontAlgn="base">
              <a:buFont typeface="+mj-lt"/>
              <a:buAutoNum type="arabicPeriod"/>
            </a:pPr>
            <a:r>
              <a:rPr lang="en-US" dirty="0"/>
              <a:t>Helping other people without rewards because it makes you appreciate your life </a:t>
            </a:r>
            <a:r>
              <a:rPr lang="en-US" dirty="0" smtClean="0"/>
              <a:t>more</a:t>
            </a:r>
          </a:p>
          <a:p>
            <a:pPr marL="457200" lvl="0" indent="-457200" fontAlgn="base">
              <a:buFont typeface="+mj-lt"/>
              <a:buAutoNum type="arabicPeriod"/>
            </a:pPr>
            <a:r>
              <a:rPr lang="en-US" dirty="0"/>
              <a:t>Reading a book because you enjoy the storytelling</a:t>
            </a:r>
          </a:p>
          <a:p>
            <a:pPr marL="457200" lvl="0" indent="-457200" fontAlgn="base">
              <a:buFont typeface="+mj-lt"/>
              <a:buAutoNum type="arabicPeriod"/>
            </a:pPr>
            <a:r>
              <a:rPr lang="en-US" dirty="0"/>
              <a:t>Cleaning your home because it makes you feel clean</a:t>
            </a:r>
          </a:p>
          <a:p>
            <a:pPr fontAlgn="base"/>
            <a:endParaRPr lang="en-US" dirty="0"/>
          </a:p>
          <a:p>
            <a:pPr lvl="0" fontAlgn="base"/>
            <a:endParaRPr lang="en-US" dirty="0"/>
          </a:p>
          <a:p>
            <a:pPr algn="just"/>
            <a:endParaRPr lang="en-US" dirty="0"/>
          </a:p>
        </p:txBody>
      </p:sp>
    </p:spTree>
    <p:extLst>
      <p:ext uri="{BB962C8B-B14F-4D97-AF65-F5344CB8AC3E}">
        <p14:creationId xmlns:p14="http://schemas.microsoft.com/office/powerpoint/2010/main" val="29680359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Some examples of extrinsic motivation are:</a:t>
            </a:r>
          </a:p>
          <a:p>
            <a:pPr lvl="0" fontAlgn="base"/>
            <a:r>
              <a:rPr lang="en-US" dirty="0"/>
              <a:t>Going to work because you must earn money</a:t>
            </a:r>
          </a:p>
          <a:p>
            <a:pPr lvl="0" fontAlgn="base"/>
            <a:r>
              <a:rPr lang="en-US" dirty="0"/>
              <a:t>Studying because you want to get a good grade</a:t>
            </a:r>
          </a:p>
          <a:p>
            <a:pPr lvl="0" fontAlgn="base"/>
            <a:r>
              <a:rPr lang="en-US" dirty="0"/>
              <a:t>Helping others because you hope for praise from friends or family</a:t>
            </a:r>
          </a:p>
          <a:p>
            <a:pPr lvl="0" fontAlgn="base"/>
            <a:r>
              <a:rPr lang="en-US" dirty="0"/>
              <a:t>Doing a certain work because you are looking for attention</a:t>
            </a:r>
          </a:p>
          <a:p>
            <a:pPr lvl="0" fontAlgn="base"/>
            <a:r>
              <a:rPr lang="en-US" dirty="0"/>
              <a:t>Volunteering because it looks good on your resume</a:t>
            </a:r>
          </a:p>
          <a:p>
            <a:endParaRPr lang="en-US" dirty="0"/>
          </a:p>
        </p:txBody>
      </p:sp>
    </p:spTree>
    <p:extLst>
      <p:ext uri="{BB962C8B-B14F-4D97-AF65-F5344CB8AC3E}">
        <p14:creationId xmlns:p14="http://schemas.microsoft.com/office/powerpoint/2010/main" val="20605960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609600"/>
            <a:ext cx="3154027" cy="1474692"/>
          </a:xfrm>
        </p:spPr>
        <p:txBody>
          <a:bodyPr>
            <a:normAutofit/>
          </a:bodyPr>
          <a:lstStyle/>
          <a:p>
            <a:r>
              <a:rPr lang="en-US" b="1" dirty="0"/>
              <a:t>Maslow’s need hierarchy theory</a:t>
            </a:r>
          </a:p>
        </p:txBody>
      </p:sp>
      <p:sp>
        <p:nvSpPr>
          <p:cNvPr id="4" name="Text Placeholder 3"/>
          <p:cNvSpPr>
            <a:spLocks noGrp="1"/>
          </p:cNvSpPr>
          <p:nvPr>
            <p:ph type="body" sz="half" idx="2"/>
          </p:nvPr>
        </p:nvSpPr>
        <p:spPr/>
        <p:txBody>
          <a:bodyPr/>
          <a:lstStyle/>
          <a:p>
            <a:pPr algn="just"/>
            <a:r>
              <a:rPr lang="en-US" sz="1800" dirty="0"/>
              <a:t>Maslow's hierarchy of needs is a theory in psychology proposed by Abraham Maslow</a:t>
            </a:r>
            <a:r>
              <a:rPr lang="en-US" dirty="0"/>
              <a:t>.</a:t>
            </a:r>
          </a:p>
          <a:p>
            <a:endParaRPr lang="en-US" dirty="0"/>
          </a:p>
        </p:txBody>
      </p:sp>
      <p:pic>
        <p:nvPicPr>
          <p:cNvPr id="5" name="Content Placeholder 4" descr="4136760-article-what-is-maslows-hierarchy-of-needs-5a97179aeb97de003668392e.png"/>
          <p:cNvPicPr>
            <a:picLocks noGrp="1" noChangeAspect="1"/>
          </p:cNvPicPr>
          <p:nvPr>
            <p:ph idx="1"/>
          </p:nvPr>
        </p:nvPicPr>
        <p:blipFill>
          <a:blip r:embed="rId2">
            <a:extLst>
              <a:ext uri="{28A0092B-C50C-407E-A947-70E740481C1C}">
                <a14:useLocalDpi xmlns:a14="http://schemas.microsoft.com/office/drawing/2010/main" val="0"/>
              </a:ext>
            </a:extLst>
          </a:blip>
          <a:srcRect l="24906" r="24906"/>
          <a:stretch>
            <a:fillRect/>
          </a:stretch>
        </p:blipFill>
        <p:spPr>
          <a:prstGeom prst="rect">
            <a:avLst/>
          </a:prstGeom>
        </p:spPr>
      </p:pic>
    </p:spTree>
    <p:extLst>
      <p:ext uri="{BB962C8B-B14F-4D97-AF65-F5344CB8AC3E}">
        <p14:creationId xmlns:p14="http://schemas.microsoft.com/office/powerpoint/2010/main" val="191459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Mc</a:t>
            </a:r>
            <a:r>
              <a:rPr lang="en-US" dirty="0" smtClean="0"/>
              <a:t> </a:t>
            </a:r>
            <a:r>
              <a:rPr lang="en-US" dirty="0" err="1" smtClean="0"/>
              <a:t>Gregor’s</a:t>
            </a:r>
            <a:r>
              <a:rPr lang="en-US" dirty="0" smtClean="0"/>
              <a:t> Theory X and Theory Y</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3"/>
          <p:cNvSpPr/>
          <p:nvPr/>
        </p:nvSpPr>
        <p:spPr>
          <a:xfrm>
            <a:off x="564396" y="1898402"/>
            <a:ext cx="7932900" cy="2246769"/>
          </a:xfrm>
          <a:prstGeom prst="rect">
            <a:avLst/>
          </a:prstGeom>
        </p:spPr>
        <p:txBody>
          <a:bodyPr wrap="square">
            <a:spAutoFit/>
          </a:bodyPr>
          <a:lstStyle/>
          <a:p>
            <a:pPr algn="just"/>
            <a:r>
              <a:rPr lang="en-US" dirty="0"/>
              <a:t> </a:t>
            </a:r>
            <a:r>
              <a:rPr lang="en-US" sz="2800" dirty="0"/>
              <a:t>In the 1960s, social psychologist Douglas McGregor developed two contrasting theories that explained how managers' beliefs about what motivates their people can affect their management style. He </a:t>
            </a:r>
            <a:r>
              <a:rPr lang="en-US" sz="2800" dirty="0" smtClean="0"/>
              <a:t>labeled </a:t>
            </a:r>
            <a:r>
              <a:rPr lang="en-US" sz="2800" dirty="0"/>
              <a:t>these Theory X and Theory Y.</a:t>
            </a:r>
          </a:p>
        </p:txBody>
      </p:sp>
    </p:spTree>
    <p:extLst>
      <p:ext uri="{BB962C8B-B14F-4D97-AF65-F5344CB8AC3E}">
        <p14:creationId xmlns:p14="http://schemas.microsoft.com/office/powerpoint/2010/main" val="284503723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265</TotalTime>
  <Words>812</Words>
  <Application>Microsoft Macintosh PowerPoint</Application>
  <PresentationFormat>On-screen Show (4:3)</PresentationFormat>
  <Paragraphs>56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Capital</vt:lpstr>
      <vt:lpstr>Theories of Motivation</vt:lpstr>
      <vt:lpstr>PowerPoint Presentation</vt:lpstr>
      <vt:lpstr>PowerPoint Presentation</vt:lpstr>
      <vt:lpstr>PowerPoint Presentation</vt:lpstr>
      <vt:lpstr>Motivation</vt:lpstr>
      <vt:lpstr>PowerPoint Presentation</vt:lpstr>
      <vt:lpstr>PowerPoint Presentation</vt:lpstr>
      <vt:lpstr>Maslow’s need hierarchy theory</vt:lpstr>
      <vt:lpstr>Mc Gregor’s Theory X and Theory Y</vt:lpstr>
      <vt:lpstr>Theory X</vt:lpstr>
      <vt:lpstr>Theory Y</vt:lpstr>
      <vt:lpstr>Alderfer’s ERG theory</vt:lpstr>
      <vt:lpstr>PowerPoint Presentation</vt:lpstr>
      <vt:lpstr>Herzberg’s two factor theory</vt:lpstr>
      <vt:lpstr>PowerPoint Presentation</vt:lpstr>
      <vt:lpstr>Vroom’s expectancy theory</vt:lpstr>
      <vt:lpstr>PowerPoint Presentation</vt:lpstr>
      <vt:lpstr>PowerPoint Presentation</vt:lpstr>
      <vt:lpstr>PowerPoint Presentation</vt:lpstr>
      <vt:lpstr> </vt:lpstr>
      <vt:lpstr> </vt:lpstr>
      <vt:lpstr>PowerPoint Presentation</vt:lpstr>
    </vt:vector>
  </TitlesOfParts>
  <Company>NIT Warangal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Theories of Motivation</dc:title>
  <dc:creator>vinay kumar T</dc:creator>
  <cp:lastModifiedBy>vinay kumar T</cp:lastModifiedBy>
  <cp:revision>30</cp:revision>
  <dcterms:created xsi:type="dcterms:W3CDTF">2019-09-17T10:03:50Z</dcterms:created>
  <dcterms:modified xsi:type="dcterms:W3CDTF">2019-09-18T07:07:14Z</dcterms:modified>
</cp:coreProperties>
</file>