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9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31FFC11-4785-BA45-84CA-847C54446E5B}" type="datetimeFigureOut">
              <a:rPr lang="en-US" smtClean="0"/>
              <a:t>9/18/19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E12C608-9021-5B44-9832-452765F5425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1FFC11-4785-BA45-84CA-847C54446E5B}"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2C608-9021-5B44-9832-452765F542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E12C608-9021-5B44-9832-452765F5425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1FFC11-4785-BA45-84CA-847C54446E5B}"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31FFC11-4785-BA45-84CA-847C54446E5B}"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E12C608-9021-5B44-9832-452765F5425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31FFC11-4785-BA45-84CA-847C54446E5B}" type="datetimeFigureOut">
              <a:rPr lang="en-US" smtClean="0"/>
              <a:t>9/18/19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E12C608-9021-5B44-9832-452765F5425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31FFC11-4785-BA45-84CA-847C54446E5B}"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2C608-9021-5B44-9832-452765F5425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31FFC11-4785-BA45-84CA-847C54446E5B}" type="datetimeFigureOut">
              <a:rPr lang="en-US" smtClean="0"/>
              <a:t>9/18/19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E12C608-9021-5B44-9832-452765F5425E}"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1FFC11-4785-BA45-84CA-847C54446E5B}" type="datetimeFigureOut">
              <a:rPr lang="en-US" smtClean="0"/>
              <a:t>9/18/19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E12C608-9021-5B44-9832-452765F542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31FFC11-4785-BA45-84CA-847C54446E5B}" type="datetimeFigureOut">
              <a:rPr lang="en-US" smtClean="0"/>
              <a:t>9/18/19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E12C608-9021-5B44-9832-452765F542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E12C608-9021-5B44-9832-452765F5425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31FFC11-4785-BA45-84CA-847C54446E5B}" type="datetimeFigureOut">
              <a:rPr lang="en-US" smtClean="0"/>
              <a:t>9/18/19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E12C608-9021-5B44-9832-452765F5425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31FFC11-4785-BA45-84CA-847C54446E5B}" type="datetimeFigureOut">
              <a:rPr lang="en-US" smtClean="0"/>
              <a:t>9/18/19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31FFC11-4785-BA45-84CA-847C54446E5B}" type="datetimeFigureOut">
              <a:rPr lang="en-US" smtClean="0"/>
              <a:t>9/18/19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E12C608-9021-5B44-9832-452765F5425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Sessions(28-29)</a:t>
            </a:r>
            <a:endParaRPr lang="en-US" dirty="0"/>
          </a:p>
        </p:txBody>
      </p:sp>
      <p:sp>
        <p:nvSpPr>
          <p:cNvPr id="2" name="Title 1"/>
          <p:cNvSpPr>
            <a:spLocks noGrp="1"/>
          </p:cNvSpPr>
          <p:nvPr>
            <p:ph type="ctrTitle"/>
          </p:nvPr>
        </p:nvSpPr>
        <p:spPr/>
        <p:txBody>
          <a:bodyPr/>
          <a:lstStyle/>
          <a:p>
            <a:r>
              <a:rPr lang="en-US" dirty="0" smtClean="0"/>
              <a:t>Theories of Motivation</a:t>
            </a:r>
            <a:endParaRPr lang="en-US" dirty="0"/>
          </a:p>
        </p:txBody>
      </p:sp>
    </p:spTree>
    <p:extLst>
      <p:ext uri="{BB962C8B-B14F-4D97-AF65-F5344CB8AC3E}">
        <p14:creationId xmlns:p14="http://schemas.microsoft.com/office/powerpoint/2010/main" val="33717549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Porter and Lawler Motivation model</a:t>
            </a:r>
            <a:endParaRPr lang="en-US" dirty="0"/>
          </a:p>
        </p:txBody>
      </p:sp>
      <p:sp>
        <p:nvSpPr>
          <p:cNvPr id="3" name="Content Placeholder 2"/>
          <p:cNvSpPr>
            <a:spLocks noGrp="1"/>
          </p:cNvSpPr>
          <p:nvPr>
            <p:ph sz="quarter" idx="1"/>
          </p:nvPr>
        </p:nvSpPr>
        <p:spPr/>
        <p:txBody>
          <a:bodyPr/>
          <a:lstStyle/>
          <a:p>
            <a:pPr algn="just"/>
            <a:r>
              <a:rPr lang="en-US" dirty="0"/>
              <a:t>Porter and Lawler (Lyman W Porter and Edward E Lawler) used Victor Vroom’s Expectancy Theory as a foundation to develop their expectancy model. Similar to Vroom’s theory Porter and Lawler concluded that an individual’s motivation to complete a task is affected by the reward they expect to receive for completing the task</a:t>
            </a:r>
            <a:r>
              <a:rPr lang="en-US" dirty="0" smtClean="0"/>
              <a:t>.</a:t>
            </a:r>
          </a:p>
          <a:p>
            <a:pPr algn="just"/>
            <a:r>
              <a:rPr lang="en-US" dirty="0" smtClean="0"/>
              <a:t>However </a:t>
            </a:r>
            <a:r>
              <a:rPr lang="en-US" dirty="0"/>
              <a:t>Porter and Lawler introduced additional aspects to the expectancy theory as they felt that Vroom's theory was too simple.</a:t>
            </a:r>
          </a:p>
          <a:p>
            <a:endParaRPr lang="en-US" dirty="0"/>
          </a:p>
        </p:txBody>
      </p:sp>
    </p:spTree>
    <p:extLst>
      <p:ext uri="{BB962C8B-B14F-4D97-AF65-F5344CB8AC3E}">
        <p14:creationId xmlns:p14="http://schemas.microsoft.com/office/powerpoint/2010/main" val="19746268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0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95" y="594775"/>
            <a:ext cx="8218113" cy="5750283"/>
          </a:xfrm>
          <a:prstGeom prst="rect">
            <a:avLst/>
          </a:prstGeom>
        </p:spPr>
      </p:pic>
    </p:spTree>
    <p:extLst>
      <p:ext uri="{BB962C8B-B14F-4D97-AF65-F5344CB8AC3E}">
        <p14:creationId xmlns:p14="http://schemas.microsoft.com/office/powerpoint/2010/main" val="36492283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theory</a:t>
            </a:r>
            <a:endParaRPr lang="en-US" dirty="0"/>
          </a:p>
        </p:txBody>
      </p:sp>
      <p:sp>
        <p:nvSpPr>
          <p:cNvPr id="3" name="Content Placeholder 2"/>
          <p:cNvSpPr>
            <a:spLocks noGrp="1"/>
          </p:cNvSpPr>
          <p:nvPr>
            <p:ph sz="quarter" idx="1"/>
          </p:nvPr>
        </p:nvSpPr>
        <p:spPr/>
        <p:txBody>
          <a:bodyPr/>
          <a:lstStyle/>
          <a:p>
            <a:pPr algn="just"/>
            <a:r>
              <a:rPr lang="en-US" dirty="0"/>
              <a:t>The Equity theory owes its origin to several prominent theorists. However, it is J. Stacey Adam’s formulation of the theory which is most highly developed and researched statement on the topic. </a:t>
            </a:r>
            <a:endParaRPr lang="en-US" dirty="0" smtClean="0"/>
          </a:p>
          <a:p>
            <a:pPr algn="just"/>
            <a:r>
              <a:rPr lang="en-US" dirty="0" smtClean="0"/>
              <a:t>According </a:t>
            </a:r>
            <a:r>
              <a:rPr lang="en-US" dirty="0"/>
              <a:t>to Adams, equity theory is based on the simple assumption that people want to be treated fairly. Many employees are concerned not only with satisfying their own needs but also compare what others receive.</a:t>
            </a:r>
          </a:p>
          <a:p>
            <a:endParaRPr lang="en-US" dirty="0"/>
          </a:p>
        </p:txBody>
      </p:sp>
    </p:spTree>
    <p:extLst>
      <p:ext uri="{BB962C8B-B14F-4D97-AF65-F5344CB8AC3E}">
        <p14:creationId xmlns:p14="http://schemas.microsoft.com/office/powerpoint/2010/main" val="21727371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quity-theory-of-motivation-7-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4" y="381000"/>
            <a:ext cx="8537080" cy="6083300"/>
          </a:xfrm>
          <a:prstGeom prst="rect">
            <a:avLst/>
          </a:prstGeom>
        </p:spPr>
      </p:pic>
    </p:spTree>
    <p:extLst>
      <p:ext uri="{BB962C8B-B14F-4D97-AF65-F5344CB8AC3E}">
        <p14:creationId xmlns:p14="http://schemas.microsoft.com/office/powerpoint/2010/main" val="37406003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Skinner’s Reinforcement theory of motivation</a:t>
            </a:r>
            <a:endParaRPr lang="en-US" dirty="0"/>
          </a:p>
        </p:txBody>
      </p:sp>
      <p:sp>
        <p:nvSpPr>
          <p:cNvPr id="3" name="Content Placeholder 2"/>
          <p:cNvSpPr>
            <a:spLocks noGrp="1"/>
          </p:cNvSpPr>
          <p:nvPr>
            <p:ph sz="quarter" idx="1"/>
          </p:nvPr>
        </p:nvSpPr>
        <p:spPr/>
        <p:txBody>
          <a:bodyPr/>
          <a:lstStyle/>
          <a:p>
            <a:pPr algn="just"/>
            <a:r>
              <a:rPr lang="en-US" b="1" dirty="0"/>
              <a:t>Reinforcement theory</a:t>
            </a:r>
            <a:r>
              <a:rPr lang="en-US" dirty="0"/>
              <a:t> of motivation was proposed by B.F. Skinner and his associates</a:t>
            </a:r>
            <a:r>
              <a:rPr lang="en-US" dirty="0" smtClean="0"/>
              <a:t>.</a:t>
            </a:r>
          </a:p>
          <a:p>
            <a:pPr algn="just"/>
            <a:r>
              <a:rPr lang="en-US" dirty="0" smtClean="0"/>
              <a:t> </a:t>
            </a:r>
            <a:r>
              <a:rPr lang="en-US" dirty="0"/>
              <a:t>Reinforcement is defined as anything that increases the strength of the response and also induces repetitions of the </a:t>
            </a:r>
            <a:r>
              <a:rPr lang="en-US" dirty="0" smtClean="0"/>
              <a:t>behavior </a:t>
            </a:r>
            <a:r>
              <a:rPr lang="en-US" dirty="0"/>
              <a:t>that preceded the </a:t>
            </a:r>
            <a:r>
              <a:rPr lang="en-US" dirty="0" smtClean="0"/>
              <a:t>reinforcement. </a:t>
            </a:r>
          </a:p>
          <a:p>
            <a:pPr algn="just"/>
            <a:r>
              <a:rPr lang="en-US" dirty="0"/>
              <a:t>Rewards are used to reinforce the behavior you want and punishments are used to prevent the behavior you do not want. Extinction is a means to stop someone from performing a learned behavior.</a:t>
            </a:r>
          </a:p>
          <a:p>
            <a:pPr algn="just"/>
            <a:endParaRPr lang="en-US" dirty="0"/>
          </a:p>
        </p:txBody>
      </p:sp>
    </p:spTree>
    <p:extLst>
      <p:ext uri="{BB962C8B-B14F-4D97-AF65-F5344CB8AC3E}">
        <p14:creationId xmlns:p14="http://schemas.microsoft.com/office/powerpoint/2010/main" val="5420043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inforcement-theory-of-motiv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300"/>
            <a:ext cx="9144000" cy="6364346"/>
          </a:xfrm>
          <a:prstGeom prst="rect">
            <a:avLst/>
          </a:prstGeom>
        </p:spPr>
      </p:pic>
    </p:spTree>
    <p:extLst>
      <p:ext uri="{BB962C8B-B14F-4D97-AF65-F5344CB8AC3E}">
        <p14:creationId xmlns:p14="http://schemas.microsoft.com/office/powerpoint/2010/main" val="7054966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b="1" dirty="0" smtClean="0"/>
              <a:t>Positive Reinforcement:</a:t>
            </a:r>
          </a:p>
          <a:p>
            <a:pPr algn="just"/>
            <a:r>
              <a:rPr lang="en-US" dirty="0"/>
              <a:t>Positive reinforcement is anything that strengthens and increases </a:t>
            </a:r>
            <a:r>
              <a:rPr lang="en-US" dirty="0" smtClean="0"/>
              <a:t>behavior </a:t>
            </a:r>
            <a:r>
              <a:rPr lang="en-US" dirty="0"/>
              <a:t>by the presentation of desirable consequences. In other words, following a </a:t>
            </a:r>
            <a:r>
              <a:rPr lang="en-US" dirty="0" smtClean="0"/>
              <a:t>behavior </a:t>
            </a:r>
            <a:r>
              <a:rPr lang="en-US" dirty="0"/>
              <a:t>by something pleasant is positive reinforcement. For example, giving a bonus for high productivity is positive reinforcement. </a:t>
            </a:r>
          </a:p>
        </p:txBody>
      </p:sp>
    </p:spTree>
    <p:extLst>
      <p:ext uri="{BB962C8B-B14F-4D97-AF65-F5344CB8AC3E}">
        <p14:creationId xmlns:p14="http://schemas.microsoft.com/office/powerpoint/2010/main" val="13548187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Negative reinforcement:</a:t>
            </a:r>
          </a:p>
          <a:p>
            <a:pPr algn="just"/>
            <a:r>
              <a:rPr lang="en-US" dirty="0"/>
              <a:t>Negative reinforcement is anything that strengthens and increases </a:t>
            </a:r>
            <a:r>
              <a:rPr lang="en-US" dirty="0" smtClean="0"/>
              <a:t>behavior </a:t>
            </a:r>
            <a:r>
              <a:rPr lang="en-US" dirty="0"/>
              <a:t>by the withdrawal or removal of unpleasant consequences. For example consider an </a:t>
            </a:r>
            <a:r>
              <a:rPr lang="en-US" dirty="0" smtClean="0"/>
              <a:t>organization </a:t>
            </a:r>
            <a:r>
              <a:rPr lang="en-US" dirty="0"/>
              <a:t>that puts a ban on recreational activities of employees during working hours (such as not allowing them to read or check emails) due to low productivity. When productivity improves, the </a:t>
            </a:r>
            <a:r>
              <a:rPr lang="en-US" dirty="0" smtClean="0"/>
              <a:t>organization </a:t>
            </a:r>
            <a:r>
              <a:rPr lang="en-US" dirty="0"/>
              <a:t>may lift the ban and allow recreational activities in a limited form. The lifting of the ban is negative </a:t>
            </a:r>
            <a:r>
              <a:rPr lang="en-US" dirty="0" smtClean="0"/>
              <a:t>reinforcement.</a:t>
            </a:r>
            <a:endParaRPr lang="en-US" b="1" dirty="0"/>
          </a:p>
        </p:txBody>
      </p:sp>
    </p:spTree>
    <p:extLst>
      <p:ext uri="{BB962C8B-B14F-4D97-AF65-F5344CB8AC3E}">
        <p14:creationId xmlns:p14="http://schemas.microsoft.com/office/powerpoint/2010/main" val="33014672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Punishment:</a:t>
            </a:r>
          </a:p>
          <a:p>
            <a:pPr algn="just"/>
            <a:r>
              <a:rPr lang="en-US" dirty="0"/>
              <a:t>Punishment is the act of causing an unpleasant consequence to a response to prevent the person from repeating that </a:t>
            </a:r>
            <a:r>
              <a:rPr lang="en-US" dirty="0" smtClean="0"/>
              <a:t>behavior</a:t>
            </a:r>
            <a:r>
              <a:rPr lang="en-US" dirty="0"/>
              <a:t>. Placing an employee on suspension for excessive absenteeism is an example of punishment. Punishment is not the same as negative reinforcement. Negative reinforcement strengthens and increases behavior while punishment seeks to weaken and decrease behavior</a:t>
            </a:r>
          </a:p>
          <a:p>
            <a:endParaRPr lang="en-US" b="1" dirty="0"/>
          </a:p>
        </p:txBody>
      </p:sp>
    </p:spTree>
    <p:extLst>
      <p:ext uri="{BB962C8B-B14F-4D97-AF65-F5344CB8AC3E}">
        <p14:creationId xmlns:p14="http://schemas.microsoft.com/office/powerpoint/2010/main" val="5412263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Extinction:</a:t>
            </a:r>
          </a:p>
          <a:p>
            <a:pPr algn="just"/>
            <a:r>
              <a:rPr lang="en-US" dirty="0"/>
              <a:t>Eliminating any reinforcement that is maintaining a </a:t>
            </a:r>
            <a:r>
              <a:rPr lang="en-US" dirty="0" smtClean="0"/>
              <a:t>behavior </a:t>
            </a:r>
            <a:r>
              <a:rPr lang="en-US" dirty="0"/>
              <a:t>is called extinction. For instance an </a:t>
            </a:r>
            <a:r>
              <a:rPr lang="en-US" dirty="0" smtClean="0"/>
              <a:t>organization </a:t>
            </a:r>
            <a:r>
              <a:rPr lang="en-US" dirty="0"/>
              <a:t>may announce that it wants to adopt an open door policy to encourage employees to express their opinions to the management. However the managers may not be responsive to employees who approach them to discuss problems. This lack of responsiveness causes employees to stop coming up to the managers over time.</a:t>
            </a:r>
          </a:p>
          <a:p>
            <a:endParaRPr lang="en-US" b="1" dirty="0"/>
          </a:p>
        </p:txBody>
      </p:sp>
    </p:spTree>
    <p:extLst>
      <p:ext uri="{BB962C8B-B14F-4D97-AF65-F5344CB8AC3E}">
        <p14:creationId xmlns:p14="http://schemas.microsoft.com/office/powerpoint/2010/main" val="42616074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McClelland’s </a:t>
            </a:r>
            <a:r>
              <a:rPr lang="en-US" dirty="0" smtClean="0"/>
              <a:t>Need Theory</a:t>
            </a:r>
            <a:endParaRPr lang="en-US" dirty="0"/>
          </a:p>
        </p:txBody>
      </p:sp>
      <p:sp>
        <p:nvSpPr>
          <p:cNvPr id="3" name="Content Placeholder 2"/>
          <p:cNvSpPr>
            <a:spLocks noGrp="1"/>
          </p:cNvSpPr>
          <p:nvPr>
            <p:ph sz="quarter" idx="1"/>
          </p:nvPr>
        </p:nvSpPr>
        <p:spPr/>
        <p:txBody>
          <a:bodyPr/>
          <a:lstStyle/>
          <a:p>
            <a:pPr algn="just"/>
            <a:r>
              <a:rPr lang="en-US" dirty="0"/>
              <a:t>Psychologist David McClelland advocated Need theory, also popular as </a:t>
            </a:r>
            <a:r>
              <a:rPr lang="en-US" b="1" dirty="0"/>
              <a:t>Three Needs </a:t>
            </a:r>
            <a:r>
              <a:rPr lang="en-US" b="1" dirty="0" smtClean="0"/>
              <a:t>Theory</a:t>
            </a:r>
            <a:r>
              <a:rPr lang="en-US" dirty="0" smtClean="0"/>
              <a:t>.</a:t>
            </a:r>
          </a:p>
          <a:p>
            <a:pPr algn="just"/>
            <a:r>
              <a:rPr lang="en-US" dirty="0" smtClean="0"/>
              <a:t>This </a:t>
            </a:r>
            <a:r>
              <a:rPr lang="en-US" dirty="0"/>
              <a:t>motivational theory states that the needs </a:t>
            </a:r>
            <a:r>
              <a:rPr lang="en-US" dirty="0" smtClean="0"/>
              <a:t>for </a:t>
            </a:r>
            <a:r>
              <a:rPr lang="en-US" b="1" dirty="0" smtClean="0"/>
              <a:t>achievement</a:t>
            </a:r>
            <a:r>
              <a:rPr lang="en-US" dirty="0" smtClean="0"/>
              <a:t>,</a:t>
            </a:r>
            <a:r>
              <a:rPr lang="en-US" dirty="0"/>
              <a:t> </a:t>
            </a:r>
            <a:r>
              <a:rPr lang="en-US" b="1" dirty="0"/>
              <a:t>power</a:t>
            </a:r>
            <a:r>
              <a:rPr lang="en-US" dirty="0"/>
              <a:t>, and </a:t>
            </a:r>
            <a:r>
              <a:rPr lang="en-US" b="1" dirty="0"/>
              <a:t>affiliation</a:t>
            </a:r>
            <a:r>
              <a:rPr lang="en-US" dirty="0"/>
              <a:t> significantly influence the behavior of an individual, which is useful to understand from a managerial </a:t>
            </a:r>
            <a:r>
              <a:rPr lang="en-US" dirty="0" smtClean="0"/>
              <a:t>context. </a:t>
            </a:r>
            <a:endParaRPr lang="en-US" dirty="0"/>
          </a:p>
        </p:txBody>
      </p:sp>
    </p:spTree>
    <p:extLst>
      <p:ext uri="{BB962C8B-B14F-4D97-AF65-F5344CB8AC3E}">
        <p14:creationId xmlns:p14="http://schemas.microsoft.com/office/powerpoint/2010/main" val="19620317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cClella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4" y="353650"/>
            <a:ext cx="8983226" cy="6221027"/>
          </a:xfrm>
          <a:prstGeom prst="rect">
            <a:avLst/>
          </a:prstGeom>
        </p:spPr>
      </p:pic>
    </p:spTree>
    <p:extLst>
      <p:ext uri="{BB962C8B-B14F-4D97-AF65-F5344CB8AC3E}">
        <p14:creationId xmlns:p14="http://schemas.microsoft.com/office/powerpoint/2010/main" val="3946055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55</TotalTime>
  <Words>382</Words>
  <Application>Microsoft Macintosh PowerPoint</Application>
  <PresentationFormat>On-screen Show (4:3)</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Theories of Motivation</vt:lpstr>
      <vt:lpstr>Skinner’s Reinforcement theory of motivation</vt:lpstr>
      <vt:lpstr>PowerPoint Presentation</vt:lpstr>
      <vt:lpstr>PowerPoint Presentation</vt:lpstr>
      <vt:lpstr>PowerPoint Presentation</vt:lpstr>
      <vt:lpstr> </vt:lpstr>
      <vt:lpstr> </vt:lpstr>
      <vt:lpstr>McClelland’s Need Theory</vt:lpstr>
      <vt:lpstr>PowerPoint Presentation</vt:lpstr>
      <vt:lpstr>The Porter and Lawler Motivation model</vt:lpstr>
      <vt:lpstr>PowerPoint Presentation</vt:lpstr>
      <vt:lpstr>Equity theory</vt:lpstr>
      <vt:lpstr>PowerPoint Presentation</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Motivation</dc:title>
  <dc:creator>vinay kumar T</dc:creator>
  <cp:lastModifiedBy>vinay kumar T</cp:lastModifiedBy>
  <cp:revision>11</cp:revision>
  <dcterms:created xsi:type="dcterms:W3CDTF">2019-09-18T09:27:57Z</dcterms:created>
  <dcterms:modified xsi:type="dcterms:W3CDTF">2019-09-18T10:24:54Z</dcterms:modified>
</cp:coreProperties>
</file>