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8" r:id="rId18"/>
    <p:sldId id="280" r:id="rId19"/>
    <p:sldId id="272" r:id="rId20"/>
    <p:sldId id="273" r:id="rId21"/>
    <p:sldId id="274" r:id="rId22"/>
    <p:sldId id="275" r:id="rId23"/>
    <p:sldId id="276" r:id="rId24"/>
    <p:sldId id="282" r:id="rId25"/>
    <p:sldId id="281"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9/4/2019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9/4/2019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9/4/2019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Session 12</a:t>
            </a:r>
            <a:endParaRPr lang="en-US" dirty="0"/>
          </a:p>
        </p:txBody>
      </p:sp>
      <p:sp>
        <p:nvSpPr>
          <p:cNvPr id="2" name="Title 1"/>
          <p:cNvSpPr>
            <a:spLocks noGrp="1"/>
          </p:cNvSpPr>
          <p:nvPr>
            <p:ph type="ctrTitle"/>
          </p:nvPr>
        </p:nvSpPr>
        <p:spPr/>
        <p:txBody>
          <a:bodyPr/>
          <a:lstStyle/>
          <a:p>
            <a:r>
              <a:rPr lang="en-US" dirty="0" smtClean="0"/>
              <a:t>Organizing, Entrepreneuring, and Reengineering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8534400" cy="835152"/>
          </a:xfrm>
        </p:spPr>
        <p:txBody>
          <a:bodyPr>
            <a:normAutofit fontScale="90000"/>
          </a:bodyPr>
          <a:lstStyle/>
          <a:p>
            <a:r>
              <a:rPr lang="en-US" dirty="0" smtClean="0"/>
              <a:t>Organizational levels and the Span of management</a:t>
            </a:r>
            <a:endParaRPr lang="en-US" dirty="0"/>
          </a:p>
        </p:txBody>
      </p:sp>
      <p:pic>
        <p:nvPicPr>
          <p:cNvPr id="4" name="Content Placeholder 3" descr="Determining+Organizational+Structure+(cont’d).jpg"/>
          <p:cNvPicPr>
            <a:picLocks noGrp="1" noChangeAspect="1"/>
          </p:cNvPicPr>
          <p:nvPr>
            <p:ph sz="quarter" idx="1"/>
          </p:nvPr>
        </p:nvPicPr>
        <p:blipFill>
          <a:blip r:embed="rId2"/>
          <a:stretch>
            <a:fillRect/>
          </a:stretch>
        </p:blipFill>
        <p:spPr>
          <a:xfrm>
            <a:off x="0" y="1219200"/>
            <a:ext cx="9143999" cy="54102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narrow span</a:t>
            </a:r>
            <a:endParaRPr lang="en-US" dirty="0"/>
          </a:p>
        </p:txBody>
      </p:sp>
      <p:sp>
        <p:nvSpPr>
          <p:cNvPr id="3" name="Content Placeholder 2"/>
          <p:cNvSpPr>
            <a:spLocks noGrp="1"/>
          </p:cNvSpPr>
          <p:nvPr>
            <p:ph sz="quarter" idx="1"/>
          </p:nvPr>
        </p:nvSpPr>
        <p:spPr/>
        <p:txBody>
          <a:bodyPr/>
          <a:lstStyle/>
          <a:p>
            <a:r>
              <a:rPr lang="en-US" dirty="0" smtClean="0"/>
              <a:t>Close relationships between workers and employees</a:t>
            </a:r>
          </a:p>
          <a:p>
            <a:r>
              <a:rPr lang="en-US" dirty="0" smtClean="0"/>
              <a:t>Close supervision of employee tasks</a:t>
            </a:r>
          </a:p>
          <a:p>
            <a:pPr algn="just"/>
            <a:r>
              <a:rPr lang="en-US" dirty="0" smtClean="0"/>
              <a:t>Possibility for more upward growth for employees</a:t>
            </a:r>
          </a:p>
          <a:p>
            <a:r>
              <a:rPr lang="en-US" dirty="0" smtClean="0"/>
              <a:t>Possibility for greater complexity of tasks for employees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narrow span</a:t>
            </a:r>
            <a:endParaRPr lang="en-US" dirty="0"/>
          </a:p>
        </p:txBody>
      </p:sp>
      <p:sp>
        <p:nvSpPr>
          <p:cNvPr id="3" name="Content Placeholder 2"/>
          <p:cNvSpPr>
            <a:spLocks noGrp="1"/>
          </p:cNvSpPr>
          <p:nvPr>
            <p:ph sz="quarter" idx="1"/>
          </p:nvPr>
        </p:nvSpPr>
        <p:spPr/>
        <p:txBody>
          <a:bodyPr/>
          <a:lstStyle/>
          <a:p>
            <a:pPr algn="just"/>
            <a:r>
              <a:rPr lang="en-US" dirty="0" smtClean="0"/>
              <a:t>Greater levels of management means greater operational costs</a:t>
            </a:r>
          </a:p>
          <a:p>
            <a:r>
              <a:rPr lang="en-US" dirty="0" smtClean="0"/>
              <a:t>Tall organization with many layers of management means less efficient communication upward and less interest in communication downward</a:t>
            </a:r>
          </a:p>
          <a:p>
            <a:r>
              <a:rPr lang="en-US" dirty="0" smtClean="0"/>
              <a:t>Lessening of employee morale and feelings of belonging</a:t>
            </a:r>
          </a:p>
          <a:p>
            <a:r>
              <a:rPr lang="en-US" dirty="0" smtClean="0"/>
              <a:t>Lower skilled, less motivated employees require more supervision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wide span</a:t>
            </a:r>
            <a:endParaRPr lang="en-US" dirty="0"/>
          </a:p>
        </p:txBody>
      </p:sp>
      <p:sp>
        <p:nvSpPr>
          <p:cNvPr id="3" name="Content Placeholder 2"/>
          <p:cNvSpPr>
            <a:spLocks noGrp="1"/>
          </p:cNvSpPr>
          <p:nvPr>
            <p:ph sz="quarter" idx="1"/>
          </p:nvPr>
        </p:nvSpPr>
        <p:spPr/>
        <p:txBody>
          <a:bodyPr/>
          <a:lstStyle/>
          <a:p>
            <a:r>
              <a:rPr lang="en-US" dirty="0" smtClean="0"/>
              <a:t>Superiors are forced to delegate</a:t>
            </a:r>
          </a:p>
          <a:p>
            <a:r>
              <a:rPr lang="en-US" dirty="0" smtClean="0"/>
              <a:t>Clear policies must be made</a:t>
            </a:r>
          </a:p>
          <a:p>
            <a:r>
              <a:rPr lang="en-US" dirty="0" smtClean="0"/>
              <a:t>Subordinates must be carefully selected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wide span</a:t>
            </a:r>
            <a:endParaRPr lang="en-US" dirty="0"/>
          </a:p>
        </p:txBody>
      </p:sp>
      <p:sp>
        <p:nvSpPr>
          <p:cNvPr id="3" name="Content Placeholder 2"/>
          <p:cNvSpPr>
            <a:spLocks noGrp="1"/>
          </p:cNvSpPr>
          <p:nvPr>
            <p:ph sz="quarter" idx="1"/>
          </p:nvPr>
        </p:nvSpPr>
        <p:spPr/>
        <p:txBody>
          <a:bodyPr/>
          <a:lstStyle/>
          <a:p>
            <a:r>
              <a:rPr lang="en-US" dirty="0" smtClean="0"/>
              <a:t>Tendency of overloaded superiors</a:t>
            </a:r>
          </a:p>
          <a:p>
            <a:r>
              <a:rPr lang="en-US" dirty="0" smtClean="0"/>
              <a:t>Danger of superiors loss of control</a:t>
            </a:r>
          </a:p>
          <a:p>
            <a:r>
              <a:rPr lang="en-US" dirty="0" smtClean="0"/>
              <a:t>Requires exceptional quality of managers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the span of management</a:t>
            </a:r>
            <a:endParaRPr lang="en-US" dirty="0"/>
          </a:p>
        </p:txBody>
      </p:sp>
      <p:sp>
        <p:nvSpPr>
          <p:cNvPr id="3" name="Content Placeholder 2"/>
          <p:cNvSpPr>
            <a:spLocks noGrp="1"/>
          </p:cNvSpPr>
          <p:nvPr>
            <p:ph sz="quarter" idx="1"/>
          </p:nvPr>
        </p:nvSpPr>
        <p:spPr/>
        <p:txBody>
          <a:bodyPr/>
          <a:lstStyle/>
          <a:p>
            <a:pPr algn="just"/>
            <a:r>
              <a:rPr lang="en-US" dirty="0" smtClean="0"/>
              <a:t>There is a limit to the number of subordinates a manager can effectively supervise, but the exact number will depend on the impact of underlying factors.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62500" lnSpcReduction="20000"/>
          </a:bodyPr>
          <a:lstStyle/>
          <a:p>
            <a:pPr marL="365760" indent="-256032" algn="just">
              <a:buNone/>
              <a:defRPr/>
            </a:pPr>
            <a:r>
              <a:rPr lang="en-US" sz="2800" u="sng" dirty="0" smtClean="0"/>
              <a:t>Width of span is affected by:</a:t>
            </a:r>
            <a:r>
              <a:rPr lang="en-US" sz="2800" dirty="0" smtClean="0"/>
              <a:t> </a:t>
            </a:r>
          </a:p>
          <a:p>
            <a:pPr marL="365760" indent="-256032" algn="just">
              <a:lnSpc>
                <a:spcPct val="170000"/>
              </a:lnSpc>
              <a:buFont typeface="Wingdings" pitchFamily="2" charset="2"/>
              <a:buChar char="§"/>
              <a:defRPr/>
            </a:pPr>
            <a:r>
              <a:rPr lang="en-US" sz="2800" dirty="0" smtClean="0"/>
              <a:t>Skills and abilities of the manager and the employees </a:t>
            </a:r>
          </a:p>
          <a:p>
            <a:pPr marL="365760" indent="-256032" algn="just">
              <a:lnSpc>
                <a:spcPct val="170000"/>
              </a:lnSpc>
              <a:buFont typeface="Wingdings" pitchFamily="2" charset="2"/>
              <a:buChar char="§"/>
              <a:defRPr/>
            </a:pPr>
            <a:r>
              <a:rPr lang="en-US" sz="2800" dirty="0" smtClean="0"/>
              <a:t>Characteristics of the work being done </a:t>
            </a:r>
          </a:p>
          <a:p>
            <a:pPr marL="365760" indent="-256032" algn="just">
              <a:lnSpc>
                <a:spcPct val="170000"/>
              </a:lnSpc>
              <a:buFont typeface="Wingdings" pitchFamily="2" charset="2"/>
              <a:buChar char="§"/>
              <a:defRPr/>
            </a:pPr>
            <a:r>
              <a:rPr lang="en-US" sz="2800" dirty="0" smtClean="0"/>
              <a:t>Similarity of tasks </a:t>
            </a:r>
          </a:p>
          <a:p>
            <a:pPr marL="365760" indent="-256032" algn="just">
              <a:lnSpc>
                <a:spcPct val="170000"/>
              </a:lnSpc>
              <a:buFont typeface="Wingdings" pitchFamily="2" charset="2"/>
              <a:buChar char="§"/>
              <a:defRPr/>
            </a:pPr>
            <a:r>
              <a:rPr lang="en-US" sz="2800" dirty="0" smtClean="0"/>
              <a:t>Complexity of tasks </a:t>
            </a:r>
          </a:p>
          <a:p>
            <a:pPr marL="365760" indent="-256032" algn="just">
              <a:lnSpc>
                <a:spcPct val="170000"/>
              </a:lnSpc>
              <a:buFont typeface="Wingdings" pitchFamily="2" charset="2"/>
              <a:buChar char="§"/>
              <a:defRPr/>
            </a:pPr>
            <a:r>
              <a:rPr lang="en-US" sz="2800" dirty="0" smtClean="0"/>
              <a:t>Physical proximity of subordinates </a:t>
            </a:r>
          </a:p>
          <a:p>
            <a:pPr marL="365760" indent="-256032" algn="just">
              <a:lnSpc>
                <a:spcPct val="170000"/>
              </a:lnSpc>
              <a:buFont typeface="Wingdings" pitchFamily="2" charset="2"/>
              <a:buChar char="§"/>
              <a:defRPr/>
            </a:pPr>
            <a:r>
              <a:rPr lang="en-US" sz="2800" dirty="0" smtClean="0"/>
              <a:t> Standardization of tasks </a:t>
            </a:r>
          </a:p>
          <a:p>
            <a:pPr marL="365760" indent="-256032" algn="just">
              <a:lnSpc>
                <a:spcPct val="170000"/>
              </a:lnSpc>
              <a:buFont typeface="Wingdings" pitchFamily="2" charset="2"/>
              <a:buChar char="§"/>
              <a:defRPr/>
            </a:pPr>
            <a:r>
              <a:rPr lang="en-US" sz="2800" dirty="0" smtClean="0"/>
              <a:t>Sophistication of the organization’s information system </a:t>
            </a:r>
          </a:p>
          <a:p>
            <a:pPr marL="365760" indent="-256032" algn="just">
              <a:lnSpc>
                <a:spcPct val="170000"/>
              </a:lnSpc>
              <a:buFont typeface="Wingdings" pitchFamily="2" charset="2"/>
              <a:buChar char="§"/>
              <a:defRPr/>
            </a:pPr>
            <a:r>
              <a:rPr lang="en-US" sz="2800" dirty="0" smtClean="0"/>
              <a:t>Strength of the organization’s culture </a:t>
            </a:r>
          </a:p>
          <a:p>
            <a:pPr marL="365760" indent="-256032" algn="just">
              <a:lnSpc>
                <a:spcPct val="170000"/>
              </a:lnSpc>
              <a:buFont typeface="Wingdings" pitchFamily="2" charset="2"/>
              <a:buChar char="§"/>
              <a:defRPr/>
            </a:pPr>
            <a:r>
              <a:rPr lang="en-US" sz="2800" dirty="0" smtClean="0"/>
              <a:t> Preferred style of the manager .</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Organizing+Process.jpg"/>
          <p:cNvPicPr>
            <a:picLocks noGrp="1" noChangeAspect="1"/>
          </p:cNvPicPr>
          <p:nvPr>
            <p:ph sz="quarter" idx="1"/>
          </p:nvPr>
        </p:nvPicPr>
        <p:blipFill>
          <a:blip r:embed="rId2"/>
          <a:stretch>
            <a:fillRect/>
          </a:stretch>
        </p:blipFill>
        <p:spPr>
          <a:xfrm>
            <a:off x="0" y="0"/>
            <a:ext cx="9144000" cy="674151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Organizing+Process.jpg"/>
          <p:cNvPicPr>
            <a:picLocks noGrp="1" noChangeAspect="1"/>
          </p:cNvPicPr>
          <p:nvPr>
            <p:ph sz="quarter" idx="1"/>
          </p:nvPr>
        </p:nvPicPr>
        <p:blipFill>
          <a:blip r:embed="rId2"/>
          <a:stretch>
            <a:fillRect/>
          </a:stretch>
        </p:blipFill>
        <p:spPr>
          <a:xfrm>
            <a:off x="457200" y="1527174"/>
            <a:ext cx="8153400" cy="50260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Intrapreneur</a:t>
            </a:r>
            <a:endParaRPr lang="en-US" dirty="0"/>
          </a:p>
        </p:txBody>
      </p:sp>
      <p:sp>
        <p:nvSpPr>
          <p:cNvPr id="3" name="Content Placeholder 2"/>
          <p:cNvSpPr>
            <a:spLocks noGrp="1"/>
          </p:cNvSpPr>
          <p:nvPr>
            <p:ph sz="quarter" idx="1"/>
          </p:nvPr>
        </p:nvSpPr>
        <p:spPr/>
        <p:txBody>
          <a:bodyPr/>
          <a:lstStyle/>
          <a:p>
            <a:pPr algn="just"/>
            <a:r>
              <a:rPr lang="en-US" dirty="0" smtClean="0"/>
              <a:t>A person who focuses on innovation and creativity and who transforms a dream or an idea into a profitable venture by operating within an established organizational environment.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Organizing</a:t>
            </a:r>
            <a:endParaRPr lang="en-US" dirty="0"/>
          </a:p>
        </p:txBody>
      </p:sp>
      <p:sp>
        <p:nvSpPr>
          <p:cNvPr id="3" name="Content Placeholder 2"/>
          <p:cNvSpPr>
            <a:spLocks noGrp="1"/>
          </p:cNvSpPr>
          <p:nvPr>
            <p:ph sz="quarter" idx="1"/>
          </p:nvPr>
        </p:nvSpPr>
        <p:spPr/>
        <p:txBody>
          <a:bodyPr/>
          <a:lstStyle/>
          <a:p>
            <a:pPr algn="just"/>
            <a:r>
              <a:rPr lang="en-US" b="1" dirty="0" smtClean="0"/>
              <a:t>Organizing</a:t>
            </a:r>
            <a:r>
              <a:rPr lang="en-US" dirty="0" smtClean="0"/>
              <a:t> is the function of management which follows planning. It is a function in which the synchronization and combination of human, physical and financial resources takes place.</a:t>
            </a:r>
          </a:p>
          <a:p>
            <a:pPr algn="just"/>
            <a:r>
              <a:rPr lang="en-US" dirty="0" smtClean="0"/>
              <a:t>According to </a:t>
            </a:r>
            <a:r>
              <a:rPr lang="en-US" i="1" dirty="0" smtClean="0"/>
              <a:t>Chester Barnard</a:t>
            </a:r>
            <a:r>
              <a:rPr lang="en-US" dirty="0" smtClean="0"/>
              <a:t>, “Organizing is a function by which the concern is able to define the </a:t>
            </a:r>
            <a:r>
              <a:rPr lang="en-US" dirty="0" smtClean="0"/>
              <a:t>positions</a:t>
            </a:r>
            <a:r>
              <a:rPr lang="en-US" dirty="0" smtClean="0"/>
              <a:t>, the jobs related and the co-ordination between authority and responsibility”. Hence, a manager always has to organize in order to get results.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Intrapreneurship</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cap="all" dirty="0" smtClean="0"/>
              <a:t>1. SONY</a:t>
            </a:r>
          </a:p>
          <a:p>
            <a:r>
              <a:rPr lang="en-US" dirty="0" smtClean="0"/>
              <a:t>It might be the best-selling console in the world today, but Sony’s PlayStation only happened because a junior employee tinkered with his daughter’s Nintendo.</a:t>
            </a:r>
          </a:p>
          <a:p>
            <a:r>
              <a:rPr lang="en-US" dirty="0" smtClean="0"/>
              <a:t>Ken Kutaragi spent hours trying to make the console more powerful and user-friendly but his idea was reportedly rebuffed by many Sony bosses – hesitant at joining a gaming industry they considered a waste of time. One senior employee spotted value in Kutaragi’s innovative product and the rest, as they say, is history.</a:t>
            </a:r>
          </a:p>
          <a:p>
            <a:r>
              <a:rPr lang="en-US" b="1" cap="all" dirty="0" smtClean="0"/>
              <a:t>2. FACEBOOK</a:t>
            </a:r>
          </a:p>
          <a:p>
            <a:pPr algn="just"/>
            <a:r>
              <a:rPr lang="en-US" dirty="0" smtClean="0"/>
              <a:t>One of the most documented initiatives associated with the rise of the social-networking behemoth has been its infamous “hack-a-thons”; all-night competitions for coders and engineers to develop an idea into a prototype. Facebook’s ‘Like’ button was born from the event, and has since become synonymous with the brand.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Entrepreneur</a:t>
            </a:r>
            <a:endParaRPr lang="en-US" dirty="0"/>
          </a:p>
        </p:txBody>
      </p:sp>
      <p:sp>
        <p:nvSpPr>
          <p:cNvPr id="3" name="Content Placeholder 2"/>
          <p:cNvSpPr>
            <a:spLocks noGrp="1"/>
          </p:cNvSpPr>
          <p:nvPr>
            <p:ph sz="quarter" idx="1"/>
          </p:nvPr>
        </p:nvSpPr>
        <p:spPr/>
        <p:txBody>
          <a:bodyPr/>
          <a:lstStyle/>
          <a:p>
            <a:pPr algn="just"/>
            <a:r>
              <a:rPr lang="en-US" dirty="0" smtClean="0"/>
              <a:t>A person who does similar things as the Intrapreneur, but outside the organizational setting.</a:t>
            </a:r>
          </a:p>
          <a:p>
            <a:pPr algn="just">
              <a:buNone/>
            </a:pPr>
            <a:r>
              <a:rPr lang="en-US" dirty="0" smtClean="0"/>
              <a:t>	Examples: Steve jobs, Walt disney, Mark Zuckerberg, Jeff Bezos.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an environment for Entrepreneurship</a:t>
            </a:r>
            <a:endParaRPr lang="en-US" dirty="0"/>
          </a:p>
        </p:txBody>
      </p:sp>
      <p:sp>
        <p:nvSpPr>
          <p:cNvPr id="3" name="Content Placeholder 2"/>
          <p:cNvSpPr>
            <a:spLocks noGrp="1"/>
          </p:cNvSpPr>
          <p:nvPr>
            <p:ph sz="quarter" idx="1"/>
          </p:nvPr>
        </p:nvSpPr>
        <p:spPr/>
        <p:txBody>
          <a:bodyPr/>
          <a:lstStyle/>
          <a:p>
            <a:pPr algn="just"/>
            <a:r>
              <a:rPr lang="en-US" dirty="0" smtClean="0"/>
              <a:t>It is managerial responsibility to create an environment for effective and efficient achievement of group goals, managers must promote opportunities for entrepreneurs to utilize their potential for innovation.</a:t>
            </a:r>
          </a:p>
          <a:p>
            <a:pPr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the organization</a:t>
            </a:r>
            <a:endParaRPr lang="en-US" dirty="0"/>
          </a:p>
        </p:txBody>
      </p:sp>
      <p:sp>
        <p:nvSpPr>
          <p:cNvPr id="3" name="Content Placeholder 2"/>
          <p:cNvSpPr>
            <a:spLocks noGrp="1"/>
          </p:cNvSpPr>
          <p:nvPr>
            <p:ph sz="quarter" idx="1"/>
          </p:nvPr>
        </p:nvSpPr>
        <p:spPr/>
        <p:txBody>
          <a:bodyPr/>
          <a:lstStyle/>
          <a:p>
            <a:pPr algn="just"/>
            <a:r>
              <a:rPr lang="en-US" b="1" dirty="0" smtClean="0"/>
              <a:t>Organizational reengineering</a:t>
            </a:r>
            <a:r>
              <a:rPr lang="en-US" dirty="0" smtClean="0"/>
              <a:t> is a technique used to redesign business processes in order to take advantage of organizational strengths, called core competencies. Using this technique, an organization can align itself for the future and increase its market share and profitability.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usiness-process-reengineering-canvas.pn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Examples of reengineering:</a:t>
            </a:r>
          </a:p>
          <a:p>
            <a:pPr>
              <a:buFont typeface="Wingdings" pitchFamily="2" charset="2"/>
              <a:buChar char="Ø"/>
            </a:pPr>
            <a:r>
              <a:rPr lang="en-US" sz="2000" dirty="0" smtClean="0"/>
              <a:t>Bank of India</a:t>
            </a:r>
          </a:p>
          <a:p>
            <a:pPr>
              <a:buFont typeface="Wingdings" pitchFamily="2" charset="2"/>
              <a:buChar char="Ø"/>
            </a:pPr>
            <a:r>
              <a:rPr lang="en-US" sz="2000" dirty="0" smtClean="0"/>
              <a:t>Mahindra</a:t>
            </a:r>
          </a:p>
          <a:p>
            <a:pPr>
              <a:buFont typeface="Wingdings" pitchFamily="2" charset="2"/>
              <a:buChar char="Ø"/>
            </a:pPr>
            <a:r>
              <a:rPr lang="en-US" sz="2000" dirty="0" smtClean="0"/>
              <a:t>ICICI Bank</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Bank of India</a:t>
            </a:r>
            <a:endParaRPr lang="en-US" dirty="0"/>
          </a:p>
        </p:txBody>
      </p:sp>
      <p:pic>
        <p:nvPicPr>
          <p:cNvPr id="4" name="Content Placeholder 3" descr="bpr-examples-from-indian-corporate-world-5-638.jpg"/>
          <p:cNvPicPr>
            <a:picLocks noGrp="1" noChangeAspect="1"/>
          </p:cNvPicPr>
          <p:nvPr>
            <p:ph sz="quarter" idx="1"/>
          </p:nvPr>
        </p:nvPicPr>
        <p:blipFill>
          <a:blip r:embed="rId2"/>
          <a:stretch>
            <a:fillRect/>
          </a:stretch>
        </p:blipFill>
        <p:spPr>
          <a:xfrm>
            <a:off x="0" y="1309653"/>
            <a:ext cx="9144000" cy="5434923"/>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pr-examples-from-indian-corporate-world-6-638.jpg"/>
          <p:cNvPicPr>
            <a:picLocks noGrp="1" noChangeAspect="1"/>
          </p:cNvPicPr>
          <p:nvPr>
            <p:ph sz="quarter" idx="1"/>
          </p:nvPr>
        </p:nvPicPr>
        <p:blipFill>
          <a:blip r:embed="rId2"/>
          <a:stretch>
            <a:fillRect/>
          </a:stretch>
        </p:blipFill>
        <p:spPr>
          <a:xfrm>
            <a:off x="0" y="0"/>
            <a:ext cx="9144000" cy="685799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pr-examples-from-indian-corporate-world-9-638.jpg"/>
          <p:cNvPicPr>
            <a:picLocks noGrp="1" noChangeAspect="1"/>
          </p:cNvPicPr>
          <p:nvPr>
            <p:ph sz="quarter" idx="1"/>
          </p:nvPr>
        </p:nvPicPr>
        <p:blipFill>
          <a:blip r:embed="rId2"/>
          <a:stretch>
            <a:fillRect/>
          </a:stretch>
        </p:blipFill>
        <p:spPr>
          <a:xfrm>
            <a:off x="152400" y="0"/>
            <a:ext cx="8991600" cy="6858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pr-examples-from-indian-corporate-world-11-638.jp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manager performs organizing function with the help of following steps:</a:t>
            </a:r>
            <a:endParaRPr lang="en-US" dirty="0"/>
          </a:p>
        </p:txBody>
      </p:sp>
      <p:sp>
        <p:nvSpPr>
          <p:cNvPr id="3" name="Content Placeholder 2"/>
          <p:cNvSpPr>
            <a:spLocks noGrp="1"/>
          </p:cNvSpPr>
          <p:nvPr>
            <p:ph sz="quarter" idx="1"/>
          </p:nvPr>
        </p:nvSpPr>
        <p:spPr/>
        <p:txBody>
          <a:bodyPr/>
          <a:lstStyle/>
          <a:p>
            <a:r>
              <a:rPr lang="en-US" dirty="0" smtClean="0"/>
              <a:t>Identification of activities</a:t>
            </a:r>
          </a:p>
          <a:p>
            <a:r>
              <a:rPr lang="en-US" dirty="0" smtClean="0"/>
              <a:t>Departmentally</a:t>
            </a:r>
            <a:r>
              <a:rPr lang="en-US" b="1" dirty="0" smtClean="0"/>
              <a:t> </a:t>
            </a:r>
            <a:r>
              <a:rPr lang="en-US" dirty="0" smtClean="0"/>
              <a:t>organizing</a:t>
            </a:r>
            <a:r>
              <a:rPr lang="en-US" b="1" dirty="0" smtClean="0"/>
              <a:t> </a:t>
            </a:r>
            <a:r>
              <a:rPr lang="en-US" dirty="0" smtClean="0"/>
              <a:t>the</a:t>
            </a:r>
            <a:r>
              <a:rPr lang="en-US" b="1" dirty="0" smtClean="0"/>
              <a:t> </a:t>
            </a:r>
            <a:r>
              <a:rPr lang="en-US" dirty="0" smtClean="0"/>
              <a:t>activities</a:t>
            </a:r>
          </a:p>
          <a:p>
            <a:r>
              <a:rPr lang="en-US" dirty="0" smtClean="0"/>
              <a:t>Classifying the authority</a:t>
            </a:r>
          </a:p>
          <a:p>
            <a:r>
              <a:rPr lang="en-US" dirty="0" smtClean="0"/>
              <a:t>The provision for co-ordination horizontally and vertically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b="1" dirty="0" smtClean="0"/>
              <a:t>Organization</a:t>
            </a:r>
            <a:r>
              <a:rPr lang="en-US" dirty="0" smtClean="0"/>
              <a:t>: A formalized intentional structure of roles or positions.</a:t>
            </a:r>
          </a:p>
          <a:p>
            <a:pPr algn="just"/>
            <a:r>
              <a:rPr lang="en-US" b="1" dirty="0" smtClean="0"/>
              <a:t>Intentional structure of roles mean?</a:t>
            </a:r>
          </a:p>
          <a:p>
            <a:pPr algn="just">
              <a:buFont typeface="Wingdings" pitchFamily="2" charset="2"/>
              <a:buChar char="Ø"/>
            </a:pPr>
            <a:r>
              <a:rPr lang="en-US" sz="2400" dirty="0" smtClean="0"/>
              <a:t>people working together must fill certain roles</a:t>
            </a:r>
          </a:p>
          <a:p>
            <a:pPr algn="just">
              <a:buFont typeface="Wingdings" pitchFamily="2" charset="2"/>
              <a:buChar char="Ø"/>
            </a:pPr>
            <a:r>
              <a:rPr lang="en-US" sz="2400" dirty="0" smtClean="0"/>
              <a:t>The roles people are asked to fill should be intentionally designed to ensure that required activities are done and that activities fit together so that people can work smoothly, effectively and efficiently in groups.</a:t>
            </a:r>
          </a:p>
          <a:p>
            <a:pPr algn="just">
              <a:buFont typeface="Wingdings" pitchFamily="2" charset="2"/>
              <a:buChar char="Ø"/>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Organization</a:t>
            </a:r>
            <a:endParaRPr lang="en-US" dirty="0"/>
          </a:p>
        </p:txBody>
      </p:sp>
      <p:sp>
        <p:nvSpPr>
          <p:cNvPr id="3" name="Content Placeholder 2"/>
          <p:cNvSpPr>
            <a:spLocks noGrp="1"/>
          </p:cNvSpPr>
          <p:nvPr>
            <p:ph sz="quarter" idx="1"/>
          </p:nvPr>
        </p:nvSpPr>
        <p:spPr/>
        <p:txBody>
          <a:bodyPr/>
          <a:lstStyle/>
          <a:p>
            <a:pPr algn="just"/>
            <a:r>
              <a:rPr lang="en-US" dirty="0" smtClean="0"/>
              <a:t>The intentional structure of roles in a formally organized enterprise.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organizational-communication-ch2-2-638.jpg"/>
          <p:cNvPicPr>
            <a:picLocks noGrp="1" noChangeAspect="1"/>
          </p:cNvPicPr>
          <p:nvPr>
            <p:ph sz="quarter" idx="1"/>
          </p:nvPr>
        </p:nvPicPr>
        <p:blipFill>
          <a:blip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organization</a:t>
            </a:r>
            <a:endParaRPr lang="en-US" dirty="0"/>
          </a:p>
        </p:txBody>
      </p:sp>
      <p:sp>
        <p:nvSpPr>
          <p:cNvPr id="3" name="Content Placeholder 2"/>
          <p:cNvSpPr>
            <a:spLocks noGrp="1"/>
          </p:cNvSpPr>
          <p:nvPr>
            <p:ph sz="quarter" idx="1"/>
          </p:nvPr>
        </p:nvSpPr>
        <p:spPr/>
        <p:txBody>
          <a:bodyPr/>
          <a:lstStyle/>
          <a:p>
            <a:pPr algn="just"/>
            <a:r>
              <a:rPr lang="en-US" dirty="0" smtClean="0"/>
              <a:t>A network of interpersonal relationships that arise when people associate with each other.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usiness-organizing-13-728.jp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Division-The department</a:t>
            </a:r>
            <a:endParaRPr lang="en-US" dirty="0"/>
          </a:p>
        </p:txBody>
      </p:sp>
      <p:sp>
        <p:nvSpPr>
          <p:cNvPr id="3" name="Content Placeholder 2"/>
          <p:cNvSpPr>
            <a:spLocks noGrp="1"/>
          </p:cNvSpPr>
          <p:nvPr>
            <p:ph sz="quarter" idx="1"/>
          </p:nvPr>
        </p:nvSpPr>
        <p:spPr/>
        <p:txBody>
          <a:bodyPr/>
          <a:lstStyle/>
          <a:p>
            <a:pPr algn="just"/>
            <a:r>
              <a:rPr lang="en-US" dirty="0" smtClean="0"/>
              <a:t>Specialized functional area within an organization or a division, such as accounting, marketing, planning. Generally every department has its own manager and chain of command.</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910</TotalTime>
  <Words>497</Words>
  <Application>Microsoft Office PowerPoint</Application>
  <PresentationFormat>On-screen Show (4:3)</PresentationFormat>
  <Paragraphs>71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Organizing, Entrepreneuring, and Reengineering</vt:lpstr>
      <vt:lpstr>Definition of Organizing</vt:lpstr>
      <vt:lpstr>A manager performs organizing function with the help of following steps:</vt:lpstr>
      <vt:lpstr>Slide 4</vt:lpstr>
      <vt:lpstr>Formal Organization</vt:lpstr>
      <vt:lpstr>Slide 6</vt:lpstr>
      <vt:lpstr>Informal organization</vt:lpstr>
      <vt:lpstr>Slide 8</vt:lpstr>
      <vt:lpstr>Organizational Division-The department</vt:lpstr>
      <vt:lpstr>Organizational levels and the Span of management</vt:lpstr>
      <vt:lpstr>Advantages of narrow span</vt:lpstr>
      <vt:lpstr>Disadvantages of narrow span</vt:lpstr>
      <vt:lpstr>Advantages of wide span</vt:lpstr>
      <vt:lpstr>Disadvantages of wide span</vt:lpstr>
      <vt:lpstr>Principle of the span of management</vt:lpstr>
      <vt:lpstr>Slide 16</vt:lpstr>
      <vt:lpstr>Slide 17</vt:lpstr>
      <vt:lpstr>Slide 18</vt:lpstr>
      <vt:lpstr>The Intrapreneur</vt:lpstr>
      <vt:lpstr>Examples of Intrapreneurship</vt:lpstr>
      <vt:lpstr>The Entrepreneur</vt:lpstr>
      <vt:lpstr>Creating an environment for Entrepreneurship</vt:lpstr>
      <vt:lpstr>Reengineering the organization</vt:lpstr>
      <vt:lpstr>Slide 24</vt:lpstr>
      <vt:lpstr>Slide 25</vt:lpstr>
      <vt:lpstr>Bank of India</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Organizing,Entrepreneuring, and Reengineering</dc:title>
  <dc:creator>Vinay</dc:creator>
  <cp:lastModifiedBy>Vinay</cp:lastModifiedBy>
  <cp:revision>43</cp:revision>
  <dcterms:created xsi:type="dcterms:W3CDTF">2006-08-16T00:00:00Z</dcterms:created>
  <dcterms:modified xsi:type="dcterms:W3CDTF">2019-09-04T06:14:13Z</dcterms:modified>
</cp:coreProperties>
</file>