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672450-9729-419C-AAF2-1C60583A74B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56ADE64-BF59-455B-8B29-65DDEFE640DD}">
      <dgm:prSet phldrT="[Text]"/>
      <dgm:spPr/>
      <dgm:t>
        <a:bodyPr/>
        <a:lstStyle/>
        <a:p>
          <a:r>
            <a:rPr lang="en-US" dirty="0" smtClean="0"/>
            <a:t>President</a:t>
          </a:r>
          <a:endParaRPr lang="en-US" dirty="0"/>
        </a:p>
      </dgm:t>
    </dgm:pt>
    <dgm:pt modelId="{709710B3-E269-4859-B80B-4B4DECC53ED1}" type="parTrans" cxnId="{8F5B185E-5F66-4E49-8966-15C08074E347}">
      <dgm:prSet/>
      <dgm:spPr/>
      <dgm:t>
        <a:bodyPr/>
        <a:lstStyle/>
        <a:p>
          <a:endParaRPr lang="en-US"/>
        </a:p>
      </dgm:t>
    </dgm:pt>
    <dgm:pt modelId="{49CB9236-BAE7-44BB-961E-FE993FE7F3F8}" type="sibTrans" cxnId="{8F5B185E-5F66-4E49-8966-15C08074E347}">
      <dgm:prSet/>
      <dgm:spPr/>
      <dgm:t>
        <a:bodyPr/>
        <a:lstStyle/>
        <a:p>
          <a:endParaRPr lang="en-US"/>
        </a:p>
      </dgm:t>
    </dgm:pt>
    <dgm:pt modelId="{893A22D7-8A24-4F2B-9CAC-1A67A48C33E5}">
      <dgm:prSet phldrT="[Text]"/>
      <dgm:spPr/>
      <dgm:t>
        <a:bodyPr/>
        <a:lstStyle/>
        <a:p>
          <a:r>
            <a:rPr lang="en-US" dirty="0" smtClean="0"/>
            <a:t>Community city banking</a:t>
          </a:r>
          <a:endParaRPr lang="en-US" dirty="0"/>
        </a:p>
      </dgm:t>
    </dgm:pt>
    <dgm:pt modelId="{0D34C259-2D26-4C78-AF8C-97E935674C8C}" type="parTrans" cxnId="{99DBB271-3770-408E-8B86-C188ABD30F13}">
      <dgm:prSet/>
      <dgm:spPr/>
      <dgm:t>
        <a:bodyPr/>
        <a:lstStyle/>
        <a:p>
          <a:endParaRPr lang="en-US"/>
        </a:p>
      </dgm:t>
    </dgm:pt>
    <dgm:pt modelId="{44F7F0D6-C0A4-40EB-A98C-CED05D674404}" type="sibTrans" cxnId="{99DBB271-3770-408E-8B86-C188ABD30F13}">
      <dgm:prSet/>
      <dgm:spPr/>
      <dgm:t>
        <a:bodyPr/>
        <a:lstStyle/>
        <a:p>
          <a:endParaRPr lang="en-US"/>
        </a:p>
      </dgm:t>
    </dgm:pt>
    <dgm:pt modelId="{F4A3A97A-27E4-4B49-A0D4-E421A92F749D}">
      <dgm:prSet/>
      <dgm:spPr/>
      <dgm:t>
        <a:bodyPr/>
        <a:lstStyle/>
        <a:p>
          <a:r>
            <a:rPr lang="en-US" dirty="0" smtClean="0"/>
            <a:t>Real estate and mortgage loans</a:t>
          </a:r>
          <a:endParaRPr lang="en-US" dirty="0"/>
        </a:p>
      </dgm:t>
    </dgm:pt>
    <dgm:pt modelId="{0FD70540-8DE6-4BBE-A1D3-940D7DD8EA9E}" type="parTrans" cxnId="{55F05953-3828-4C90-AC48-2DDB02CA9ED2}">
      <dgm:prSet/>
      <dgm:spPr/>
      <dgm:t>
        <a:bodyPr/>
        <a:lstStyle/>
        <a:p>
          <a:endParaRPr lang="en-US"/>
        </a:p>
      </dgm:t>
    </dgm:pt>
    <dgm:pt modelId="{43302BE3-B94D-4463-B165-D2D64C399E5F}" type="sibTrans" cxnId="{55F05953-3828-4C90-AC48-2DDB02CA9ED2}">
      <dgm:prSet/>
      <dgm:spPr/>
      <dgm:t>
        <a:bodyPr/>
        <a:lstStyle/>
        <a:p>
          <a:endParaRPr lang="en-US"/>
        </a:p>
      </dgm:t>
    </dgm:pt>
    <dgm:pt modelId="{45299D4C-266F-4D0F-A865-266FB74677E6}">
      <dgm:prSet/>
      <dgm:spPr/>
      <dgm:t>
        <a:bodyPr/>
        <a:lstStyle/>
        <a:p>
          <a:r>
            <a:rPr lang="en-US" dirty="0" smtClean="0"/>
            <a:t>Agriculture banking</a:t>
          </a:r>
          <a:endParaRPr lang="en-US" dirty="0"/>
        </a:p>
      </dgm:t>
    </dgm:pt>
    <dgm:pt modelId="{5EB65E48-9F42-4846-9181-82E2D7F4A3B3}" type="parTrans" cxnId="{9EF4ACCD-5F7C-4B72-B220-5701CF1D95F4}">
      <dgm:prSet/>
      <dgm:spPr/>
      <dgm:t>
        <a:bodyPr/>
        <a:lstStyle/>
        <a:p>
          <a:endParaRPr lang="en-US"/>
        </a:p>
      </dgm:t>
    </dgm:pt>
    <dgm:pt modelId="{74E9D3A2-5EF4-42F6-A1DF-453DDE28A394}" type="sibTrans" cxnId="{9EF4ACCD-5F7C-4B72-B220-5701CF1D95F4}">
      <dgm:prSet/>
      <dgm:spPr/>
      <dgm:t>
        <a:bodyPr/>
        <a:lstStyle/>
        <a:p>
          <a:endParaRPr lang="en-US"/>
        </a:p>
      </dgm:t>
    </dgm:pt>
    <dgm:pt modelId="{D7931055-99F6-4AA3-B7E8-0352F78FC640}">
      <dgm:prSet/>
      <dgm:spPr/>
      <dgm:t>
        <a:bodyPr/>
        <a:lstStyle/>
        <a:p>
          <a:r>
            <a:rPr lang="en-US" dirty="0" smtClean="0"/>
            <a:t>Institutional banking</a:t>
          </a:r>
          <a:endParaRPr lang="en-US" dirty="0"/>
        </a:p>
      </dgm:t>
    </dgm:pt>
    <dgm:pt modelId="{07B4EA7F-82BC-49AD-9D7A-27E446F0D64E}" type="sibTrans" cxnId="{77CB4DC3-72B2-420C-8A26-61ABC7481149}">
      <dgm:prSet/>
      <dgm:spPr/>
      <dgm:t>
        <a:bodyPr/>
        <a:lstStyle/>
        <a:p>
          <a:endParaRPr lang="en-US"/>
        </a:p>
      </dgm:t>
    </dgm:pt>
    <dgm:pt modelId="{A106D028-25C8-4E61-86B5-0A88653DA23D}" type="parTrans" cxnId="{77CB4DC3-72B2-420C-8A26-61ABC7481149}">
      <dgm:prSet/>
      <dgm:spPr/>
      <dgm:t>
        <a:bodyPr/>
        <a:lstStyle/>
        <a:p>
          <a:endParaRPr lang="en-US"/>
        </a:p>
      </dgm:t>
    </dgm:pt>
    <dgm:pt modelId="{54CF10E4-D265-4FC0-A31D-31860B0F8402}">
      <dgm:prSet phldrT="[Text]"/>
      <dgm:spPr/>
      <dgm:t>
        <a:bodyPr/>
        <a:lstStyle/>
        <a:p>
          <a:r>
            <a:rPr lang="en-US" dirty="0" smtClean="0"/>
            <a:t>Corporate banking</a:t>
          </a:r>
          <a:endParaRPr lang="en-US" dirty="0"/>
        </a:p>
      </dgm:t>
    </dgm:pt>
    <dgm:pt modelId="{FE2AB365-93FC-4DCA-9199-A62F2D8DDCD4}" type="sibTrans" cxnId="{122C974A-640B-4E96-ACCC-FDF6C26CDE96}">
      <dgm:prSet/>
      <dgm:spPr/>
      <dgm:t>
        <a:bodyPr/>
        <a:lstStyle/>
        <a:p>
          <a:endParaRPr lang="en-US"/>
        </a:p>
      </dgm:t>
    </dgm:pt>
    <dgm:pt modelId="{54978AD9-3012-499C-BD6A-DD2876BD834E}" type="parTrans" cxnId="{122C974A-640B-4E96-ACCC-FDF6C26CDE96}">
      <dgm:prSet/>
      <dgm:spPr/>
      <dgm:t>
        <a:bodyPr/>
        <a:lstStyle/>
        <a:p>
          <a:endParaRPr lang="en-US"/>
        </a:p>
      </dgm:t>
    </dgm:pt>
    <dgm:pt modelId="{DDE8F3C5-1E20-4BCA-A90B-3AC5317186BD}" type="pres">
      <dgm:prSet presAssocID="{13672450-9729-419C-AAF2-1C60583A74B1}" presName="hierChild1" presStyleCnt="0">
        <dgm:presLayoutVars>
          <dgm:chPref val="1"/>
          <dgm:dir/>
          <dgm:animOne val="branch"/>
          <dgm:animLvl val="lvl"/>
          <dgm:resizeHandles/>
        </dgm:presLayoutVars>
      </dgm:prSet>
      <dgm:spPr/>
      <dgm:t>
        <a:bodyPr/>
        <a:lstStyle/>
        <a:p>
          <a:endParaRPr lang="en-US"/>
        </a:p>
      </dgm:t>
    </dgm:pt>
    <dgm:pt modelId="{625FE19D-62C7-42D2-A803-8FDA8A8BC9DE}" type="pres">
      <dgm:prSet presAssocID="{556ADE64-BF59-455B-8B29-65DDEFE640DD}" presName="hierRoot1" presStyleCnt="0"/>
      <dgm:spPr/>
    </dgm:pt>
    <dgm:pt modelId="{A4F3A952-6F37-4C87-9B3F-ABEE6857057B}" type="pres">
      <dgm:prSet presAssocID="{556ADE64-BF59-455B-8B29-65DDEFE640DD}" presName="composite" presStyleCnt="0"/>
      <dgm:spPr/>
    </dgm:pt>
    <dgm:pt modelId="{5A22959B-8BB0-47CD-969A-B8BE03904160}" type="pres">
      <dgm:prSet presAssocID="{556ADE64-BF59-455B-8B29-65DDEFE640DD}" presName="background" presStyleLbl="node0" presStyleIdx="0" presStyleCnt="1"/>
      <dgm:spPr/>
    </dgm:pt>
    <dgm:pt modelId="{3E08A940-E2FA-467D-8B13-33736BDFFF2E}" type="pres">
      <dgm:prSet presAssocID="{556ADE64-BF59-455B-8B29-65DDEFE640DD}" presName="text" presStyleLbl="fgAcc0" presStyleIdx="0" presStyleCnt="1">
        <dgm:presLayoutVars>
          <dgm:chPref val="3"/>
        </dgm:presLayoutVars>
      </dgm:prSet>
      <dgm:spPr/>
      <dgm:t>
        <a:bodyPr/>
        <a:lstStyle/>
        <a:p>
          <a:endParaRPr lang="en-US"/>
        </a:p>
      </dgm:t>
    </dgm:pt>
    <dgm:pt modelId="{D260CDE9-7D77-4F3C-A01D-C68630557D8C}" type="pres">
      <dgm:prSet presAssocID="{556ADE64-BF59-455B-8B29-65DDEFE640DD}" presName="hierChild2" presStyleCnt="0"/>
      <dgm:spPr/>
    </dgm:pt>
    <dgm:pt modelId="{6FB03BA2-14A5-4692-945E-AAE0D2781E94}" type="pres">
      <dgm:prSet presAssocID="{0D34C259-2D26-4C78-AF8C-97E935674C8C}" presName="Name10" presStyleLbl="parChTrans1D2" presStyleIdx="0" presStyleCnt="5"/>
      <dgm:spPr/>
      <dgm:t>
        <a:bodyPr/>
        <a:lstStyle/>
        <a:p>
          <a:endParaRPr lang="en-US"/>
        </a:p>
      </dgm:t>
    </dgm:pt>
    <dgm:pt modelId="{7111CA8D-D8FD-4ABE-B9DE-D69693B1F8F1}" type="pres">
      <dgm:prSet presAssocID="{893A22D7-8A24-4F2B-9CAC-1A67A48C33E5}" presName="hierRoot2" presStyleCnt="0"/>
      <dgm:spPr/>
    </dgm:pt>
    <dgm:pt modelId="{F199E376-C1EF-40B2-9F9D-AD2E89947592}" type="pres">
      <dgm:prSet presAssocID="{893A22D7-8A24-4F2B-9CAC-1A67A48C33E5}" presName="composite2" presStyleCnt="0"/>
      <dgm:spPr/>
    </dgm:pt>
    <dgm:pt modelId="{D54E44F1-354A-43FD-A09D-277771CCE757}" type="pres">
      <dgm:prSet presAssocID="{893A22D7-8A24-4F2B-9CAC-1A67A48C33E5}" presName="background2" presStyleLbl="node2" presStyleIdx="0" presStyleCnt="5"/>
      <dgm:spPr/>
    </dgm:pt>
    <dgm:pt modelId="{B1BE6157-C4EA-440B-85E2-E1F663F39922}" type="pres">
      <dgm:prSet presAssocID="{893A22D7-8A24-4F2B-9CAC-1A67A48C33E5}" presName="text2" presStyleLbl="fgAcc2" presStyleIdx="0" presStyleCnt="5">
        <dgm:presLayoutVars>
          <dgm:chPref val="3"/>
        </dgm:presLayoutVars>
      </dgm:prSet>
      <dgm:spPr/>
      <dgm:t>
        <a:bodyPr/>
        <a:lstStyle/>
        <a:p>
          <a:endParaRPr lang="en-US"/>
        </a:p>
      </dgm:t>
    </dgm:pt>
    <dgm:pt modelId="{3D3C8534-6E50-45BF-9D34-7695454A7146}" type="pres">
      <dgm:prSet presAssocID="{893A22D7-8A24-4F2B-9CAC-1A67A48C33E5}" presName="hierChild3" presStyleCnt="0"/>
      <dgm:spPr/>
    </dgm:pt>
    <dgm:pt modelId="{45836AF3-E156-444E-8340-6CE88CDFDF01}" type="pres">
      <dgm:prSet presAssocID="{54978AD9-3012-499C-BD6A-DD2876BD834E}" presName="Name10" presStyleLbl="parChTrans1D2" presStyleIdx="1" presStyleCnt="5"/>
      <dgm:spPr/>
      <dgm:t>
        <a:bodyPr/>
        <a:lstStyle/>
        <a:p>
          <a:endParaRPr lang="en-US"/>
        </a:p>
      </dgm:t>
    </dgm:pt>
    <dgm:pt modelId="{F6E48605-3CFA-40D2-B0F7-C6B62B780A92}" type="pres">
      <dgm:prSet presAssocID="{54CF10E4-D265-4FC0-A31D-31860B0F8402}" presName="hierRoot2" presStyleCnt="0"/>
      <dgm:spPr/>
    </dgm:pt>
    <dgm:pt modelId="{1C49711A-095C-4724-A307-2D5F556DBAB4}" type="pres">
      <dgm:prSet presAssocID="{54CF10E4-D265-4FC0-A31D-31860B0F8402}" presName="composite2" presStyleCnt="0"/>
      <dgm:spPr/>
    </dgm:pt>
    <dgm:pt modelId="{5D697902-646C-49C1-AF23-1A0BCAA48F33}" type="pres">
      <dgm:prSet presAssocID="{54CF10E4-D265-4FC0-A31D-31860B0F8402}" presName="background2" presStyleLbl="node2" presStyleIdx="1" presStyleCnt="5"/>
      <dgm:spPr/>
    </dgm:pt>
    <dgm:pt modelId="{1705C38B-CFC0-4823-A7B3-05A975B55641}" type="pres">
      <dgm:prSet presAssocID="{54CF10E4-D265-4FC0-A31D-31860B0F8402}" presName="text2" presStyleLbl="fgAcc2" presStyleIdx="1" presStyleCnt="5">
        <dgm:presLayoutVars>
          <dgm:chPref val="3"/>
        </dgm:presLayoutVars>
      </dgm:prSet>
      <dgm:spPr/>
      <dgm:t>
        <a:bodyPr/>
        <a:lstStyle/>
        <a:p>
          <a:endParaRPr lang="en-US"/>
        </a:p>
      </dgm:t>
    </dgm:pt>
    <dgm:pt modelId="{CF563036-C52D-428A-A633-CFAE9BF959A9}" type="pres">
      <dgm:prSet presAssocID="{54CF10E4-D265-4FC0-A31D-31860B0F8402}" presName="hierChild3" presStyleCnt="0"/>
      <dgm:spPr/>
    </dgm:pt>
    <dgm:pt modelId="{73F8FB39-FF19-4653-B0A2-FC9E7E462688}" type="pres">
      <dgm:prSet presAssocID="{A106D028-25C8-4E61-86B5-0A88653DA23D}" presName="Name10" presStyleLbl="parChTrans1D2" presStyleIdx="2" presStyleCnt="5"/>
      <dgm:spPr/>
      <dgm:t>
        <a:bodyPr/>
        <a:lstStyle/>
        <a:p>
          <a:endParaRPr lang="en-US"/>
        </a:p>
      </dgm:t>
    </dgm:pt>
    <dgm:pt modelId="{8CD2634D-87F1-41DF-8B31-F6275BFB5315}" type="pres">
      <dgm:prSet presAssocID="{D7931055-99F6-4AA3-B7E8-0352F78FC640}" presName="hierRoot2" presStyleCnt="0"/>
      <dgm:spPr/>
    </dgm:pt>
    <dgm:pt modelId="{ADCC59F6-74DC-43F2-914D-D517D9020180}" type="pres">
      <dgm:prSet presAssocID="{D7931055-99F6-4AA3-B7E8-0352F78FC640}" presName="composite2" presStyleCnt="0"/>
      <dgm:spPr/>
    </dgm:pt>
    <dgm:pt modelId="{FAF8D27C-E71F-4FEF-8EF9-116B91BA6BC7}" type="pres">
      <dgm:prSet presAssocID="{D7931055-99F6-4AA3-B7E8-0352F78FC640}" presName="background2" presStyleLbl="node2" presStyleIdx="2" presStyleCnt="5"/>
      <dgm:spPr/>
    </dgm:pt>
    <dgm:pt modelId="{12FD712A-F440-4BA6-AB41-975F5F61C90B}" type="pres">
      <dgm:prSet presAssocID="{D7931055-99F6-4AA3-B7E8-0352F78FC640}" presName="text2" presStyleLbl="fgAcc2" presStyleIdx="2" presStyleCnt="5">
        <dgm:presLayoutVars>
          <dgm:chPref val="3"/>
        </dgm:presLayoutVars>
      </dgm:prSet>
      <dgm:spPr/>
      <dgm:t>
        <a:bodyPr/>
        <a:lstStyle/>
        <a:p>
          <a:endParaRPr lang="en-US"/>
        </a:p>
      </dgm:t>
    </dgm:pt>
    <dgm:pt modelId="{FE49A417-3411-46AA-89D3-194E54911152}" type="pres">
      <dgm:prSet presAssocID="{D7931055-99F6-4AA3-B7E8-0352F78FC640}" presName="hierChild3" presStyleCnt="0"/>
      <dgm:spPr/>
    </dgm:pt>
    <dgm:pt modelId="{5EB28D99-8F86-4349-B2D4-A34EA4F5297A}" type="pres">
      <dgm:prSet presAssocID="{0FD70540-8DE6-4BBE-A1D3-940D7DD8EA9E}" presName="Name10" presStyleLbl="parChTrans1D2" presStyleIdx="3" presStyleCnt="5"/>
      <dgm:spPr/>
      <dgm:t>
        <a:bodyPr/>
        <a:lstStyle/>
        <a:p>
          <a:endParaRPr lang="en-US"/>
        </a:p>
      </dgm:t>
    </dgm:pt>
    <dgm:pt modelId="{35EFBBBA-7CD0-4964-A078-10D8541774CA}" type="pres">
      <dgm:prSet presAssocID="{F4A3A97A-27E4-4B49-A0D4-E421A92F749D}" presName="hierRoot2" presStyleCnt="0"/>
      <dgm:spPr/>
    </dgm:pt>
    <dgm:pt modelId="{D4661F8F-0A95-45DD-856F-F7297CBBF64D}" type="pres">
      <dgm:prSet presAssocID="{F4A3A97A-27E4-4B49-A0D4-E421A92F749D}" presName="composite2" presStyleCnt="0"/>
      <dgm:spPr/>
    </dgm:pt>
    <dgm:pt modelId="{4780A50A-347C-4397-8330-C8CD85AE6404}" type="pres">
      <dgm:prSet presAssocID="{F4A3A97A-27E4-4B49-A0D4-E421A92F749D}" presName="background2" presStyleLbl="node2" presStyleIdx="3" presStyleCnt="5"/>
      <dgm:spPr/>
    </dgm:pt>
    <dgm:pt modelId="{E6C1C2D1-10B3-4CE7-A98B-D63474FC1632}" type="pres">
      <dgm:prSet presAssocID="{F4A3A97A-27E4-4B49-A0D4-E421A92F749D}" presName="text2" presStyleLbl="fgAcc2" presStyleIdx="3" presStyleCnt="5">
        <dgm:presLayoutVars>
          <dgm:chPref val="3"/>
        </dgm:presLayoutVars>
      </dgm:prSet>
      <dgm:spPr/>
      <dgm:t>
        <a:bodyPr/>
        <a:lstStyle/>
        <a:p>
          <a:endParaRPr lang="en-US"/>
        </a:p>
      </dgm:t>
    </dgm:pt>
    <dgm:pt modelId="{A1B4914B-EEA9-4ABE-8BEA-AC01C5F14127}" type="pres">
      <dgm:prSet presAssocID="{F4A3A97A-27E4-4B49-A0D4-E421A92F749D}" presName="hierChild3" presStyleCnt="0"/>
      <dgm:spPr/>
    </dgm:pt>
    <dgm:pt modelId="{C7FFD20C-D5B9-44CD-A658-51F741D3BA91}" type="pres">
      <dgm:prSet presAssocID="{5EB65E48-9F42-4846-9181-82E2D7F4A3B3}" presName="Name10" presStyleLbl="parChTrans1D2" presStyleIdx="4" presStyleCnt="5"/>
      <dgm:spPr/>
      <dgm:t>
        <a:bodyPr/>
        <a:lstStyle/>
        <a:p>
          <a:endParaRPr lang="en-US"/>
        </a:p>
      </dgm:t>
    </dgm:pt>
    <dgm:pt modelId="{99ACB727-A834-42C3-8587-7EA55DA8312A}" type="pres">
      <dgm:prSet presAssocID="{45299D4C-266F-4D0F-A865-266FB74677E6}" presName="hierRoot2" presStyleCnt="0"/>
      <dgm:spPr/>
    </dgm:pt>
    <dgm:pt modelId="{F332CA31-38EC-45C3-A9C8-3AEA1F0BEF3F}" type="pres">
      <dgm:prSet presAssocID="{45299D4C-266F-4D0F-A865-266FB74677E6}" presName="composite2" presStyleCnt="0"/>
      <dgm:spPr/>
    </dgm:pt>
    <dgm:pt modelId="{A87F4C5B-7D87-4305-A55E-926B38C18D83}" type="pres">
      <dgm:prSet presAssocID="{45299D4C-266F-4D0F-A865-266FB74677E6}" presName="background2" presStyleLbl="node2" presStyleIdx="4" presStyleCnt="5"/>
      <dgm:spPr/>
    </dgm:pt>
    <dgm:pt modelId="{59A4144D-2E0B-4388-99BC-DB130161D430}" type="pres">
      <dgm:prSet presAssocID="{45299D4C-266F-4D0F-A865-266FB74677E6}" presName="text2" presStyleLbl="fgAcc2" presStyleIdx="4" presStyleCnt="5">
        <dgm:presLayoutVars>
          <dgm:chPref val="3"/>
        </dgm:presLayoutVars>
      </dgm:prSet>
      <dgm:spPr/>
      <dgm:t>
        <a:bodyPr/>
        <a:lstStyle/>
        <a:p>
          <a:endParaRPr lang="en-US"/>
        </a:p>
      </dgm:t>
    </dgm:pt>
    <dgm:pt modelId="{0A483361-B20B-4DE9-8C68-FACEDDC7B249}" type="pres">
      <dgm:prSet presAssocID="{45299D4C-266F-4D0F-A865-266FB74677E6}" presName="hierChild3" presStyleCnt="0"/>
      <dgm:spPr/>
    </dgm:pt>
  </dgm:ptLst>
  <dgm:cxnLst>
    <dgm:cxn modelId="{27BFB174-E66A-4C5D-BEB0-361CF3FD1F69}" type="presOf" srcId="{0D34C259-2D26-4C78-AF8C-97E935674C8C}" destId="{6FB03BA2-14A5-4692-945E-AAE0D2781E94}" srcOrd="0" destOrd="0" presId="urn:microsoft.com/office/officeart/2005/8/layout/hierarchy1"/>
    <dgm:cxn modelId="{A9B966AE-C497-456A-BF38-47ECD563E93A}" type="presOf" srcId="{F4A3A97A-27E4-4B49-A0D4-E421A92F749D}" destId="{E6C1C2D1-10B3-4CE7-A98B-D63474FC1632}" srcOrd="0" destOrd="0" presId="urn:microsoft.com/office/officeart/2005/8/layout/hierarchy1"/>
    <dgm:cxn modelId="{76DDBC01-4320-4870-9D7B-6C1AA9294859}" type="presOf" srcId="{D7931055-99F6-4AA3-B7E8-0352F78FC640}" destId="{12FD712A-F440-4BA6-AB41-975F5F61C90B}" srcOrd="0" destOrd="0" presId="urn:microsoft.com/office/officeart/2005/8/layout/hierarchy1"/>
    <dgm:cxn modelId="{55F05953-3828-4C90-AC48-2DDB02CA9ED2}" srcId="{556ADE64-BF59-455B-8B29-65DDEFE640DD}" destId="{F4A3A97A-27E4-4B49-A0D4-E421A92F749D}" srcOrd="3" destOrd="0" parTransId="{0FD70540-8DE6-4BBE-A1D3-940D7DD8EA9E}" sibTransId="{43302BE3-B94D-4463-B165-D2D64C399E5F}"/>
    <dgm:cxn modelId="{77CB4DC3-72B2-420C-8A26-61ABC7481149}" srcId="{556ADE64-BF59-455B-8B29-65DDEFE640DD}" destId="{D7931055-99F6-4AA3-B7E8-0352F78FC640}" srcOrd="2" destOrd="0" parTransId="{A106D028-25C8-4E61-86B5-0A88653DA23D}" sibTransId="{07B4EA7F-82BC-49AD-9D7A-27E446F0D64E}"/>
    <dgm:cxn modelId="{D3D8D9BB-3A15-4B2C-BAEF-B118188DE998}" type="presOf" srcId="{54978AD9-3012-499C-BD6A-DD2876BD834E}" destId="{45836AF3-E156-444E-8340-6CE88CDFDF01}" srcOrd="0" destOrd="0" presId="urn:microsoft.com/office/officeart/2005/8/layout/hierarchy1"/>
    <dgm:cxn modelId="{122C974A-640B-4E96-ACCC-FDF6C26CDE96}" srcId="{556ADE64-BF59-455B-8B29-65DDEFE640DD}" destId="{54CF10E4-D265-4FC0-A31D-31860B0F8402}" srcOrd="1" destOrd="0" parTransId="{54978AD9-3012-499C-BD6A-DD2876BD834E}" sibTransId="{FE2AB365-93FC-4DCA-9199-A62F2D8DDCD4}"/>
    <dgm:cxn modelId="{7DE78207-A408-474A-A7BA-16CAB42D9D2C}" type="presOf" srcId="{0FD70540-8DE6-4BBE-A1D3-940D7DD8EA9E}" destId="{5EB28D99-8F86-4349-B2D4-A34EA4F5297A}" srcOrd="0" destOrd="0" presId="urn:microsoft.com/office/officeart/2005/8/layout/hierarchy1"/>
    <dgm:cxn modelId="{2C8264B6-2CCB-401C-ACF5-06C5FD245660}" type="presOf" srcId="{13672450-9729-419C-AAF2-1C60583A74B1}" destId="{DDE8F3C5-1E20-4BCA-A90B-3AC5317186BD}" srcOrd="0" destOrd="0" presId="urn:microsoft.com/office/officeart/2005/8/layout/hierarchy1"/>
    <dgm:cxn modelId="{CEF5E6C1-031A-4C72-A0C7-5D8F86DB99E9}" type="presOf" srcId="{893A22D7-8A24-4F2B-9CAC-1A67A48C33E5}" destId="{B1BE6157-C4EA-440B-85E2-E1F663F39922}" srcOrd="0" destOrd="0" presId="urn:microsoft.com/office/officeart/2005/8/layout/hierarchy1"/>
    <dgm:cxn modelId="{8F5B185E-5F66-4E49-8966-15C08074E347}" srcId="{13672450-9729-419C-AAF2-1C60583A74B1}" destId="{556ADE64-BF59-455B-8B29-65DDEFE640DD}" srcOrd="0" destOrd="0" parTransId="{709710B3-E269-4859-B80B-4B4DECC53ED1}" sibTransId="{49CB9236-BAE7-44BB-961E-FE993FE7F3F8}"/>
    <dgm:cxn modelId="{BB988F62-9618-4032-850A-E7F0F2799E4F}" type="presOf" srcId="{54CF10E4-D265-4FC0-A31D-31860B0F8402}" destId="{1705C38B-CFC0-4823-A7B3-05A975B55641}" srcOrd="0" destOrd="0" presId="urn:microsoft.com/office/officeart/2005/8/layout/hierarchy1"/>
    <dgm:cxn modelId="{F800436D-5144-4F77-9BAC-0F75F079D75C}" type="presOf" srcId="{556ADE64-BF59-455B-8B29-65DDEFE640DD}" destId="{3E08A940-E2FA-467D-8B13-33736BDFFF2E}" srcOrd="0" destOrd="0" presId="urn:microsoft.com/office/officeart/2005/8/layout/hierarchy1"/>
    <dgm:cxn modelId="{9EF4ACCD-5F7C-4B72-B220-5701CF1D95F4}" srcId="{556ADE64-BF59-455B-8B29-65DDEFE640DD}" destId="{45299D4C-266F-4D0F-A865-266FB74677E6}" srcOrd="4" destOrd="0" parTransId="{5EB65E48-9F42-4846-9181-82E2D7F4A3B3}" sibTransId="{74E9D3A2-5EF4-42F6-A1DF-453DDE28A394}"/>
    <dgm:cxn modelId="{99DBB271-3770-408E-8B86-C188ABD30F13}" srcId="{556ADE64-BF59-455B-8B29-65DDEFE640DD}" destId="{893A22D7-8A24-4F2B-9CAC-1A67A48C33E5}" srcOrd="0" destOrd="0" parTransId="{0D34C259-2D26-4C78-AF8C-97E935674C8C}" sibTransId="{44F7F0D6-C0A4-40EB-A98C-CED05D674404}"/>
    <dgm:cxn modelId="{6938D01D-AFEE-43B0-AEEA-F26FA31A2FF2}" type="presOf" srcId="{5EB65E48-9F42-4846-9181-82E2D7F4A3B3}" destId="{C7FFD20C-D5B9-44CD-A658-51F741D3BA91}" srcOrd="0" destOrd="0" presId="urn:microsoft.com/office/officeart/2005/8/layout/hierarchy1"/>
    <dgm:cxn modelId="{800819FE-50DA-4E79-A68B-A53F5F456563}" type="presOf" srcId="{45299D4C-266F-4D0F-A865-266FB74677E6}" destId="{59A4144D-2E0B-4388-99BC-DB130161D430}" srcOrd="0" destOrd="0" presId="urn:microsoft.com/office/officeart/2005/8/layout/hierarchy1"/>
    <dgm:cxn modelId="{FB775F40-41EA-4857-9030-9BBA201EF4C8}" type="presOf" srcId="{A106D028-25C8-4E61-86B5-0A88653DA23D}" destId="{73F8FB39-FF19-4653-B0A2-FC9E7E462688}" srcOrd="0" destOrd="0" presId="urn:microsoft.com/office/officeart/2005/8/layout/hierarchy1"/>
    <dgm:cxn modelId="{750E9F4D-D891-476C-84DC-BE6E26224BA5}" type="presParOf" srcId="{DDE8F3C5-1E20-4BCA-A90B-3AC5317186BD}" destId="{625FE19D-62C7-42D2-A803-8FDA8A8BC9DE}" srcOrd="0" destOrd="0" presId="urn:microsoft.com/office/officeart/2005/8/layout/hierarchy1"/>
    <dgm:cxn modelId="{585BB38D-00F5-47F5-AE45-266AD9177676}" type="presParOf" srcId="{625FE19D-62C7-42D2-A803-8FDA8A8BC9DE}" destId="{A4F3A952-6F37-4C87-9B3F-ABEE6857057B}" srcOrd="0" destOrd="0" presId="urn:microsoft.com/office/officeart/2005/8/layout/hierarchy1"/>
    <dgm:cxn modelId="{5DF3E186-71FE-446E-8F7D-FD9FBEF4726D}" type="presParOf" srcId="{A4F3A952-6F37-4C87-9B3F-ABEE6857057B}" destId="{5A22959B-8BB0-47CD-969A-B8BE03904160}" srcOrd="0" destOrd="0" presId="urn:microsoft.com/office/officeart/2005/8/layout/hierarchy1"/>
    <dgm:cxn modelId="{1EDE5A7B-4608-4D6F-B0F2-3F84414EE8E7}" type="presParOf" srcId="{A4F3A952-6F37-4C87-9B3F-ABEE6857057B}" destId="{3E08A940-E2FA-467D-8B13-33736BDFFF2E}" srcOrd="1" destOrd="0" presId="urn:microsoft.com/office/officeart/2005/8/layout/hierarchy1"/>
    <dgm:cxn modelId="{89C1D156-8498-4075-BC78-05AFCF2BC157}" type="presParOf" srcId="{625FE19D-62C7-42D2-A803-8FDA8A8BC9DE}" destId="{D260CDE9-7D77-4F3C-A01D-C68630557D8C}" srcOrd="1" destOrd="0" presId="urn:microsoft.com/office/officeart/2005/8/layout/hierarchy1"/>
    <dgm:cxn modelId="{7708034A-DC78-49CB-BEAE-536F3B20511A}" type="presParOf" srcId="{D260CDE9-7D77-4F3C-A01D-C68630557D8C}" destId="{6FB03BA2-14A5-4692-945E-AAE0D2781E94}" srcOrd="0" destOrd="0" presId="urn:microsoft.com/office/officeart/2005/8/layout/hierarchy1"/>
    <dgm:cxn modelId="{97B45D7D-F06C-4722-8B87-73714AD48C92}" type="presParOf" srcId="{D260CDE9-7D77-4F3C-A01D-C68630557D8C}" destId="{7111CA8D-D8FD-4ABE-B9DE-D69693B1F8F1}" srcOrd="1" destOrd="0" presId="urn:microsoft.com/office/officeart/2005/8/layout/hierarchy1"/>
    <dgm:cxn modelId="{56D7210B-15CD-4D30-84E6-3563D1367C2B}" type="presParOf" srcId="{7111CA8D-D8FD-4ABE-B9DE-D69693B1F8F1}" destId="{F199E376-C1EF-40B2-9F9D-AD2E89947592}" srcOrd="0" destOrd="0" presId="urn:microsoft.com/office/officeart/2005/8/layout/hierarchy1"/>
    <dgm:cxn modelId="{26BEDD35-80D2-4879-9667-8EE9ACE71FBF}" type="presParOf" srcId="{F199E376-C1EF-40B2-9F9D-AD2E89947592}" destId="{D54E44F1-354A-43FD-A09D-277771CCE757}" srcOrd="0" destOrd="0" presId="urn:microsoft.com/office/officeart/2005/8/layout/hierarchy1"/>
    <dgm:cxn modelId="{F5E7A1D1-33CF-476B-9A56-A421046F81EB}" type="presParOf" srcId="{F199E376-C1EF-40B2-9F9D-AD2E89947592}" destId="{B1BE6157-C4EA-440B-85E2-E1F663F39922}" srcOrd="1" destOrd="0" presId="urn:microsoft.com/office/officeart/2005/8/layout/hierarchy1"/>
    <dgm:cxn modelId="{A0EF97B6-6ED3-4C0C-892E-25AA4AA69CE0}" type="presParOf" srcId="{7111CA8D-D8FD-4ABE-B9DE-D69693B1F8F1}" destId="{3D3C8534-6E50-45BF-9D34-7695454A7146}" srcOrd="1" destOrd="0" presId="urn:microsoft.com/office/officeart/2005/8/layout/hierarchy1"/>
    <dgm:cxn modelId="{587F0224-F3EF-49A7-9D64-CFE6EEEEBC8F}" type="presParOf" srcId="{D260CDE9-7D77-4F3C-A01D-C68630557D8C}" destId="{45836AF3-E156-444E-8340-6CE88CDFDF01}" srcOrd="2" destOrd="0" presId="urn:microsoft.com/office/officeart/2005/8/layout/hierarchy1"/>
    <dgm:cxn modelId="{55679439-E65F-422E-9DF6-E530B84A3CA6}" type="presParOf" srcId="{D260CDE9-7D77-4F3C-A01D-C68630557D8C}" destId="{F6E48605-3CFA-40D2-B0F7-C6B62B780A92}" srcOrd="3" destOrd="0" presId="urn:microsoft.com/office/officeart/2005/8/layout/hierarchy1"/>
    <dgm:cxn modelId="{897ED949-6839-472A-8EA1-10ACC8857BAC}" type="presParOf" srcId="{F6E48605-3CFA-40D2-B0F7-C6B62B780A92}" destId="{1C49711A-095C-4724-A307-2D5F556DBAB4}" srcOrd="0" destOrd="0" presId="urn:microsoft.com/office/officeart/2005/8/layout/hierarchy1"/>
    <dgm:cxn modelId="{33B5D0CF-7F19-41E2-8FA7-D2745079040D}" type="presParOf" srcId="{1C49711A-095C-4724-A307-2D5F556DBAB4}" destId="{5D697902-646C-49C1-AF23-1A0BCAA48F33}" srcOrd="0" destOrd="0" presId="urn:microsoft.com/office/officeart/2005/8/layout/hierarchy1"/>
    <dgm:cxn modelId="{AC36BD43-1968-49FA-A60E-B811020257F8}" type="presParOf" srcId="{1C49711A-095C-4724-A307-2D5F556DBAB4}" destId="{1705C38B-CFC0-4823-A7B3-05A975B55641}" srcOrd="1" destOrd="0" presId="urn:microsoft.com/office/officeart/2005/8/layout/hierarchy1"/>
    <dgm:cxn modelId="{31190E71-C8DA-41B5-8451-28EDEBA88266}" type="presParOf" srcId="{F6E48605-3CFA-40D2-B0F7-C6B62B780A92}" destId="{CF563036-C52D-428A-A633-CFAE9BF959A9}" srcOrd="1" destOrd="0" presId="urn:microsoft.com/office/officeart/2005/8/layout/hierarchy1"/>
    <dgm:cxn modelId="{27C6FDB1-94C3-4EC3-B881-2E1FA61ECA96}" type="presParOf" srcId="{D260CDE9-7D77-4F3C-A01D-C68630557D8C}" destId="{73F8FB39-FF19-4653-B0A2-FC9E7E462688}" srcOrd="4" destOrd="0" presId="urn:microsoft.com/office/officeart/2005/8/layout/hierarchy1"/>
    <dgm:cxn modelId="{5513D326-77D2-400F-8632-D63B3EC27F03}" type="presParOf" srcId="{D260CDE9-7D77-4F3C-A01D-C68630557D8C}" destId="{8CD2634D-87F1-41DF-8B31-F6275BFB5315}" srcOrd="5" destOrd="0" presId="urn:microsoft.com/office/officeart/2005/8/layout/hierarchy1"/>
    <dgm:cxn modelId="{5053EC38-BDB8-4901-872F-2CA359DE9D5F}" type="presParOf" srcId="{8CD2634D-87F1-41DF-8B31-F6275BFB5315}" destId="{ADCC59F6-74DC-43F2-914D-D517D9020180}" srcOrd="0" destOrd="0" presId="urn:microsoft.com/office/officeart/2005/8/layout/hierarchy1"/>
    <dgm:cxn modelId="{740118A8-2EE9-43A7-94B8-669143CFBD0D}" type="presParOf" srcId="{ADCC59F6-74DC-43F2-914D-D517D9020180}" destId="{FAF8D27C-E71F-4FEF-8EF9-116B91BA6BC7}" srcOrd="0" destOrd="0" presId="urn:microsoft.com/office/officeart/2005/8/layout/hierarchy1"/>
    <dgm:cxn modelId="{4FCA7095-5BDC-4017-A897-618C281C8FF0}" type="presParOf" srcId="{ADCC59F6-74DC-43F2-914D-D517D9020180}" destId="{12FD712A-F440-4BA6-AB41-975F5F61C90B}" srcOrd="1" destOrd="0" presId="urn:microsoft.com/office/officeart/2005/8/layout/hierarchy1"/>
    <dgm:cxn modelId="{716B9FFB-55CC-4121-BCE6-83E695D8103B}" type="presParOf" srcId="{8CD2634D-87F1-41DF-8B31-F6275BFB5315}" destId="{FE49A417-3411-46AA-89D3-194E54911152}" srcOrd="1" destOrd="0" presId="urn:microsoft.com/office/officeart/2005/8/layout/hierarchy1"/>
    <dgm:cxn modelId="{B7DCABC7-25EF-4DB6-AA4C-A273C0CB738B}" type="presParOf" srcId="{D260CDE9-7D77-4F3C-A01D-C68630557D8C}" destId="{5EB28D99-8F86-4349-B2D4-A34EA4F5297A}" srcOrd="6" destOrd="0" presId="urn:microsoft.com/office/officeart/2005/8/layout/hierarchy1"/>
    <dgm:cxn modelId="{6FF71ADC-6D16-4881-93B1-BAB0C89F7A8C}" type="presParOf" srcId="{D260CDE9-7D77-4F3C-A01D-C68630557D8C}" destId="{35EFBBBA-7CD0-4964-A078-10D8541774CA}" srcOrd="7" destOrd="0" presId="urn:microsoft.com/office/officeart/2005/8/layout/hierarchy1"/>
    <dgm:cxn modelId="{EDF6DDBE-4C9F-4D58-8695-9A2EDF10BF13}" type="presParOf" srcId="{35EFBBBA-7CD0-4964-A078-10D8541774CA}" destId="{D4661F8F-0A95-45DD-856F-F7297CBBF64D}" srcOrd="0" destOrd="0" presId="urn:microsoft.com/office/officeart/2005/8/layout/hierarchy1"/>
    <dgm:cxn modelId="{F0E83DB9-ADC8-4C71-A06E-CF1E089CB026}" type="presParOf" srcId="{D4661F8F-0A95-45DD-856F-F7297CBBF64D}" destId="{4780A50A-347C-4397-8330-C8CD85AE6404}" srcOrd="0" destOrd="0" presId="urn:microsoft.com/office/officeart/2005/8/layout/hierarchy1"/>
    <dgm:cxn modelId="{973D8258-3B11-4C8E-A907-A20D4A828B47}" type="presParOf" srcId="{D4661F8F-0A95-45DD-856F-F7297CBBF64D}" destId="{E6C1C2D1-10B3-4CE7-A98B-D63474FC1632}" srcOrd="1" destOrd="0" presId="urn:microsoft.com/office/officeart/2005/8/layout/hierarchy1"/>
    <dgm:cxn modelId="{F764C336-B852-4821-81F2-D10BF8358394}" type="presParOf" srcId="{35EFBBBA-7CD0-4964-A078-10D8541774CA}" destId="{A1B4914B-EEA9-4ABE-8BEA-AC01C5F14127}" srcOrd="1" destOrd="0" presId="urn:microsoft.com/office/officeart/2005/8/layout/hierarchy1"/>
    <dgm:cxn modelId="{79D62215-3705-4FED-9543-E54E83C2A6C0}" type="presParOf" srcId="{D260CDE9-7D77-4F3C-A01D-C68630557D8C}" destId="{C7FFD20C-D5B9-44CD-A658-51F741D3BA91}" srcOrd="8" destOrd="0" presId="urn:microsoft.com/office/officeart/2005/8/layout/hierarchy1"/>
    <dgm:cxn modelId="{1B691946-DDB2-40E3-AB6B-086D0423D45F}" type="presParOf" srcId="{D260CDE9-7D77-4F3C-A01D-C68630557D8C}" destId="{99ACB727-A834-42C3-8587-7EA55DA8312A}" srcOrd="9" destOrd="0" presId="urn:microsoft.com/office/officeart/2005/8/layout/hierarchy1"/>
    <dgm:cxn modelId="{BFD218DA-5269-4D85-93F8-EF5E5F66E274}" type="presParOf" srcId="{99ACB727-A834-42C3-8587-7EA55DA8312A}" destId="{F332CA31-38EC-45C3-A9C8-3AEA1F0BEF3F}" srcOrd="0" destOrd="0" presId="urn:microsoft.com/office/officeart/2005/8/layout/hierarchy1"/>
    <dgm:cxn modelId="{EF191641-411D-4ED1-96E5-590D9F7587B4}" type="presParOf" srcId="{F332CA31-38EC-45C3-A9C8-3AEA1F0BEF3F}" destId="{A87F4C5B-7D87-4305-A55E-926B38C18D83}" srcOrd="0" destOrd="0" presId="urn:microsoft.com/office/officeart/2005/8/layout/hierarchy1"/>
    <dgm:cxn modelId="{2D56522E-009E-4D8F-9A40-4D8BBA789433}" type="presParOf" srcId="{F332CA31-38EC-45C3-A9C8-3AEA1F0BEF3F}" destId="{59A4144D-2E0B-4388-99BC-DB130161D430}" srcOrd="1" destOrd="0" presId="urn:microsoft.com/office/officeart/2005/8/layout/hierarchy1"/>
    <dgm:cxn modelId="{701B78D1-2138-4CBA-B81B-CCB2B40930A3}" type="presParOf" srcId="{99ACB727-A834-42C3-8587-7EA55DA8312A}" destId="{0A483361-B20B-4DE9-8C68-FACEDDC7B249}" srcOrd="1" destOrd="0" presId="urn:microsoft.com/office/officeart/2005/8/layout/hierarchy1"/>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9/5/2019</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9/5/2019</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9/5/2019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9/5/2019</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9/5/2019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9/5/2019</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9/5/2019</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9/5/2019</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Session 13</a:t>
            </a:r>
            <a:endParaRPr lang="en-US" dirty="0"/>
          </a:p>
        </p:txBody>
      </p:sp>
      <p:sp>
        <p:nvSpPr>
          <p:cNvPr id="2" name="Title 1"/>
          <p:cNvSpPr>
            <a:spLocks noGrp="1"/>
          </p:cNvSpPr>
          <p:nvPr>
            <p:ph type="ctrTitle"/>
          </p:nvPr>
        </p:nvSpPr>
        <p:spPr/>
        <p:txBody>
          <a:bodyPr/>
          <a:lstStyle/>
          <a:p>
            <a:r>
              <a:rPr lang="en-US" dirty="0" smtClean="0"/>
              <a:t>Organization Structure: Departmentation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5"/>
          <p:cNvGraphicFramePr>
            <a:graphicFrameLocks noGrp="1"/>
          </p:cNvGraphicFramePr>
          <p:nvPr>
            <p:ph sz="quarter" idx="1"/>
          </p:nvPr>
        </p:nvGraphicFramePr>
        <p:xfrm>
          <a:off x="301625" y="1527175"/>
          <a:ext cx="8504238"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sz="half" idx="1"/>
          </p:nvPr>
        </p:nvSpPr>
        <p:spPr/>
        <p:txBody>
          <a:bodyPr/>
          <a:lstStyle/>
          <a:p>
            <a:r>
              <a:rPr lang="en-US" b="1" dirty="0" smtClean="0"/>
              <a:t>Advantages:</a:t>
            </a:r>
          </a:p>
          <a:p>
            <a:pPr>
              <a:buFont typeface="Wingdings" pitchFamily="2" charset="2"/>
              <a:buChar char="Ø"/>
            </a:pPr>
            <a:r>
              <a:rPr lang="en-US" sz="2000" dirty="0" smtClean="0"/>
              <a:t>Encourages focus on customer needs</a:t>
            </a:r>
          </a:p>
          <a:p>
            <a:pPr>
              <a:buFont typeface="Wingdings" pitchFamily="2" charset="2"/>
              <a:buChar char="Ø"/>
            </a:pPr>
            <a:r>
              <a:rPr lang="en-US" sz="2000" dirty="0" smtClean="0"/>
              <a:t>Gives customers the feeling that they have an understanding supplier</a:t>
            </a:r>
          </a:p>
          <a:p>
            <a:pPr>
              <a:buFont typeface="Wingdings" pitchFamily="2" charset="2"/>
              <a:buChar char="Ø"/>
            </a:pPr>
            <a:r>
              <a:rPr lang="en-US" sz="2000" dirty="0" smtClean="0"/>
              <a:t>Develops expertise in customer area</a:t>
            </a:r>
            <a:endParaRPr lang="en-US" sz="2000" dirty="0"/>
          </a:p>
        </p:txBody>
      </p:sp>
      <p:sp>
        <p:nvSpPr>
          <p:cNvPr id="6" name="Content Placeholder 5"/>
          <p:cNvSpPr>
            <a:spLocks noGrp="1"/>
          </p:cNvSpPr>
          <p:nvPr>
            <p:ph sz="half" idx="2"/>
          </p:nvPr>
        </p:nvSpPr>
        <p:spPr/>
        <p:txBody>
          <a:bodyPr/>
          <a:lstStyle/>
          <a:p>
            <a:r>
              <a:rPr lang="en-US" b="1" dirty="0" smtClean="0"/>
              <a:t>Disadvantages:</a:t>
            </a:r>
          </a:p>
          <a:p>
            <a:pPr>
              <a:buFont typeface="Wingdings" pitchFamily="2" charset="2"/>
              <a:buChar char="Ø"/>
            </a:pPr>
            <a:r>
              <a:rPr lang="en-US" sz="2000" dirty="0" smtClean="0"/>
              <a:t>Requires managers and staff expert in customer’s problems</a:t>
            </a:r>
          </a:p>
          <a:p>
            <a:pPr>
              <a:buFont typeface="Wingdings" pitchFamily="2" charset="2"/>
              <a:buChar char="Ø"/>
            </a:pPr>
            <a:r>
              <a:rPr lang="en-US" sz="2000" dirty="0" smtClean="0"/>
              <a:t>Customer groups may not always be clearly defined</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Departmentation by Product</a:t>
            </a:r>
            <a:endParaRPr lang="en-US" dirty="0"/>
          </a:p>
        </p:txBody>
      </p:sp>
      <p:sp>
        <p:nvSpPr>
          <p:cNvPr id="5" name="Content Placeholder 4"/>
          <p:cNvSpPr>
            <a:spLocks noGrp="1"/>
          </p:cNvSpPr>
          <p:nvPr>
            <p:ph sz="quarter" idx="1"/>
          </p:nvPr>
        </p:nvSpPr>
        <p:spPr/>
        <p:txBody>
          <a:bodyPr/>
          <a:lstStyle/>
          <a:p>
            <a:pPr algn="just"/>
            <a:r>
              <a:rPr lang="en-US" dirty="0" smtClean="0"/>
              <a:t>Grouping of activities according to products or product lines, especially in multiline, large enterprises.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lip_image00412.jpg"/>
          <p:cNvPicPr>
            <a:picLocks noGrp="1" noChangeAspect="1"/>
          </p:cNvPicPr>
          <p:nvPr>
            <p:ph sz="quarter" idx="1"/>
          </p:nvPr>
        </p:nvPicPr>
        <p:blipFill>
          <a:blip r:embed="rId2"/>
          <a:stretch>
            <a:fillRect/>
          </a:stretch>
        </p:blipFill>
        <p:spPr>
          <a:xfrm>
            <a:off x="139902" y="304800"/>
            <a:ext cx="8748423" cy="6324599"/>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sz="half" idx="1"/>
          </p:nvPr>
        </p:nvSpPr>
        <p:spPr/>
        <p:txBody>
          <a:bodyPr/>
          <a:lstStyle/>
          <a:p>
            <a:r>
              <a:rPr lang="en-US" b="1" dirty="0" smtClean="0"/>
              <a:t>Advantages:</a:t>
            </a:r>
          </a:p>
          <a:p>
            <a:pPr>
              <a:buFont typeface="Wingdings" pitchFamily="2" charset="2"/>
              <a:buChar char="Ø"/>
            </a:pPr>
            <a:r>
              <a:rPr lang="en-US" sz="2000" dirty="0" smtClean="0"/>
              <a:t>Permits growth and diversity of products and services</a:t>
            </a:r>
            <a:r>
              <a:rPr lang="en-US" sz="2000" dirty="0" smtClean="0"/>
              <a:t>.</a:t>
            </a:r>
            <a:endParaRPr lang="en-US" sz="2000" smtClean="0"/>
          </a:p>
          <a:p>
            <a:pPr>
              <a:buFont typeface="Wingdings" pitchFamily="2" charset="2"/>
              <a:buChar char="Ø"/>
            </a:pPr>
            <a:r>
              <a:rPr lang="en-US" sz="2000" smtClean="0"/>
              <a:t> </a:t>
            </a:r>
            <a:r>
              <a:rPr lang="en-US" sz="2000" dirty="0" smtClean="0"/>
              <a:t>Improves coordination of functional activities</a:t>
            </a:r>
          </a:p>
          <a:p>
            <a:pPr>
              <a:buFont typeface="Wingdings" pitchFamily="2" charset="2"/>
              <a:buChar char="Ø"/>
            </a:pPr>
            <a:r>
              <a:rPr lang="en-US" sz="2000" dirty="0" smtClean="0"/>
              <a:t>Places responsibility for profits at the division level</a:t>
            </a:r>
            <a:endParaRPr lang="en-US" sz="2000" dirty="0"/>
          </a:p>
        </p:txBody>
      </p:sp>
      <p:sp>
        <p:nvSpPr>
          <p:cNvPr id="6" name="Content Placeholder 5"/>
          <p:cNvSpPr>
            <a:spLocks noGrp="1"/>
          </p:cNvSpPr>
          <p:nvPr>
            <p:ph sz="half" idx="2"/>
          </p:nvPr>
        </p:nvSpPr>
        <p:spPr/>
        <p:txBody>
          <a:bodyPr/>
          <a:lstStyle/>
          <a:p>
            <a:r>
              <a:rPr lang="en-US" b="1" dirty="0" smtClean="0"/>
              <a:t>Disadvantages:</a:t>
            </a:r>
          </a:p>
          <a:p>
            <a:pPr>
              <a:buFont typeface="Wingdings" pitchFamily="2" charset="2"/>
              <a:buChar char="Ø"/>
            </a:pPr>
            <a:r>
              <a:rPr lang="en-US" sz="2000" dirty="0" smtClean="0"/>
              <a:t>Requires more persons with general manager abilities</a:t>
            </a:r>
          </a:p>
          <a:p>
            <a:pPr>
              <a:buFont typeface="Wingdings" pitchFamily="2" charset="2"/>
              <a:buChar char="Ø"/>
            </a:pPr>
            <a:r>
              <a:rPr lang="en-US" sz="2000" dirty="0" smtClean="0"/>
              <a:t>Presents increased problem of top management control</a:t>
            </a: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Matrix Organization</a:t>
            </a:r>
            <a:endParaRPr lang="en-US" dirty="0"/>
          </a:p>
        </p:txBody>
      </p:sp>
      <p:sp>
        <p:nvSpPr>
          <p:cNvPr id="6" name="Content Placeholder 5"/>
          <p:cNvSpPr>
            <a:spLocks noGrp="1"/>
          </p:cNvSpPr>
          <p:nvPr>
            <p:ph sz="quarter" idx="1"/>
          </p:nvPr>
        </p:nvSpPr>
        <p:spPr/>
        <p:txBody>
          <a:bodyPr/>
          <a:lstStyle/>
          <a:p>
            <a:pPr algn="just"/>
            <a:r>
              <a:rPr lang="en-US" dirty="0" smtClean="0"/>
              <a:t>The combining of functional and project or product patterns of Departmentation in the same organization structure.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trixStructure.png"/>
          <p:cNvPicPr>
            <a:picLocks noGrp="1" noChangeAspect="1"/>
          </p:cNvPicPr>
          <p:nvPr>
            <p:ph sz="quarter" idx="1"/>
          </p:nvPr>
        </p:nvPicPr>
        <p:blipFill>
          <a:blip r:embed="rId2"/>
          <a:stretch>
            <a:fillRect/>
          </a:stretch>
        </p:blipFill>
        <p:spPr>
          <a:xfrm>
            <a:off x="381000" y="533400"/>
            <a:ext cx="8326679" cy="571500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Strategic Business Units(SBU)</a:t>
            </a:r>
            <a:endParaRPr lang="en-US" dirty="0"/>
          </a:p>
        </p:txBody>
      </p:sp>
      <p:sp>
        <p:nvSpPr>
          <p:cNvPr id="3" name="Content Placeholder 2"/>
          <p:cNvSpPr>
            <a:spLocks noGrp="1"/>
          </p:cNvSpPr>
          <p:nvPr>
            <p:ph sz="quarter" idx="1"/>
          </p:nvPr>
        </p:nvSpPr>
        <p:spPr/>
        <p:txBody>
          <a:bodyPr/>
          <a:lstStyle/>
          <a:p>
            <a:pPr algn="just"/>
            <a:r>
              <a:rPr lang="en-US" dirty="0" smtClean="0"/>
              <a:t>Distinct businesses set up as units in a larger company to ensure that certain products or product lines are promoted and handles as though each were an independent business.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dirty="0" smtClean="0"/>
              <a:t>A good example of a corporation having SBUs is the LG. LG as a company produces several consumer products like washing machines, televisions, refrigerators and more others. This units form the SBUs for this company. Their profits can be tracked separately. Each SBU makes its own decisions, budgets and so on</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trategic-business-unit-7-638.jpg"/>
          <p:cNvPicPr>
            <a:picLocks noGrp="1" noChangeAspect="1"/>
          </p:cNvPicPr>
          <p:nvPr>
            <p:ph sz="quarter" idx="1"/>
          </p:nvPr>
        </p:nvPicPr>
        <p:blipFill>
          <a:blip r:embed="rId2"/>
          <a:stretch>
            <a:fillRect/>
          </a:stretch>
        </p:blipFill>
        <p:spPr>
          <a:xfrm>
            <a:off x="533400" y="457200"/>
            <a:ext cx="8177469" cy="58674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sz="quarter" idx="1"/>
          </p:nvPr>
        </p:nvSpPr>
        <p:spPr/>
        <p:txBody>
          <a:bodyPr/>
          <a:lstStyle/>
          <a:p>
            <a:pPr algn="just"/>
            <a:r>
              <a:rPr lang="en-US" dirty="0" smtClean="0"/>
              <a:t>An organizational structure defines how activities such as task allocation, coordination, and supervision are directed toward the achievement of organizational aims.</a:t>
            </a:r>
          </a:p>
          <a:p>
            <a:pPr algn="just"/>
            <a:r>
              <a:rPr lang="en-US" dirty="0" smtClean="0"/>
              <a:t>Grouping activities and people into departments makes it possible to expand organizations.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Virtual Organization</a:t>
            </a:r>
            <a:endParaRPr lang="en-US" dirty="0"/>
          </a:p>
        </p:txBody>
      </p:sp>
      <p:sp>
        <p:nvSpPr>
          <p:cNvPr id="3" name="Content Placeholder 2"/>
          <p:cNvSpPr>
            <a:spLocks noGrp="1"/>
          </p:cNvSpPr>
          <p:nvPr>
            <p:ph sz="quarter" idx="1"/>
          </p:nvPr>
        </p:nvSpPr>
        <p:spPr/>
        <p:txBody>
          <a:bodyPr/>
          <a:lstStyle/>
          <a:p>
            <a:pPr algn="just"/>
            <a:r>
              <a:rPr lang="en-US" dirty="0" smtClean="0"/>
              <a:t>A concept of a group of independent firms or people that are connected through, usually, information technology.</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boundaryless</a:t>
            </a:r>
            <a:r>
              <a:rPr lang="en-US" dirty="0" smtClean="0"/>
              <a:t> organization</a:t>
            </a:r>
            <a:endParaRPr lang="en-US" dirty="0"/>
          </a:p>
        </p:txBody>
      </p:sp>
      <p:sp>
        <p:nvSpPr>
          <p:cNvPr id="3" name="Content Placeholder 2"/>
          <p:cNvSpPr>
            <a:spLocks noGrp="1"/>
          </p:cNvSpPr>
          <p:nvPr>
            <p:ph sz="quarter" idx="1"/>
          </p:nvPr>
        </p:nvSpPr>
        <p:spPr/>
        <p:txBody>
          <a:bodyPr/>
          <a:lstStyle/>
          <a:p>
            <a:pPr algn="just"/>
            <a:r>
              <a:rPr lang="en-US" dirty="0" smtClean="0"/>
              <a:t>A boundary less organization is a contemporary approach in organization design. It is an organization that is not defined by, or limited to, the horizontal, vertical, or external boundaries imposed by a predefined structure.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r>
              <a:rPr lang="en-US" dirty="0" smtClean="0"/>
              <a:t>The examples of boundary less organizations would be Apple the company try to remove hierarchy to empower employees and teams. The goal in a boundary less organization is to develop greater flexibility and responsiveness to change and to enable the free exchange of information and ideas.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Choosing the pattern of Departmentation</a:t>
            </a:r>
            <a:endParaRPr lang="en-US" dirty="0"/>
          </a:p>
        </p:txBody>
      </p:sp>
      <p:sp>
        <p:nvSpPr>
          <p:cNvPr id="3" name="Content Placeholder 2"/>
          <p:cNvSpPr>
            <a:spLocks noGrp="1"/>
          </p:cNvSpPr>
          <p:nvPr>
            <p:ph sz="quarter" idx="1"/>
          </p:nvPr>
        </p:nvSpPr>
        <p:spPr/>
        <p:txBody>
          <a:bodyPr>
            <a:normAutofit/>
          </a:bodyPr>
          <a:lstStyle/>
          <a:p>
            <a:r>
              <a:rPr lang="en-US" dirty="0" smtClean="0"/>
              <a:t>There is no one best pattern to Departmentation, manager must determine </a:t>
            </a:r>
          </a:p>
          <a:p>
            <a:pPr algn="just">
              <a:buFont typeface="Wingdings" pitchFamily="2" charset="2"/>
              <a:buChar char="v"/>
            </a:pPr>
            <a:r>
              <a:rPr lang="en-US" sz="2600" dirty="0" smtClean="0"/>
              <a:t>what is best by looking at the situation they face, </a:t>
            </a:r>
          </a:p>
          <a:p>
            <a:pPr algn="just">
              <a:buFont typeface="Wingdings" pitchFamily="2" charset="2"/>
              <a:buChar char="v"/>
            </a:pPr>
            <a:r>
              <a:rPr lang="en-US" sz="2600" dirty="0" smtClean="0"/>
              <a:t>the jobs to be done and the way they should be done, </a:t>
            </a:r>
          </a:p>
          <a:p>
            <a:pPr algn="just">
              <a:buFont typeface="Wingdings" pitchFamily="2" charset="2"/>
              <a:buChar char="v"/>
            </a:pPr>
            <a:r>
              <a:rPr lang="en-US" sz="2600" dirty="0" smtClean="0"/>
              <a:t>the people involved and their personalities, </a:t>
            </a:r>
          </a:p>
          <a:p>
            <a:pPr algn="just">
              <a:buFont typeface="Wingdings" pitchFamily="2" charset="2"/>
              <a:buChar char="v"/>
            </a:pPr>
            <a:r>
              <a:rPr lang="en-US" sz="2600" dirty="0" smtClean="0"/>
              <a:t>the technology employed in the department, </a:t>
            </a:r>
          </a:p>
          <a:p>
            <a:pPr algn="just">
              <a:buFont typeface="Wingdings" pitchFamily="2" charset="2"/>
              <a:buChar char="v"/>
            </a:pPr>
            <a:r>
              <a:rPr lang="en-US" sz="2600" dirty="0" smtClean="0"/>
              <a:t>the users being served and </a:t>
            </a:r>
          </a:p>
          <a:p>
            <a:pPr algn="just">
              <a:buFont typeface="Wingdings" pitchFamily="2" charset="2"/>
              <a:buChar char="v"/>
            </a:pPr>
            <a:r>
              <a:rPr lang="en-US" sz="2600" dirty="0" smtClean="0"/>
              <a:t>Other internal and external environmental factors in the situation.</a:t>
            </a:r>
            <a:endParaRPr lang="en-US" sz="2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smtClean="0"/>
              <a:t>The Aim: Achieving Objective</a:t>
            </a:r>
          </a:p>
          <a:p>
            <a:r>
              <a:rPr lang="en-US" b="1" dirty="0" smtClean="0"/>
              <a:t>Mixing types of </a:t>
            </a:r>
            <a:r>
              <a:rPr lang="en-US" b="1" smtClean="0"/>
              <a:t>departmentation</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Department by Enterprise function</a:t>
            </a:r>
            <a:endParaRPr lang="en-US" dirty="0"/>
          </a:p>
        </p:txBody>
      </p:sp>
      <p:sp>
        <p:nvSpPr>
          <p:cNvPr id="3" name="Content Placeholder 2"/>
          <p:cNvSpPr>
            <a:spLocks noGrp="1"/>
          </p:cNvSpPr>
          <p:nvPr>
            <p:ph sz="quarter" idx="1"/>
          </p:nvPr>
        </p:nvSpPr>
        <p:spPr/>
        <p:txBody>
          <a:bodyPr/>
          <a:lstStyle/>
          <a:p>
            <a:pPr algn="just"/>
            <a:r>
              <a:rPr lang="en-US" dirty="0" smtClean="0"/>
              <a:t>Grouping of activities according to the functions of an enterprise, such as production, sales, financing, HR and Marketing.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lip_image004-15.jpg"/>
          <p:cNvPicPr>
            <a:picLocks noGrp="1" noChangeAspect="1"/>
          </p:cNvPicPr>
          <p:nvPr>
            <p:ph sz="quarter" idx="1"/>
          </p:nvPr>
        </p:nvPicPr>
        <p:blipFill>
          <a:blip r:embed="rId2"/>
          <a:stretch>
            <a:fillRect/>
          </a:stretch>
        </p:blipFill>
        <p:spPr>
          <a:xfrm>
            <a:off x="304800" y="304800"/>
            <a:ext cx="8580142" cy="61722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sz="half" idx="1"/>
          </p:nvPr>
        </p:nvSpPr>
        <p:spPr/>
        <p:txBody>
          <a:bodyPr>
            <a:normAutofit/>
          </a:bodyPr>
          <a:lstStyle/>
          <a:p>
            <a:r>
              <a:rPr lang="en-US" b="1" dirty="0" smtClean="0"/>
              <a:t>Advantages:</a:t>
            </a:r>
          </a:p>
          <a:p>
            <a:pPr>
              <a:buFont typeface="Wingdings" pitchFamily="2" charset="2"/>
              <a:buChar char="Ø"/>
            </a:pPr>
            <a:r>
              <a:rPr lang="en-US" sz="2000" dirty="0" smtClean="0"/>
              <a:t>Logical reflection of functions</a:t>
            </a:r>
          </a:p>
          <a:p>
            <a:pPr>
              <a:buFont typeface="Wingdings" pitchFamily="2" charset="2"/>
              <a:buChar char="Ø"/>
            </a:pPr>
            <a:r>
              <a:rPr lang="en-US" sz="2000" dirty="0" smtClean="0"/>
              <a:t>Maintains power and prestige of major functions</a:t>
            </a:r>
          </a:p>
          <a:p>
            <a:pPr>
              <a:buFont typeface="Wingdings" pitchFamily="2" charset="2"/>
              <a:buChar char="Ø"/>
            </a:pPr>
            <a:r>
              <a:rPr lang="en-US" sz="2000" dirty="0" smtClean="0"/>
              <a:t>Follows principle of occupational specialization</a:t>
            </a:r>
          </a:p>
          <a:p>
            <a:pPr>
              <a:buFont typeface="Wingdings" pitchFamily="2" charset="2"/>
              <a:buChar char="Ø"/>
            </a:pPr>
            <a:r>
              <a:rPr lang="en-US" sz="2000" dirty="0" smtClean="0"/>
              <a:t>Simplifies </a:t>
            </a:r>
            <a:r>
              <a:rPr lang="en-US" sz="2000" dirty="0" smtClean="0"/>
              <a:t>training</a:t>
            </a:r>
            <a:endParaRPr lang="en-US" sz="2000" dirty="0" smtClean="0"/>
          </a:p>
        </p:txBody>
      </p:sp>
      <p:sp>
        <p:nvSpPr>
          <p:cNvPr id="6" name="Content Placeholder 5"/>
          <p:cNvSpPr>
            <a:spLocks noGrp="1"/>
          </p:cNvSpPr>
          <p:nvPr>
            <p:ph sz="half" idx="2"/>
          </p:nvPr>
        </p:nvSpPr>
        <p:spPr/>
        <p:txBody>
          <a:bodyPr>
            <a:normAutofit/>
          </a:bodyPr>
          <a:lstStyle/>
          <a:p>
            <a:r>
              <a:rPr lang="en-US" b="1" dirty="0" smtClean="0"/>
              <a:t>Disadvantages:</a:t>
            </a:r>
          </a:p>
          <a:p>
            <a:pPr>
              <a:buFont typeface="Wingdings" pitchFamily="2" charset="2"/>
              <a:buChar char="Ø"/>
            </a:pPr>
            <a:r>
              <a:rPr lang="en-US" sz="2000" dirty="0" smtClean="0"/>
              <a:t>De-emphasizes overall company objectives</a:t>
            </a:r>
          </a:p>
          <a:p>
            <a:pPr>
              <a:buFont typeface="Wingdings" pitchFamily="2" charset="2"/>
              <a:buChar char="Ø"/>
            </a:pPr>
            <a:r>
              <a:rPr lang="en-US" sz="2000" dirty="0" smtClean="0"/>
              <a:t>Slow adaptation to changes in the </a:t>
            </a:r>
            <a:r>
              <a:rPr lang="en-US" sz="2000" dirty="0" smtClean="0"/>
              <a:t>environment</a:t>
            </a:r>
            <a:endParaRPr lang="en-US" sz="20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Departmentation by Territory or Geography</a:t>
            </a:r>
            <a:endParaRPr lang="en-US" dirty="0"/>
          </a:p>
        </p:txBody>
      </p:sp>
      <p:sp>
        <p:nvSpPr>
          <p:cNvPr id="5" name="Content Placeholder 4"/>
          <p:cNvSpPr>
            <a:spLocks noGrp="1"/>
          </p:cNvSpPr>
          <p:nvPr>
            <p:ph sz="quarter" idx="1"/>
          </p:nvPr>
        </p:nvSpPr>
        <p:spPr/>
        <p:txBody>
          <a:bodyPr/>
          <a:lstStyle/>
          <a:p>
            <a:pPr algn="just"/>
            <a:r>
              <a:rPr lang="en-US" dirty="0" smtClean="0"/>
              <a:t>Grouping of activities by territory or area is common in enterprises operating over wide geographic areas.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epartmentation-by-Territories-Chart.jpg"/>
          <p:cNvPicPr>
            <a:picLocks noGrp="1" noChangeAspect="1"/>
          </p:cNvPicPr>
          <p:nvPr>
            <p:ph sz="quarter" idx="1"/>
          </p:nvPr>
        </p:nvPicPr>
        <p:blipFill>
          <a:blip r:embed="rId2"/>
          <a:stretch>
            <a:fillRect/>
          </a:stretch>
        </p:blipFill>
        <p:spPr>
          <a:xfrm>
            <a:off x="457200" y="304800"/>
            <a:ext cx="8305799" cy="60960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sz="half" idx="1"/>
          </p:nvPr>
        </p:nvSpPr>
        <p:spPr/>
        <p:txBody>
          <a:bodyPr/>
          <a:lstStyle/>
          <a:p>
            <a:r>
              <a:rPr lang="en-US" b="1" dirty="0" smtClean="0"/>
              <a:t>Advantages:</a:t>
            </a:r>
          </a:p>
          <a:p>
            <a:pPr>
              <a:buFont typeface="Wingdings" pitchFamily="2" charset="2"/>
              <a:buChar char="Ø"/>
            </a:pPr>
            <a:r>
              <a:rPr lang="en-US" sz="2000" dirty="0" smtClean="0"/>
              <a:t>Places emphasis on local markets and problems</a:t>
            </a:r>
          </a:p>
          <a:p>
            <a:pPr>
              <a:buFont typeface="Wingdings" pitchFamily="2" charset="2"/>
              <a:buChar char="Ø"/>
            </a:pPr>
            <a:r>
              <a:rPr lang="en-US" sz="2000" dirty="0" smtClean="0"/>
              <a:t>Improves co-ordination in a region</a:t>
            </a:r>
          </a:p>
          <a:p>
            <a:pPr>
              <a:buFont typeface="Wingdings" pitchFamily="2" charset="2"/>
              <a:buChar char="Ø"/>
            </a:pPr>
            <a:r>
              <a:rPr lang="en-US" sz="2000" dirty="0" smtClean="0"/>
              <a:t>Takes advantage of economies of local operations.</a:t>
            </a:r>
          </a:p>
          <a:p>
            <a:pPr>
              <a:buFont typeface="Wingdings" pitchFamily="2" charset="2"/>
              <a:buChar char="Ø"/>
            </a:pPr>
            <a:r>
              <a:rPr lang="en-US" sz="2000" dirty="0" smtClean="0"/>
              <a:t>Better face-to-face communication with local interests</a:t>
            </a:r>
            <a:endParaRPr lang="en-US" sz="2000" dirty="0"/>
          </a:p>
        </p:txBody>
      </p:sp>
      <p:sp>
        <p:nvSpPr>
          <p:cNvPr id="6" name="Content Placeholder 5"/>
          <p:cNvSpPr>
            <a:spLocks noGrp="1"/>
          </p:cNvSpPr>
          <p:nvPr>
            <p:ph sz="half" idx="2"/>
          </p:nvPr>
        </p:nvSpPr>
        <p:spPr/>
        <p:txBody>
          <a:bodyPr/>
          <a:lstStyle/>
          <a:p>
            <a:r>
              <a:rPr lang="en-US" b="1" dirty="0" smtClean="0"/>
              <a:t>Disadvantages:</a:t>
            </a:r>
          </a:p>
          <a:p>
            <a:pPr>
              <a:buFont typeface="Wingdings" pitchFamily="2" charset="2"/>
              <a:buChar char="Ø"/>
            </a:pPr>
            <a:r>
              <a:rPr lang="en-US" sz="2000" dirty="0" smtClean="0"/>
              <a:t>Requires more persons with general manager abilities</a:t>
            </a:r>
          </a:p>
          <a:p>
            <a:pPr>
              <a:buFont typeface="Wingdings" pitchFamily="2" charset="2"/>
              <a:buChar char="Ø"/>
            </a:pPr>
            <a:r>
              <a:rPr lang="en-US" sz="2000" dirty="0" smtClean="0"/>
              <a:t>Makes control more difficult for top management.</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Departmentation by customer group</a:t>
            </a:r>
            <a:endParaRPr lang="en-US" dirty="0"/>
          </a:p>
        </p:txBody>
      </p:sp>
      <p:sp>
        <p:nvSpPr>
          <p:cNvPr id="7" name="Content Placeholder 6"/>
          <p:cNvSpPr>
            <a:spLocks noGrp="1"/>
          </p:cNvSpPr>
          <p:nvPr>
            <p:ph sz="quarter" idx="1"/>
          </p:nvPr>
        </p:nvSpPr>
        <p:spPr/>
        <p:txBody>
          <a:bodyPr/>
          <a:lstStyle/>
          <a:p>
            <a:pPr algn="just"/>
            <a:r>
              <a:rPr lang="en-US" dirty="0" smtClean="0"/>
              <a:t>Grouping of activities that reflects a primary interest in customers.</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160</TotalTime>
  <Words>520</Words>
  <Application>Microsoft Office PowerPoint</Application>
  <PresentationFormat>On-screen Show (4:3)</PresentationFormat>
  <Paragraphs>69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Civic</vt:lpstr>
      <vt:lpstr>Organization Structure: Departmentation</vt:lpstr>
      <vt:lpstr>Definition</vt:lpstr>
      <vt:lpstr>Department by Enterprise function</vt:lpstr>
      <vt:lpstr>Slide 4</vt:lpstr>
      <vt:lpstr>Slide 5</vt:lpstr>
      <vt:lpstr>Departmentation by Territory or Geography</vt:lpstr>
      <vt:lpstr>Slide 7</vt:lpstr>
      <vt:lpstr>Slide 8</vt:lpstr>
      <vt:lpstr>Departmentation by customer group</vt:lpstr>
      <vt:lpstr>Slide 10</vt:lpstr>
      <vt:lpstr>Slide 11</vt:lpstr>
      <vt:lpstr>Departmentation by Product</vt:lpstr>
      <vt:lpstr>Slide 13</vt:lpstr>
      <vt:lpstr>Slide 14</vt:lpstr>
      <vt:lpstr>Matrix Organization</vt:lpstr>
      <vt:lpstr>Slide 16</vt:lpstr>
      <vt:lpstr>Strategic Business Units(SBU)</vt:lpstr>
      <vt:lpstr>Slide 18</vt:lpstr>
      <vt:lpstr>Slide 19</vt:lpstr>
      <vt:lpstr>The Virtual Organization</vt:lpstr>
      <vt:lpstr>The boundaryless organization</vt:lpstr>
      <vt:lpstr>Slide 22</vt:lpstr>
      <vt:lpstr>Choosing the pattern of Departmentation</vt:lpstr>
      <vt:lpstr>Slide 24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 Structure: Departmentation</dc:title>
  <dc:creator>Vinay</dc:creator>
  <cp:lastModifiedBy>Vinay</cp:lastModifiedBy>
  <cp:revision>32</cp:revision>
  <dcterms:created xsi:type="dcterms:W3CDTF">2006-08-16T00:00:00Z</dcterms:created>
  <dcterms:modified xsi:type="dcterms:W3CDTF">2019-09-05T01:53:58Z</dcterms:modified>
</cp:coreProperties>
</file>