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8" r:id="rId3"/>
    <p:sldId id="266" r:id="rId4"/>
    <p:sldId id="269" r:id="rId5"/>
    <p:sldId id="270" r:id="rId6"/>
    <p:sldId id="271" r:id="rId7"/>
    <p:sldId id="272" r:id="rId8"/>
    <p:sldId id="273" r:id="rId9"/>
    <p:sldId id="274" r:id="rId10"/>
    <p:sldId id="276" r:id="rId11"/>
    <p:sldId id="278" r:id="rId12"/>
    <p:sldId id="277" r:id="rId13"/>
    <p:sldId id="279" r:id="rId14"/>
    <p:sldId id="280" r:id="rId15"/>
    <p:sldId id="281"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14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48A87A34-81AB-432B-8DAE-1953F412C126}" type="datetimeFigureOut">
              <a:rPr lang="en-US" smtClean="0"/>
              <a:t>29/03/2020</a:t>
            </a:fld>
            <a:endParaRPr lang="en-US" dirty="0"/>
          </a:p>
        </p:txBody>
      </p:sp>
      <p:sp>
        <p:nvSpPr>
          <p:cNvPr id="5" name="Footer Placeholder 4"/>
          <p:cNvSpPr>
            <a:spLocks noGrp="1"/>
          </p:cNvSpPr>
          <p:nvPr>
            <p:ph type="ftr" sz="quarter" idx="11"/>
          </p:nvPr>
        </p:nvSpPr>
        <p:spPr>
          <a:xfrm>
            <a:off x="1900237" y="5410202"/>
            <a:ext cx="3843665" cy="365125"/>
          </a:xfrm>
        </p:spPr>
        <p:txBody>
          <a:bodyPr/>
          <a:lstStyle/>
          <a:p>
            <a:endParaRPr lang="en-US" dirty="0"/>
          </a:p>
        </p:txBody>
      </p:sp>
      <p:sp>
        <p:nvSpPr>
          <p:cNvPr id="6" name="Slide Number Placeholder 5"/>
          <p:cNvSpPr>
            <a:spLocks noGrp="1"/>
          </p:cNvSpPr>
          <p:nvPr>
            <p:ph type="sldNum" sz="quarter" idx="12"/>
          </p:nvPr>
        </p:nvSpPr>
        <p:spPr>
          <a:xfrm>
            <a:off x="7915603" y="5410200"/>
            <a:ext cx="57831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0718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29/03/2020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5848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29/03/2020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911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29/03/2020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557089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29/03/2020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926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29/03/2020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0271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29/03/2020</a:t>
            </a:fld>
            <a:endParaRPr lang="en-US" dirty="0"/>
          </a:p>
        </p:txBody>
      </p:sp>
      <p:sp>
        <p:nvSpPr>
          <p:cNvPr id="4" name="Footer Placeholder 3"/>
          <p:cNvSpPr>
            <a:spLocks noGrp="1"/>
          </p:cNvSpPr>
          <p:nvPr>
            <p:ph type="ftr" sz="quarter" idx="11"/>
          </p:nvPr>
        </p:nvSpPr>
        <p:spPr/>
        <p:txBody>
          <a:bodyPr/>
          <a:lstStyle>
            <a:lvl1pPr>
              <a:defRPr cap="all" baseline="0"/>
            </a:lvl1p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6947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29/03/2020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429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29/03/2020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2536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48A87A34-81AB-432B-8DAE-1953F412C126}" type="datetimeFigureOut">
              <a:rPr lang="en-US" smtClean="0"/>
              <a:t>29/03/2020</a:t>
            </a:fld>
            <a:endParaRPr lang="en-US" dirty="0"/>
          </a:p>
        </p:txBody>
      </p:sp>
      <p:sp>
        <p:nvSpPr>
          <p:cNvPr id="50" name="Footer Placeholder 4"/>
          <p:cNvSpPr>
            <a:spLocks noGrp="1"/>
          </p:cNvSpPr>
          <p:nvPr>
            <p:ph type="ftr" sz="quarter" idx="11"/>
          </p:nvPr>
        </p:nvSpPr>
        <p:spPr>
          <a:xfrm>
            <a:off x="856059" y="5883276"/>
            <a:ext cx="4679482" cy="365125"/>
          </a:xfrm>
        </p:spPr>
        <p:txBody>
          <a:bodyPr/>
          <a:lstStyle/>
          <a:p>
            <a:endParaRPr lang="en-US" dirty="0"/>
          </a:p>
        </p:txBody>
      </p:sp>
      <p:sp>
        <p:nvSpPr>
          <p:cNvPr id="51" name="Slide Number Placeholder 5"/>
          <p:cNvSpPr>
            <a:spLocks noGrp="1"/>
          </p:cNvSpPr>
          <p:nvPr>
            <p:ph type="sldNum" sz="quarter" idx="12"/>
          </p:nvPr>
        </p:nvSpPr>
        <p:spPr>
          <a:xfrm>
            <a:off x="7707241" y="5883275"/>
            <a:ext cx="57831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5227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29/03/2020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1036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29/03/2020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5622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29/03/2020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0030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29/03/2020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7071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29/03/2020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1354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29/03/2020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514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29/03/2020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150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29/03/2020</a:t>
            </a:fld>
            <a:endParaRPr lang="en-US" dirty="0"/>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23292743"/>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ED58A-10FC-4439-932F-C2B2C4E5F123}"/>
              </a:ext>
            </a:extLst>
          </p:cNvPr>
          <p:cNvSpPr>
            <a:spLocks noGrp="1"/>
          </p:cNvSpPr>
          <p:nvPr>
            <p:ph type="ctrTitle"/>
          </p:nvPr>
        </p:nvSpPr>
        <p:spPr>
          <a:xfrm>
            <a:off x="1900238" y="1854201"/>
            <a:ext cx="6593681" cy="1655762"/>
          </a:xfrm>
        </p:spPr>
        <p:txBody>
          <a:bodyPr>
            <a:normAutofit/>
          </a:bodyPr>
          <a:lstStyle/>
          <a:p>
            <a:pPr algn="ctr"/>
            <a:r>
              <a:rPr lang="en-US" dirty="0"/>
              <a:t>Floyd - Warshall Algorithm</a:t>
            </a:r>
          </a:p>
        </p:txBody>
      </p:sp>
      <p:sp>
        <p:nvSpPr>
          <p:cNvPr id="3" name="Subtitle 2">
            <a:extLst>
              <a:ext uri="{FF2B5EF4-FFF2-40B4-BE49-F238E27FC236}">
                <a16:creationId xmlns:a16="http://schemas.microsoft.com/office/drawing/2014/main" id="{65701BB2-CB62-4938-B4B8-3E7B8FF9AB24}"/>
              </a:ext>
            </a:extLst>
          </p:cNvPr>
          <p:cNvSpPr>
            <a:spLocks noGrp="1"/>
          </p:cNvSpPr>
          <p:nvPr>
            <p:ph type="subTitle" idx="1"/>
          </p:nvPr>
        </p:nvSpPr>
        <p:spPr/>
        <p:txBody>
          <a:bodyPr/>
          <a:lstStyle/>
          <a:p>
            <a:pPr algn="r"/>
            <a:r>
              <a:rPr lang="en-US" dirty="0">
                <a:solidFill>
                  <a:schemeClr val="tx1"/>
                </a:solidFill>
              </a:rPr>
              <a:t>Divyanshu Shrivastava – 187909</a:t>
            </a:r>
          </a:p>
          <a:p>
            <a:pPr algn="r"/>
            <a:r>
              <a:rPr lang="en-US" dirty="0">
                <a:solidFill>
                  <a:schemeClr val="tx1"/>
                </a:solidFill>
              </a:rPr>
              <a:t>MCA – 2</a:t>
            </a:r>
            <a:r>
              <a:rPr lang="en-US" baseline="30000" dirty="0">
                <a:solidFill>
                  <a:schemeClr val="tx1"/>
                </a:solidFill>
              </a:rPr>
              <a:t>nd</a:t>
            </a:r>
            <a:r>
              <a:rPr lang="en-US" dirty="0">
                <a:solidFill>
                  <a:schemeClr val="tx1"/>
                </a:solidFill>
              </a:rPr>
              <a:t> YEAR</a:t>
            </a:r>
          </a:p>
        </p:txBody>
      </p:sp>
    </p:spTree>
    <p:extLst>
      <p:ext uri="{BB962C8B-B14F-4D97-AF65-F5344CB8AC3E}">
        <p14:creationId xmlns:p14="http://schemas.microsoft.com/office/powerpoint/2010/main" val="107539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9776816-15F6-4B6A-AE3B-CAA4EA083CFA}"/>
              </a:ext>
            </a:extLst>
          </p:cNvPr>
          <p:cNvSpPr txBox="1">
            <a:spLocks/>
          </p:cNvSpPr>
          <p:nvPr/>
        </p:nvSpPr>
        <p:spPr>
          <a:xfrm>
            <a:off x="856060" y="1257300"/>
            <a:ext cx="7344965" cy="3840480"/>
          </a:xfrm>
          <a:prstGeom prst="rect">
            <a:avLst/>
          </a:prstGeom>
        </p:spPr>
        <p:txBody>
          <a:bodyPr vert="horz" lIns="68580" tIns="34290" rIns="68580" bIns="3429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endParaRPr lang="en-US" sz="1100" dirty="0">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AA8FA624-D73F-45F9-B067-1B067E481F87}"/>
              </a:ext>
            </a:extLst>
          </p:cNvPr>
          <p:cNvSpPr>
            <a:spLocks noGrp="1"/>
          </p:cNvSpPr>
          <p:nvPr>
            <p:ph type="title"/>
          </p:nvPr>
        </p:nvSpPr>
        <p:spPr>
          <a:xfrm>
            <a:off x="942975" y="521151"/>
            <a:ext cx="7429499" cy="736149"/>
          </a:xfrm>
        </p:spPr>
        <p:txBody>
          <a:bodyPr>
            <a:normAutofit/>
          </a:bodyPr>
          <a:lstStyle/>
          <a:p>
            <a:pPr algn="ctr"/>
            <a:r>
              <a:rPr lang="en-US" dirty="0"/>
              <a:t>recursive Approach</a:t>
            </a:r>
          </a:p>
        </p:txBody>
      </p:sp>
      <p:sp>
        <p:nvSpPr>
          <p:cNvPr id="5" name="Rectangle 2">
            <a:extLst>
              <a:ext uri="{FF2B5EF4-FFF2-40B4-BE49-F238E27FC236}">
                <a16:creationId xmlns:a16="http://schemas.microsoft.com/office/drawing/2014/main" id="{8EBAC4E5-D01E-49F1-B245-AFFFF36E0F29}"/>
              </a:ext>
            </a:extLst>
          </p:cNvPr>
          <p:cNvSpPr>
            <a:spLocks noChangeArrowheads="1"/>
          </p:cNvSpPr>
          <p:nvPr/>
        </p:nvSpPr>
        <p:spPr bwMode="auto">
          <a:xfrm>
            <a:off x="0" y="90100"/>
            <a:ext cx="65" cy="276999"/>
          </a:xfrm>
          <a:prstGeom prst="rect">
            <a:avLst/>
          </a:prstGeom>
          <a:solidFill>
            <a:srgbClr val="4646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175BF938-F0EF-420D-A7E3-06E4A9454F68}"/>
              </a:ext>
            </a:extLst>
          </p:cNvPr>
          <p:cNvSpPr txBox="1"/>
          <p:nvPr/>
        </p:nvSpPr>
        <p:spPr>
          <a:xfrm>
            <a:off x="1150342" y="1628507"/>
            <a:ext cx="6756400" cy="3600986"/>
          </a:xfrm>
          <a:prstGeom prst="rect">
            <a:avLst/>
          </a:prstGeom>
          <a:noFill/>
        </p:spPr>
        <p:txBody>
          <a:bodyPr wrap="square" rtlCol="0">
            <a:spAutoFit/>
          </a:bodyPr>
          <a:lstStyle/>
          <a:p>
            <a:r>
              <a:rPr lang="en-US" sz="1200" dirty="0">
                <a:latin typeface="Consolas" panose="020B0609020204030204" pitchFamily="49" charset="0"/>
              </a:rPr>
              <a:t>function </a:t>
            </a:r>
            <a:r>
              <a:rPr lang="en-US" sz="1200" dirty="0" err="1">
                <a:latin typeface="Consolas" panose="020B0609020204030204" pitchFamily="49" charset="0"/>
              </a:rPr>
              <a:t>floydwarshall</a:t>
            </a:r>
            <a:r>
              <a:rPr lang="en-US" sz="1200" dirty="0">
                <a:latin typeface="Consolas" panose="020B0609020204030204" pitchFamily="49" charset="0"/>
              </a:rPr>
              <a:t>(w, n) begin </a:t>
            </a:r>
          </a:p>
          <a:p>
            <a:r>
              <a:rPr lang="en-US" sz="1200" dirty="0">
                <a:latin typeface="Consolas" panose="020B0609020204030204" pitchFamily="49" charset="0"/>
              </a:rPr>
              <a:t>    var D = 2D array (n * n)</a:t>
            </a:r>
          </a:p>
          <a:p>
            <a:r>
              <a:rPr lang="en-US" sz="1200" dirty="0">
                <a:latin typeface="Consolas" panose="020B0609020204030204" pitchFamily="49" charset="0"/>
              </a:rPr>
              <a:t>    for </a:t>
            </a:r>
            <a:r>
              <a:rPr lang="en-US" sz="1200" dirty="0" err="1">
                <a:latin typeface="Consolas" panose="020B0609020204030204" pitchFamily="49" charset="0"/>
              </a:rPr>
              <a:t>i</a:t>
            </a:r>
            <a:r>
              <a:rPr lang="en-US" sz="1200" dirty="0">
                <a:latin typeface="Consolas" panose="020B0609020204030204" pitchFamily="49" charset="0"/>
              </a:rPr>
              <a:t> = 1 to n begin</a:t>
            </a:r>
          </a:p>
          <a:p>
            <a:r>
              <a:rPr lang="en-US" sz="1200" dirty="0">
                <a:latin typeface="Consolas" panose="020B0609020204030204" pitchFamily="49" charset="0"/>
              </a:rPr>
              <a:t>        for j = 1 to n begin</a:t>
            </a:r>
          </a:p>
          <a:p>
            <a:r>
              <a:rPr lang="en-US" sz="1200" dirty="0">
                <a:latin typeface="Consolas" panose="020B0609020204030204" pitchFamily="49" charset="0"/>
              </a:rPr>
              <a:t>            D[</a:t>
            </a:r>
            <a:r>
              <a:rPr lang="en-US" sz="1200" dirty="0" err="1">
                <a:latin typeface="Consolas" panose="020B0609020204030204" pitchFamily="49" charset="0"/>
              </a:rPr>
              <a:t>i</a:t>
            </a:r>
            <a:r>
              <a:rPr lang="en-US" sz="1200" dirty="0">
                <a:latin typeface="Consolas" panose="020B0609020204030204" pitchFamily="49" charset="0"/>
              </a:rPr>
              <a:t>, j] = </a:t>
            </a:r>
            <a:r>
              <a:rPr lang="en-US" sz="1200" dirty="0" err="1">
                <a:latin typeface="Consolas" panose="020B0609020204030204" pitchFamily="49" charset="0"/>
              </a:rPr>
              <a:t>fwr</a:t>
            </a:r>
            <a:r>
              <a:rPr lang="en-US" sz="1200" dirty="0">
                <a:latin typeface="Consolas" panose="020B0609020204030204" pitchFamily="49" charset="0"/>
              </a:rPr>
              <a:t>(w, n, </a:t>
            </a:r>
            <a:r>
              <a:rPr lang="en-US" sz="1200" dirty="0" err="1">
                <a:latin typeface="Consolas" panose="020B0609020204030204" pitchFamily="49" charset="0"/>
              </a:rPr>
              <a:t>i</a:t>
            </a:r>
            <a:r>
              <a:rPr lang="en-US" sz="1200" dirty="0">
                <a:latin typeface="Consolas" panose="020B0609020204030204" pitchFamily="49" charset="0"/>
              </a:rPr>
              <a:t>, j)</a:t>
            </a:r>
          </a:p>
          <a:p>
            <a:r>
              <a:rPr lang="en-US" sz="1200" dirty="0">
                <a:latin typeface="Consolas" panose="020B0609020204030204" pitchFamily="49" charset="0"/>
              </a:rPr>
              <a:t>        end</a:t>
            </a:r>
          </a:p>
          <a:p>
            <a:r>
              <a:rPr lang="en-US" sz="1200" dirty="0">
                <a:latin typeface="Consolas" panose="020B0609020204030204" pitchFamily="49" charset="0"/>
              </a:rPr>
              <a:t>    end</a:t>
            </a:r>
          </a:p>
          <a:p>
            <a:r>
              <a:rPr lang="en-US" sz="1200" dirty="0">
                <a:latin typeface="Consolas" panose="020B0609020204030204" pitchFamily="49" charset="0"/>
              </a:rPr>
              <a:t>    return D </a:t>
            </a:r>
          </a:p>
          <a:p>
            <a:r>
              <a:rPr lang="en-US" sz="1200" dirty="0">
                <a:latin typeface="Consolas" panose="020B0609020204030204" pitchFamily="49" charset="0"/>
              </a:rPr>
              <a:t>end</a:t>
            </a:r>
          </a:p>
          <a:p>
            <a:r>
              <a:rPr lang="en-US" sz="1200" dirty="0">
                <a:latin typeface="Consolas" panose="020B0609020204030204" pitchFamily="49" charset="0"/>
              </a:rPr>
              <a:t>	</a:t>
            </a:r>
          </a:p>
          <a:p>
            <a:r>
              <a:rPr lang="en-US" sz="1200" dirty="0">
                <a:latin typeface="Consolas" panose="020B0609020204030204" pitchFamily="49" charset="0"/>
              </a:rPr>
              <a:t>function </a:t>
            </a:r>
            <a:r>
              <a:rPr lang="en-US" sz="1200" dirty="0" err="1">
                <a:latin typeface="Consolas" panose="020B0609020204030204" pitchFamily="49" charset="0"/>
              </a:rPr>
              <a:t>fwr</a:t>
            </a:r>
            <a:r>
              <a:rPr lang="en-US" sz="1200" dirty="0">
                <a:latin typeface="Consolas" panose="020B0609020204030204" pitchFamily="49" charset="0"/>
              </a:rPr>
              <a:t>(w, k, </a:t>
            </a:r>
            <a:r>
              <a:rPr lang="en-US" sz="1200" dirty="0" err="1">
                <a:latin typeface="Consolas" panose="020B0609020204030204" pitchFamily="49" charset="0"/>
              </a:rPr>
              <a:t>i</a:t>
            </a:r>
            <a:r>
              <a:rPr lang="en-US" sz="1200" dirty="0">
                <a:latin typeface="Consolas" panose="020B0609020204030204" pitchFamily="49" charset="0"/>
              </a:rPr>
              <a:t>, j) begin  </a:t>
            </a:r>
          </a:p>
          <a:p>
            <a:r>
              <a:rPr lang="en-US" sz="1200" dirty="0">
                <a:latin typeface="Consolas" panose="020B0609020204030204" pitchFamily="49" charset="0"/>
              </a:rPr>
              <a:t>    if k = 0 then return w[</a:t>
            </a:r>
            <a:r>
              <a:rPr lang="en-US" sz="1200" dirty="0" err="1">
                <a:latin typeface="Consolas" panose="020B0609020204030204" pitchFamily="49" charset="0"/>
              </a:rPr>
              <a:t>i</a:t>
            </a:r>
            <a:r>
              <a:rPr lang="en-US" sz="1200" dirty="0">
                <a:latin typeface="Consolas" panose="020B0609020204030204" pitchFamily="49" charset="0"/>
              </a:rPr>
              <a:t>, j] </a:t>
            </a:r>
          </a:p>
          <a:p>
            <a:r>
              <a:rPr lang="en-US" sz="1200" dirty="0">
                <a:latin typeface="Consolas" panose="020B0609020204030204" pitchFamily="49" charset="0"/>
              </a:rPr>
              <a:t>    else begin</a:t>
            </a:r>
          </a:p>
          <a:p>
            <a:r>
              <a:rPr lang="en-US" sz="1200" dirty="0">
                <a:latin typeface="Consolas" panose="020B0609020204030204" pitchFamily="49" charset="0"/>
              </a:rPr>
              <a:t>        var c1 = </a:t>
            </a:r>
            <a:r>
              <a:rPr lang="en-US" sz="1200" dirty="0" err="1">
                <a:latin typeface="Consolas" panose="020B0609020204030204" pitchFamily="49" charset="0"/>
              </a:rPr>
              <a:t>fwr</a:t>
            </a:r>
            <a:r>
              <a:rPr lang="en-US" sz="1200" dirty="0">
                <a:latin typeface="Consolas" panose="020B0609020204030204" pitchFamily="49" charset="0"/>
              </a:rPr>
              <a:t>(w, k-1, </a:t>
            </a:r>
            <a:r>
              <a:rPr lang="en-US" sz="1200" dirty="0" err="1">
                <a:latin typeface="Consolas" panose="020B0609020204030204" pitchFamily="49" charset="0"/>
              </a:rPr>
              <a:t>i</a:t>
            </a:r>
            <a:r>
              <a:rPr lang="en-US" sz="1200" dirty="0">
                <a:latin typeface="Consolas" panose="020B0609020204030204" pitchFamily="49" charset="0"/>
              </a:rPr>
              <a:t>, j)</a:t>
            </a:r>
          </a:p>
          <a:p>
            <a:r>
              <a:rPr lang="en-US" sz="1200" dirty="0">
                <a:latin typeface="Consolas" panose="020B0609020204030204" pitchFamily="49" charset="0"/>
              </a:rPr>
              <a:t>        var c2 = </a:t>
            </a:r>
            <a:r>
              <a:rPr lang="en-US" sz="1200" dirty="0" err="1">
                <a:latin typeface="Consolas" panose="020B0609020204030204" pitchFamily="49" charset="0"/>
              </a:rPr>
              <a:t>fwr</a:t>
            </a:r>
            <a:r>
              <a:rPr lang="en-US" sz="1200" dirty="0">
                <a:latin typeface="Consolas" panose="020B0609020204030204" pitchFamily="49" charset="0"/>
              </a:rPr>
              <a:t>(w, k-1, </a:t>
            </a:r>
            <a:r>
              <a:rPr lang="en-US" sz="1200" dirty="0" err="1">
                <a:latin typeface="Consolas" panose="020B0609020204030204" pitchFamily="49" charset="0"/>
              </a:rPr>
              <a:t>i</a:t>
            </a:r>
            <a:r>
              <a:rPr lang="en-US" sz="1200" dirty="0">
                <a:latin typeface="Consolas" panose="020B0609020204030204" pitchFamily="49" charset="0"/>
              </a:rPr>
              <a:t>, k) + </a:t>
            </a:r>
            <a:r>
              <a:rPr lang="en-US" sz="1200" dirty="0" err="1">
                <a:latin typeface="Consolas" panose="020B0609020204030204" pitchFamily="49" charset="0"/>
              </a:rPr>
              <a:t>fwr</a:t>
            </a:r>
            <a:r>
              <a:rPr lang="en-US" sz="1200" dirty="0">
                <a:latin typeface="Consolas" panose="020B0609020204030204" pitchFamily="49" charset="0"/>
              </a:rPr>
              <a:t>(w, k-1, k, j)</a:t>
            </a:r>
          </a:p>
          <a:p>
            <a:r>
              <a:rPr lang="en-US" sz="1200" dirty="0">
                <a:latin typeface="Consolas" panose="020B0609020204030204" pitchFamily="49" charset="0"/>
              </a:rPr>
              <a:t>        return min(c1, c2)</a:t>
            </a:r>
          </a:p>
          <a:p>
            <a:r>
              <a:rPr lang="en-US" sz="1200" dirty="0">
                <a:latin typeface="Consolas" panose="020B0609020204030204" pitchFamily="49" charset="0"/>
              </a:rPr>
              <a:t>    end</a:t>
            </a:r>
          </a:p>
          <a:p>
            <a:r>
              <a:rPr lang="en-US" sz="1200" dirty="0">
                <a:latin typeface="Consolas" panose="020B0609020204030204" pitchFamily="49" charset="0"/>
              </a:rPr>
              <a:t>end</a:t>
            </a:r>
          </a:p>
          <a:p>
            <a:endParaRPr lang="en-US" sz="1200" dirty="0">
              <a:latin typeface="Consolas" panose="020B0609020204030204" pitchFamily="49" charset="0"/>
            </a:endParaRPr>
          </a:p>
        </p:txBody>
      </p:sp>
      <p:sp>
        <p:nvSpPr>
          <p:cNvPr id="3" name="TextBox 2">
            <a:extLst>
              <a:ext uri="{FF2B5EF4-FFF2-40B4-BE49-F238E27FC236}">
                <a16:creationId xmlns:a16="http://schemas.microsoft.com/office/drawing/2014/main" id="{6A878798-8203-4013-9B73-F54425962E2E}"/>
              </a:ext>
            </a:extLst>
          </p:cNvPr>
          <p:cNvSpPr txBox="1"/>
          <p:nvPr/>
        </p:nvSpPr>
        <p:spPr>
          <a:xfrm>
            <a:off x="1150342" y="5437318"/>
            <a:ext cx="6223370" cy="369332"/>
          </a:xfrm>
          <a:prstGeom prst="rect">
            <a:avLst/>
          </a:prstGeom>
          <a:noFill/>
        </p:spPr>
        <p:txBody>
          <a:bodyPr wrap="none" rtlCol="0">
            <a:spAutoFit/>
          </a:bodyPr>
          <a:lstStyle/>
          <a:p>
            <a:r>
              <a:rPr lang="en-US" dirty="0"/>
              <a:t>Time Complexity O(</a:t>
            </a:r>
            <a:r>
              <a:rPr lang="en-US" dirty="0" err="1"/>
              <a:t>n⋅nm</a:t>
            </a:r>
            <a:r>
              <a:rPr lang="en-US" dirty="0"/>
              <a:t>) = O(n</a:t>
            </a:r>
            <a:r>
              <a:rPr lang="en-US" baseline="30000" dirty="0"/>
              <a:t>2</a:t>
            </a:r>
            <a:r>
              <a:rPr lang="en-US" dirty="0"/>
              <a:t>m), may be as bad as n</a:t>
            </a:r>
            <a:r>
              <a:rPr lang="en-US" baseline="30000" dirty="0"/>
              <a:t>4</a:t>
            </a:r>
            <a:r>
              <a:rPr lang="en-US" dirty="0"/>
              <a:t> if m=n</a:t>
            </a:r>
            <a:r>
              <a:rPr lang="en-US" baseline="30000" dirty="0"/>
              <a:t>2</a:t>
            </a:r>
          </a:p>
        </p:txBody>
      </p:sp>
    </p:spTree>
    <p:extLst>
      <p:ext uri="{BB962C8B-B14F-4D97-AF65-F5344CB8AC3E}">
        <p14:creationId xmlns:p14="http://schemas.microsoft.com/office/powerpoint/2010/main" val="4266955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9776816-15F6-4B6A-AE3B-CAA4EA083CFA}"/>
              </a:ext>
            </a:extLst>
          </p:cNvPr>
          <p:cNvSpPr txBox="1">
            <a:spLocks/>
          </p:cNvSpPr>
          <p:nvPr/>
        </p:nvSpPr>
        <p:spPr>
          <a:xfrm>
            <a:off x="856060" y="1257300"/>
            <a:ext cx="7344965" cy="3840480"/>
          </a:xfrm>
          <a:prstGeom prst="rect">
            <a:avLst/>
          </a:prstGeom>
        </p:spPr>
        <p:txBody>
          <a:bodyPr vert="horz" lIns="68580" tIns="34290" rIns="68580" bIns="3429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endParaRPr lang="en-US" sz="1100" dirty="0">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AA8FA624-D73F-45F9-B067-1B067E481F87}"/>
              </a:ext>
            </a:extLst>
          </p:cNvPr>
          <p:cNvSpPr>
            <a:spLocks noGrp="1"/>
          </p:cNvSpPr>
          <p:nvPr>
            <p:ph type="title"/>
          </p:nvPr>
        </p:nvSpPr>
        <p:spPr>
          <a:xfrm>
            <a:off x="942975" y="521151"/>
            <a:ext cx="7429499" cy="736149"/>
          </a:xfrm>
        </p:spPr>
        <p:txBody>
          <a:bodyPr>
            <a:normAutofit/>
          </a:bodyPr>
          <a:lstStyle/>
          <a:p>
            <a:pPr algn="ctr"/>
            <a:r>
              <a:rPr lang="en-US" dirty="0"/>
              <a:t>TOP-DOWN Approach</a:t>
            </a:r>
          </a:p>
        </p:txBody>
      </p:sp>
      <p:sp>
        <p:nvSpPr>
          <p:cNvPr id="5" name="Rectangle 2">
            <a:extLst>
              <a:ext uri="{FF2B5EF4-FFF2-40B4-BE49-F238E27FC236}">
                <a16:creationId xmlns:a16="http://schemas.microsoft.com/office/drawing/2014/main" id="{8EBAC4E5-D01E-49F1-B245-AFFFF36E0F29}"/>
              </a:ext>
            </a:extLst>
          </p:cNvPr>
          <p:cNvSpPr>
            <a:spLocks noChangeArrowheads="1"/>
          </p:cNvSpPr>
          <p:nvPr/>
        </p:nvSpPr>
        <p:spPr bwMode="auto">
          <a:xfrm>
            <a:off x="0" y="90100"/>
            <a:ext cx="65" cy="276999"/>
          </a:xfrm>
          <a:prstGeom prst="rect">
            <a:avLst/>
          </a:prstGeom>
          <a:solidFill>
            <a:srgbClr val="4646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175BF938-F0EF-420D-A7E3-06E4A9454F68}"/>
              </a:ext>
            </a:extLst>
          </p:cNvPr>
          <p:cNvSpPr txBox="1"/>
          <p:nvPr/>
        </p:nvSpPr>
        <p:spPr>
          <a:xfrm>
            <a:off x="1279524" y="1261050"/>
            <a:ext cx="6756400" cy="4339650"/>
          </a:xfrm>
          <a:prstGeom prst="rect">
            <a:avLst/>
          </a:prstGeom>
          <a:noFill/>
        </p:spPr>
        <p:txBody>
          <a:bodyPr wrap="square" rtlCol="0">
            <a:spAutoFit/>
          </a:bodyPr>
          <a:lstStyle/>
          <a:p>
            <a:r>
              <a:rPr lang="en-US" sz="1200" dirty="0">
                <a:latin typeface="Consolas" panose="020B0609020204030204" pitchFamily="49" charset="0"/>
              </a:rPr>
              <a:t>function </a:t>
            </a:r>
            <a:r>
              <a:rPr lang="en-US" sz="1200" dirty="0" err="1">
                <a:latin typeface="Consolas" panose="020B0609020204030204" pitchFamily="49" charset="0"/>
              </a:rPr>
              <a:t>floydwarshall</a:t>
            </a:r>
            <a:r>
              <a:rPr lang="en-US" sz="1200" dirty="0">
                <a:latin typeface="Consolas" panose="020B0609020204030204" pitchFamily="49" charset="0"/>
              </a:rPr>
              <a:t>(w, n) begin </a:t>
            </a:r>
          </a:p>
          <a:p>
            <a:r>
              <a:rPr lang="en-US" sz="1200" dirty="0">
                <a:latin typeface="Consolas" panose="020B0609020204030204" pitchFamily="49" charset="0"/>
              </a:rPr>
              <a:t>    var D = 2D array (n * n)</a:t>
            </a:r>
          </a:p>
          <a:p>
            <a:r>
              <a:rPr lang="en-US" sz="1200" dirty="0">
                <a:latin typeface="Consolas" panose="020B0609020204030204" pitchFamily="49" charset="0"/>
              </a:rPr>
              <a:t>    for </a:t>
            </a:r>
            <a:r>
              <a:rPr lang="en-US" sz="1200" dirty="0" err="1">
                <a:latin typeface="Consolas" panose="020B0609020204030204" pitchFamily="49" charset="0"/>
              </a:rPr>
              <a:t>i</a:t>
            </a:r>
            <a:r>
              <a:rPr lang="en-US" sz="1200" dirty="0">
                <a:latin typeface="Consolas" panose="020B0609020204030204" pitchFamily="49" charset="0"/>
              </a:rPr>
              <a:t> = 1 to n begin</a:t>
            </a:r>
          </a:p>
          <a:p>
            <a:r>
              <a:rPr lang="en-US" sz="1200" dirty="0">
                <a:latin typeface="Consolas" panose="020B0609020204030204" pitchFamily="49" charset="0"/>
              </a:rPr>
              <a:t>        for j = 1 to n begin</a:t>
            </a:r>
          </a:p>
          <a:p>
            <a:r>
              <a:rPr lang="en-US" sz="1200" dirty="0">
                <a:latin typeface="Consolas" panose="020B0609020204030204" pitchFamily="49" charset="0"/>
              </a:rPr>
              <a:t>            D[</a:t>
            </a:r>
            <a:r>
              <a:rPr lang="en-US" sz="1200" dirty="0" err="1">
                <a:latin typeface="Consolas" panose="020B0609020204030204" pitchFamily="49" charset="0"/>
              </a:rPr>
              <a:t>i</a:t>
            </a:r>
            <a:r>
              <a:rPr lang="en-US" sz="1200" dirty="0">
                <a:latin typeface="Consolas" panose="020B0609020204030204" pitchFamily="49" charset="0"/>
              </a:rPr>
              <a:t>, j] = </a:t>
            </a:r>
            <a:r>
              <a:rPr lang="en-US" sz="1200" dirty="0" err="1">
                <a:latin typeface="Consolas" panose="020B0609020204030204" pitchFamily="49" charset="0"/>
              </a:rPr>
              <a:t>fwr</a:t>
            </a:r>
            <a:r>
              <a:rPr lang="en-US" sz="1200" dirty="0">
                <a:latin typeface="Consolas" panose="020B0609020204030204" pitchFamily="49" charset="0"/>
              </a:rPr>
              <a:t>(w, n, </a:t>
            </a:r>
            <a:r>
              <a:rPr lang="en-US" sz="1200" dirty="0" err="1">
                <a:latin typeface="Consolas" panose="020B0609020204030204" pitchFamily="49" charset="0"/>
              </a:rPr>
              <a:t>i</a:t>
            </a:r>
            <a:r>
              <a:rPr lang="en-US" sz="1200" dirty="0">
                <a:latin typeface="Consolas" panose="020B0609020204030204" pitchFamily="49" charset="0"/>
              </a:rPr>
              <a:t>, j)</a:t>
            </a:r>
          </a:p>
          <a:p>
            <a:r>
              <a:rPr lang="en-US" sz="1200" dirty="0">
                <a:latin typeface="Consolas" panose="020B0609020204030204" pitchFamily="49" charset="0"/>
              </a:rPr>
              <a:t>        end</a:t>
            </a:r>
          </a:p>
          <a:p>
            <a:r>
              <a:rPr lang="en-US" sz="1200" dirty="0">
                <a:latin typeface="Consolas" panose="020B0609020204030204" pitchFamily="49" charset="0"/>
              </a:rPr>
              <a:t>    end</a:t>
            </a:r>
          </a:p>
          <a:p>
            <a:r>
              <a:rPr lang="en-US" sz="1200" dirty="0">
                <a:latin typeface="Consolas" panose="020B0609020204030204" pitchFamily="49" charset="0"/>
              </a:rPr>
              <a:t>    return D</a:t>
            </a:r>
          </a:p>
          <a:p>
            <a:r>
              <a:rPr lang="en-US" sz="1200" dirty="0">
                <a:latin typeface="Consolas" panose="020B0609020204030204" pitchFamily="49" charset="0"/>
              </a:rPr>
              <a:t>end</a:t>
            </a:r>
          </a:p>
          <a:p>
            <a:endParaRPr lang="en-US" sz="1200" dirty="0">
              <a:latin typeface="Consolas" panose="020B0609020204030204" pitchFamily="49" charset="0"/>
            </a:endParaRPr>
          </a:p>
          <a:p>
            <a:r>
              <a:rPr lang="en-US" sz="1200" dirty="0">
                <a:latin typeface="Consolas" panose="020B0609020204030204" pitchFamily="49" charset="0"/>
              </a:rPr>
              <a:t>var m = 3D array (n*n*n) initialized to infinity</a:t>
            </a:r>
          </a:p>
          <a:p>
            <a:r>
              <a:rPr lang="en-US" sz="1200" dirty="0">
                <a:latin typeface="Consolas" panose="020B0609020204030204" pitchFamily="49" charset="0"/>
              </a:rPr>
              <a:t>function </a:t>
            </a:r>
            <a:r>
              <a:rPr lang="en-US" sz="1200" dirty="0" err="1">
                <a:latin typeface="Consolas" panose="020B0609020204030204" pitchFamily="49" charset="0"/>
              </a:rPr>
              <a:t>fwr</a:t>
            </a:r>
            <a:r>
              <a:rPr lang="en-US" sz="1200" dirty="0">
                <a:latin typeface="Consolas" panose="020B0609020204030204" pitchFamily="49" charset="0"/>
              </a:rPr>
              <a:t>(w, k, </a:t>
            </a:r>
            <a:r>
              <a:rPr lang="en-US" sz="1200" dirty="0" err="1">
                <a:latin typeface="Consolas" panose="020B0609020204030204" pitchFamily="49" charset="0"/>
              </a:rPr>
              <a:t>i</a:t>
            </a:r>
            <a:r>
              <a:rPr lang="en-US" sz="1200" dirty="0">
                <a:latin typeface="Consolas" panose="020B0609020204030204" pitchFamily="49" charset="0"/>
              </a:rPr>
              <a:t>, j) begin</a:t>
            </a:r>
          </a:p>
          <a:p>
            <a:r>
              <a:rPr lang="en-US" sz="1200" dirty="0">
                <a:latin typeface="Consolas" panose="020B0609020204030204" pitchFamily="49" charset="0"/>
              </a:rPr>
              <a:t>    if m[k, </a:t>
            </a:r>
            <a:r>
              <a:rPr lang="en-US" sz="1200" dirty="0" err="1">
                <a:latin typeface="Consolas" panose="020B0609020204030204" pitchFamily="49" charset="0"/>
              </a:rPr>
              <a:t>i</a:t>
            </a:r>
            <a:r>
              <a:rPr lang="en-US" sz="1200" dirty="0">
                <a:latin typeface="Consolas" panose="020B0609020204030204" pitchFamily="49" charset="0"/>
              </a:rPr>
              <a:t>, j] = infinity then begin</a:t>
            </a:r>
          </a:p>
          <a:p>
            <a:r>
              <a:rPr lang="en-US" sz="1200" dirty="0">
                <a:latin typeface="Consolas" panose="020B0609020204030204" pitchFamily="49" charset="0"/>
              </a:rPr>
              <a:t>        if k = 0 then m[k, </a:t>
            </a:r>
            <a:r>
              <a:rPr lang="en-US" sz="1200" dirty="0" err="1">
                <a:latin typeface="Consolas" panose="020B0609020204030204" pitchFamily="49" charset="0"/>
              </a:rPr>
              <a:t>i</a:t>
            </a:r>
            <a:r>
              <a:rPr lang="en-US" sz="1200" dirty="0">
                <a:latin typeface="Consolas" panose="020B0609020204030204" pitchFamily="49" charset="0"/>
              </a:rPr>
              <a:t>, j] = w[</a:t>
            </a:r>
            <a:r>
              <a:rPr lang="en-US" sz="1200" dirty="0" err="1">
                <a:latin typeface="Consolas" panose="020B0609020204030204" pitchFamily="49" charset="0"/>
              </a:rPr>
              <a:t>i</a:t>
            </a:r>
            <a:r>
              <a:rPr lang="en-US" sz="1200" dirty="0">
                <a:latin typeface="Consolas" panose="020B0609020204030204" pitchFamily="49" charset="0"/>
              </a:rPr>
              <a:t>, j]</a:t>
            </a:r>
          </a:p>
          <a:p>
            <a:r>
              <a:rPr lang="en-US" sz="1200" dirty="0">
                <a:latin typeface="Consolas" panose="020B0609020204030204" pitchFamily="49" charset="0"/>
              </a:rPr>
              <a:t>        else begin</a:t>
            </a:r>
          </a:p>
          <a:p>
            <a:r>
              <a:rPr lang="en-US" sz="1200" dirty="0">
                <a:latin typeface="Consolas" panose="020B0609020204030204" pitchFamily="49" charset="0"/>
              </a:rPr>
              <a:t>            var c1 = </a:t>
            </a:r>
            <a:r>
              <a:rPr lang="en-US" sz="1200" dirty="0" err="1">
                <a:latin typeface="Consolas" panose="020B0609020204030204" pitchFamily="49" charset="0"/>
              </a:rPr>
              <a:t>fwr</a:t>
            </a:r>
            <a:r>
              <a:rPr lang="en-US" sz="1200" dirty="0">
                <a:latin typeface="Consolas" panose="020B0609020204030204" pitchFamily="49" charset="0"/>
              </a:rPr>
              <a:t>(w, k-1, </a:t>
            </a:r>
            <a:r>
              <a:rPr lang="en-US" sz="1200" dirty="0" err="1">
                <a:latin typeface="Consolas" panose="020B0609020204030204" pitchFamily="49" charset="0"/>
              </a:rPr>
              <a:t>i</a:t>
            </a:r>
            <a:r>
              <a:rPr lang="en-US" sz="1200" dirty="0">
                <a:latin typeface="Consolas" panose="020B0609020204030204" pitchFamily="49" charset="0"/>
              </a:rPr>
              <a:t>, j)</a:t>
            </a:r>
          </a:p>
          <a:p>
            <a:r>
              <a:rPr lang="en-US" sz="1200" dirty="0">
                <a:latin typeface="Consolas" panose="020B0609020204030204" pitchFamily="49" charset="0"/>
              </a:rPr>
              <a:t>            var c2 = </a:t>
            </a:r>
            <a:r>
              <a:rPr lang="en-US" sz="1200" dirty="0" err="1">
                <a:latin typeface="Consolas" panose="020B0609020204030204" pitchFamily="49" charset="0"/>
              </a:rPr>
              <a:t>fwr</a:t>
            </a:r>
            <a:r>
              <a:rPr lang="en-US" sz="1200" dirty="0">
                <a:latin typeface="Consolas" panose="020B0609020204030204" pitchFamily="49" charset="0"/>
              </a:rPr>
              <a:t>(w, k-1, </a:t>
            </a:r>
            <a:r>
              <a:rPr lang="en-US" sz="1200" dirty="0" err="1">
                <a:latin typeface="Consolas" panose="020B0609020204030204" pitchFamily="49" charset="0"/>
              </a:rPr>
              <a:t>i</a:t>
            </a:r>
            <a:r>
              <a:rPr lang="en-US" sz="1200" dirty="0">
                <a:latin typeface="Consolas" panose="020B0609020204030204" pitchFamily="49" charset="0"/>
              </a:rPr>
              <a:t>, k) + </a:t>
            </a:r>
            <a:r>
              <a:rPr lang="en-US" sz="1200" dirty="0" err="1">
                <a:latin typeface="Consolas" panose="020B0609020204030204" pitchFamily="49" charset="0"/>
              </a:rPr>
              <a:t>fwr</a:t>
            </a:r>
            <a:r>
              <a:rPr lang="en-US" sz="1200" dirty="0">
                <a:latin typeface="Consolas" panose="020B0609020204030204" pitchFamily="49" charset="0"/>
              </a:rPr>
              <a:t>(w, k-1, k, j)</a:t>
            </a:r>
          </a:p>
          <a:p>
            <a:r>
              <a:rPr lang="en-US" sz="1200" dirty="0">
                <a:latin typeface="Consolas" panose="020B0609020204030204" pitchFamily="49" charset="0"/>
              </a:rPr>
              <a:t>            m[k, </a:t>
            </a:r>
            <a:r>
              <a:rPr lang="en-US" sz="1200" dirty="0" err="1">
                <a:latin typeface="Consolas" panose="020B0609020204030204" pitchFamily="49" charset="0"/>
              </a:rPr>
              <a:t>i</a:t>
            </a:r>
            <a:r>
              <a:rPr lang="en-US" sz="1200" dirty="0">
                <a:latin typeface="Consolas" panose="020B0609020204030204" pitchFamily="49" charset="0"/>
              </a:rPr>
              <a:t>, j] = min(c1, c2)</a:t>
            </a:r>
          </a:p>
          <a:p>
            <a:r>
              <a:rPr lang="en-US" sz="1200" dirty="0">
                <a:latin typeface="Consolas" panose="020B0609020204030204" pitchFamily="49" charset="0"/>
              </a:rPr>
              <a:t>        end</a:t>
            </a:r>
          </a:p>
          <a:p>
            <a:r>
              <a:rPr lang="en-US" sz="1200" dirty="0">
                <a:latin typeface="Consolas" panose="020B0609020204030204" pitchFamily="49" charset="0"/>
              </a:rPr>
              <a:t>    end</a:t>
            </a:r>
          </a:p>
          <a:p>
            <a:r>
              <a:rPr lang="en-US" sz="1200" dirty="0">
                <a:latin typeface="Consolas" panose="020B0609020204030204" pitchFamily="49" charset="0"/>
              </a:rPr>
              <a:t>    return m[k, </a:t>
            </a:r>
            <a:r>
              <a:rPr lang="en-US" sz="1200" dirty="0" err="1">
                <a:latin typeface="Consolas" panose="020B0609020204030204" pitchFamily="49" charset="0"/>
              </a:rPr>
              <a:t>i</a:t>
            </a:r>
            <a:r>
              <a:rPr lang="en-US" sz="1200" dirty="0">
                <a:latin typeface="Consolas" panose="020B0609020204030204" pitchFamily="49" charset="0"/>
              </a:rPr>
              <a:t>, j]</a:t>
            </a:r>
          </a:p>
          <a:p>
            <a:r>
              <a:rPr lang="en-US" sz="1200" dirty="0">
                <a:latin typeface="Consolas" panose="020B0609020204030204" pitchFamily="49" charset="0"/>
              </a:rPr>
              <a:t>end</a:t>
            </a:r>
          </a:p>
          <a:p>
            <a:endParaRPr lang="en-US" sz="1200" dirty="0">
              <a:latin typeface="Consolas" panose="020B0609020204030204" pitchFamily="49" charset="0"/>
            </a:endParaRPr>
          </a:p>
        </p:txBody>
      </p:sp>
      <p:sp>
        <p:nvSpPr>
          <p:cNvPr id="7" name="TextBox 6">
            <a:extLst>
              <a:ext uri="{FF2B5EF4-FFF2-40B4-BE49-F238E27FC236}">
                <a16:creationId xmlns:a16="http://schemas.microsoft.com/office/drawing/2014/main" id="{C25709D3-7106-434C-8620-96EF1E9199CD}"/>
              </a:ext>
            </a:extLst>
          </p:cNvPr>
          <p:cNvSpPr txBox="1"/>
          <p:nvPr/>
        </p:nvSpPr>
        <p:spPr>
          <a:xfrm>
            <a:off x="1150342" y="5437314"/>
            <a:ext cx="2304990" cy="369332"/>
          </a:xfrm>
          <a:prstGeom prst="rect">
            <a:avLst/>
          </a:prstGeom>
          <a:noFill/>
        </p:spPr>
        <p:txBody>
          <a:bodyPr wrap="none" rtlCol="0">
            <a:spAutoFit/>
          </a:bodyPr>
          <a:lstStyle/>
          <a:p>
            <a:r>
              <a:rPr lang="en-US" dirty="0"/>
              <a:t>Time Complexity O(n</a:t>
            </a:r>
            <a:r>
              <a:rPr lang="en-US" baseline="30000" dirty="0"/>
              <a:t>3</a:t>
            </a:r>
            <a:r>
              <a:rPr lang="en-US" dirty="0"/>
              <a:t>)</a:t>
            </a:r>
            <a:endParaRPr lang="en-US" baseline="30000" dirty="0"/>
          </a:p>
        </p:txBody>
      </p:sp>
    </p:spTree>
    <p:extLst>
      <p:ext uri="{BB962C8B-B14F-4D97-AF65-F5344CB8AC3E}">
        <p14:creationId xmlns:p14="http://schemas.microsoft.com/office/powerpoint/2010/main" val="931925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9776816-15F6-4B6A-AE3B-CAA4EA083CFA}"/>
              </a:ext>
            </a:extLst>
          </p:cNvPr>
          <p:cNvSpPr txBox="1">
            <a:spLocks/>
          </p:cNvSpPr>
          <p:nvPr/>
        </p:nvSpPr>
        <p:spPr>
          <a:xfrm>
            <a:off x="856060" y="1257300"/>
            <a:ext cx="7344965" cy="3840480"/>
          </a:xfrm>
          <a:prstGeom prst="rect">
            <a:avLst/>
          </a:prstGeom>
        </p:spPr>
        <p:txBody>
          <a:bodyPr vert="horz" lIns="68580" tIns="34290" rIns="68580" bIns="3429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endParaRPr lang="en-US" sz="1100" dirty="0">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AA8FA624-D73F-45F9-B067-1B067E481F87}"/>
              </a:ext>
            </a:extLst>
          </p:cNvPr>
          <p:cNvSpPr>
            <a:spLocks noGrp="1"/>
          </p:cNvSpPr>
          <p:nvPr>
            <p:ph type="title"/>
          </p:nvPr>
        </p:nvSpPr>
        <p:spPr>
          <a:xfrm>
            <a:off x="942975" y="521151"/>
            <a:ext cx="7429499" cy="736149"/>
          </a:xfrm>
        </p:spPr>
        <p:txBody>
          <a:bodyPr>
            <a:normAutofit/>
          </a:bodyPr>
          <a:lstStyle/>
          <a:p>
            <a:pPr algn="ctr"/>
            <a:r>
              <a:rPr lang="en-US" dirty="0"/>
              <a:t>BOTTOM-UP Approach</a:t>
            </a:r>
          </a:p>
        </p:txBody>
      </p:sp>
      <p:sp>
        <p:nvSpPr>
          <p:cNvPr id="5" name="Rectangle 2">
            <a:extLst>
              <a:ext uri="{FF2B5EF4-FFF2-40B4-BE49-F238E27FC236}">
                <a16:creationId xmlns:a16="http://schemas.microsoft.com/office/drawing/2014/main" id="{8EBAC4E5-D01E-49F1-B245-AFFFF36E0F29}"/>
              </a:ext>
            </a:extLst>
          </p:cNvPr>
          <p:cNvSpPr>
            <a:spLocks noChangeArrowheads="1"/>
          </p:cNvSpPr>
          <p:nvPr/>
        </p:nvSpPr>
        <p:spPr bwMode="auto">
          <a:xfrm>
            <a:off x="0" y="90100"/>
            <a:ext cx="65" cy="276999"/>
          </a:xfrm>
          <a:prstGeom prst="rect">
            <a:avLst/>
          </a:prstGeom>
          <a:solidFill>
            <a:srgbClr val="4646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175BF938-F0EF-420D-A7E3-06E4A9454F68}"/>
              </a:ext>
            </a:extLst>
          </p:cNvPr>
          <p:cNvSpPr txBox="1"/>
          <p:nvPr/>
        </p:nvSpPr>
        <p:spPr>
          <a:xfrm>
            <a:off x="1150342" y="1628507"/>
            <a:ext cx="6756400" cy="3600986"/>
          </a:xfrm>
          <a:prstGeom prst="rect">
            <a:avLst/>
          </a:prstGeom>
          <a:noFill/>
        </p:spPr>
        <p:txBody>
          <a:bodyPr wrap="square" rtlCol="0">
            <a:spAutoFit/>
          </a:bodyPr>
          <a:lstStyle/>
          <a:p>
            <a:r>
              <a:rPr lang="en-US" sz="1200" dirty="0">
                <a:latin typeface="Consolas" panose="020B0609020204030204" pitchFamily="49" charset="0"/>
              </a:rPr>
              <a:t>function </a:t>
            </a:r>
            <a:r>
              <a:rPr lang="en-US" sz="1200" dirty="0" err="1">
                <a:latin typeface="Consolas" panose="020B0609020204030204" pitchFamily="49" charset="0"/>
              </a:rPr>
              <a:t>floydwarshall</a:t>
            </a:r>
            <a:r>
              <a:rPr lang="en-US" sz="1200" dirty="0">
                <a:latin typeface="Consolas" panose="020B0609020204030204" pitchFamily="49" charset="0"/>
              </a:rPr>
              <a:t>(w, n) begin</a:t>
            </a:r>
          </a:p>
          <a:p>
            <a:r>
              <a:rPr lang="en-US" sz="1200" dirty="0">
                <a:latin typeface="Consolas" panose="020B0609020204030204" pitchFamily="49" charset="0"/>
              </a:rPr>
              <a:t>    var D = 3D array (n*n*n) initialized to infinity</a:t>
            </a:r>
          </a:p>
          <a:p>
            <a:r>
              <a:rPr lang="en-US" sz="1200" dirty="0">
                <a:latin typeface="Consolas" panose="020B0609020204030204" pitchFamily="49" charset="0"/>
              </a:rPr>
              <a:t>    for </a:t>
            </a:r>
            <a:r>
              <a:rPr lang="en-US" sz="1200" dirty="0" err="1">
                <a:latin typeface="Consolas" panose="020B0609020204030204" pitchFamily="49" charset="0"/>
              </a:rPr>
              <a:t>i</a:t>
            </a:r>
            <a:r>
              <a:rPr lang="en-US" sz="1200" dirty="0">
                <a:latin typeface="Consolas" panose="020B0609020204030204" pitchFamily="49" charset="0"/>
              </a:rPr>
              <a:t> = 1 to n begin</a:t>
            </a:r>
          </a:p>
          <a:p>
            <a:r>
              <a:rPr lang="en-US" sz="1200" dirty="0">
                <a:latin typeface="Consolas" panose="020B0609020204030204" pitchFamily="49" charset="0"/>
              </a:rPr>
              <a:t>        for j = 1 to n begin</a:t>
            </a:r>
          </a:p>
          <a:p>
            <a:r>
              <a:rPr lang="en-US" sz="1200" dirty="0">
                <a:latin typeface="Consolas" panose="020B0609020204030204" pitchFamily="49" charset="0"/>
              </a:rPr>
              <a:t>            D[0, </a:t>
            </a:r>
            <a:r>
              <a:rPr lang="en-US" sz="1200" dirty="0" err="1">
                <a:latin typeface="Consolas" panose="020B0609020204030204" pitchFamily="49" charset="0"/>
              </a:rPr>
              <a:t>i</a:t>
            </a:r>
            <a:r>
              <a:rPr lang="en-US" sz="1200" dirty="0">
                <a:latin typeface="Consolas" panose="020B0609020204030204" pitchFamily="49" charset="0"/>
              </a:rPr>
              <a:t>, j] = w[</a:t>
            </a:r>
            <a:r>
              <a:rPr lang="en-US" sz="1200" dirty="0" err="1">
                <a:latin typeface="Consolas" panose="020B0609020204030204" pitchFamily="49" charset="0"/>
              </a:rPr>
              <a:t>i</a:t>
            </a:r>
            <a:r>
              <a:rPr lang="en-US" sz="1200" dirty="0">
                <a:latin typeface="Consolas" panose="020B0609020204030204" pitchFamily="49" charset="0"/>
              </a:rPr>
              <a:t>, j]</a:t>
            </a:r>
          </a:p>
          <a:p>
            <a:r>
              <a:rPr lang="en-US" sz="1200" dirty="0">
                <a:latin typeface="Consolas" panose="020B0609020204030204" pitchFamily="49" charset="0"/>
              </a:rPr>
              <a:t>        end</a:t>
            </a:r>
          </a:p>
          <a:p>
            <a:r>
              <a:rPr lang="en-US" sz="1200" dirty="0">
                <a:latin typeface="Consolas" panose="020B0609020204030204" pitchFamily="49" charset="0"/>
              </a:rPr>
              <a:t>    end </a:t>
            </a:r>
          </a:p>
          <a:p>
            <a:r>
              <a:rPr lang="en-US" sz="1200" dirty="0">
                <a:latin typeface="Consolas" panose="020B0609020204030204" pitchFamily="49" charset="0"/>
              </a:rPr>
              <a:t>    for k = 1 to n begin</a:t>
            </a:r>
          </a:p>
          <a:p>
            <a:r>
              <a:rPr lang="en-US" sz="1200" dirty="0">
                <a:latin typeface="Consolas" panose="020B0609020204030204" pitchFamily="49" charset="0"/>
              </a:rPr>
              <a:t>        for </a:t>
            </a:r>
            <a:r>
              <a:rPr lang="en-US" sz="1200" dirty="0" err="1">
                <a:latin typeface="Consolas" panose="020B0609020204030204" pitchFamily="49" charset="0"/>
              </a:rPr>
              <a:t>i</a:t>
            </a:r>
            <a:r>
              <a:rPr lang="en-US" sz="1200" dirty="0">
                <a:latin typeface="Consolas" panose="020B0609020204030204" pitchFamily="49" charset="0"/>
              </a:rPr>
              <a:t> = 1 to n begin</a:t>
            </a:r>
          </a:p>
          <a:p>
            <a:r>
              <a:rPr lang="en-US" sz="1200" dirty="0">
                <a:latin typeface="Consolas" panose="020B0609020204030204" pitchFamily="49" charset="0"/>
              </a:rPr>
              <a:t>            for j = 1 to n begin</a:t>
            </a:r>
          </a:p>
          <a:p>
            <a:r>
              <a:rPr lang="en-US" sz="1200" dirty="0">
                <a:latin typeface="Consolas" panose="020B0609020204030204" pitchFamily="49" charset="0"/>
              </a:rPr>
              <a:t>                var c1 = D[k-1, </a:t>
            </a:r>
            <a:r>
              <a:rPr lang="en-US" sz="1200" dirty="0" err="1">
                <a:latin typeface="Consolas" panose="020B0609020204030204" pitchFamily="49" charset="0"/>
              </a:rPr>
              <a:t>i</a:t>
            </a:r>
            <a:r>
              <a:rPr lang="en-US" sz="1200" dirty="0">
                <a:latin typeface="Consolas" panose="020B0609020204030204" pitchFamily="49" charset="0"/>
              </a:rPr>
              <a:t>, j]</a:t>
            </a:r>
          </a:p>
          <a:p>
            <a:r>
              <a:rPr lang="en-US" sz="1200" dirty="0">
                <a:latin typeface="Consolas" panose="020B0609020204030204" pitchFamily="49" charset="0"/>
              </a:rPr>
              <a:t>                var c2 = D[k-1, </a:t>
            </a:r>
            <a:r>
              <a:rPr lang="en-US" sz="1200" dirty="0" err="1">
                <a:latin typeface="Consolas" panose="020B0609020204030204" pitchFamily="49" charset="0"/>
              </a:rPr>
              <a:t>i</a:t>
            </a:r>
            <a:r>
              <a:rPr lang="en-US" sz="1200" dirty="0">
                <a:latin typeface="Consolas" panose="020B0609020204030204" pitchFamily="49" charset="0"/>
              </a:rPr>
              <a:t>, k] + D[k-1, k, j]</a:t>
            </a:r>
          </a:p>
          <a:p>
            <a:r>
              <a:rPr lang="en-US" sz="1200" dirty="0">
                <a:latin typeface="Consolas" panose="020B0609020204030204" pitchFamily="49" charset="0"/>
              </a:rPr>
              <a:t>                D[k, </a:t>
            </a:r>
            <a:r>
              <a:rPr lang="en-US" sz="1200" dirty="0" err="1">
                <a:latin typeface="Consolas" panose="020B0609020204030204" pitchFamily="49" charset="0"/>
              </a:rPr>
              <a:t>i</a:t>
            </a:r>
            <a:r>
              <a:rPr lang="en-US" sz="1200" dirty="0">
                <a:latin typeface="Consolas" panose="020B0609020204030204" pitchFamily="49" charset="0"/>
              </a:rPr>
              <a:t>, j] = min(c1, c2)</a:t>
            </a:r>
          </a:p>
          <a:p>
            <a:r>
              <a:rPr lang="en-US" sz="1200" dirty="0">
                <a:latin typeface="Consolas" panose="020B0609020204030204" pitchFamily="49" charset="0"/>
              </a:rPr>
              <a:t>            end</a:t>
            </a:r>
          </a:p>
          <a:p>
            <a:r>
              <a:rPr lang="en-US" sz="1200" dirty="0">
                <a:latin typeface="Consolas" panose="020B0609020204030204" pitchFamily="49" charset="0"/>
              </a:rPr>
              <a:t>        end</a:t>
            </a:r>
          </a:p>
          <a:p>
            <a:r>
              <a:rPr lang="en-US" sz="1200" dirty="0">
                <a:latin typeface="Consolas" panose="020B0609020204030204" pitchFamily="49" charset="0"/>
              </a:rPr>
              <a:t>    end</a:t>
            </a:r>
          </a:p>
          <a:p>
            <a:r>
              <a:rPr lang="en-US" sz="1200" dirty="0">
                <a:latin typeface="Consolas" panose="020B0609020204030204" pitchFamily="49" charset="0"/>
              </a:rPr>
              <a:t>    return D[n]</a:t>
            </a:r>
          </a:p>
          <a:p>
            <a:r>
              <a:rPr lang="en-US" sz="1200" dirty="0">
                <a:latin typeface="Consolas" panose="020B0609020204030204" pitchFamily="49" charset="0"/>
              </a:rPr>
              <a:t>end</a:t>
            </a:r>
          </a:p>
          <a:p>
            <a:endParaRPr lang="en-US" sz="1200" dirty="0">
              <a:latin typeface="Consolas" panose="020B0609020204030204" pitchFamily="49" charset="0"/>
            </a:endParaRPr>
          </a:p>
        </p:txBody>
      </p:sp>
      <p:sp>
        <p:nvSpPr>
          <p:cNvPr id="7" name="TextBox 6">
            <a:extLst>
              <a:ext uri="{FF2B5EF4-FFF2-40B4-BE49-F238E27FC236}">
                <a16:creationId xmlns:a16="http://schemas.microsoft.com/office/drawing/2014/main" id="{830FEE8F-DFA9-4EF1-BA82-A0AF446C0383}"/>
              </a:ext>
            </a:extLst>
          </p:cNvPr>
          <p:cNvSpPr txBox="1"/>
          <p:nvPr/>
        </p:nvSpPr>
        <p:spPr>
          <a:xfrm>
            <a:off x="1150342" y="5437314"/>
            <a:ext cx="2304990" cy="369332"/>
          </a:xfrm>
          <a:prstGeom prst="rect">
            <a:avLst/>
          </a:prstGeom>
          <a:noFill/>
        </p:spPr>
        <p:txBody>
          <a:bodyPr wrap="none" rtlCol="0">
            <a:spAutoFit/>
          </a:bodyPr>
          <a:lstStyle/>
          <a:p>
            <a:r>
              <a:rPr lang="en-US" dirty="0"/>
              <a:t>Time Complexity O(n</a:t>
            </a:r>
            <a:r>
              <a:rPr lang="en-US" baseline="30000" dirty="0"/>
              <a:t>3</a:t>
            </a:r>
            <a:r>
              <a:rPr lang="en-US" dirty="0"/>
              <a:t>)</a:t>
            </a:r>
            <a:endParaRPr lang="en-US" baseline="30000" dirty="0"/>
          </a:p>
        </p:txBody>
      </p:sp>
    </p:spTree>
    <p:extLst>
      <p:ext uri="{BB962C8B-B14F-4D97-AF65-F5344CB8AC3E}">
        <p14:creationId xmlns:p14="http://schemas.microsoft.com/office/powerpoint/2010/main" val="3367330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B8F8-0A27-462A-B89A-3EB92CBE2707}"/>
              </a:ext>
            </a:extLst>
          </p:cNvPr>
          <p:cNvSpPr>
            <a:spLocks noGrp="1"/>
          </p:cNvSpPr>
          <p:nvPr>
            <p:ph type="title"/>
          </p:nvPr>
        </p:nvSpPr>
        <p:spPr>
          <a:xfrm>
            <a:off x="856060" y="618518"/>
            <a:ext cx="7429499" cy="337446"/>
          </a:xfrm>
        </p:spPr>
        <p:txBody>
          <a:bodyPr>
            <a:normAutofit fontScale="90000"/>
          </a:bodyPr>
          <a:lstStyle/>
          <a:p>
            <a:r>
              <a:rPr lang="en-US" dirty="0"/>
              <a:t>Implementation - 1</a:t>
            </a:r>
          </a:p>
        </p:txBody>
      </p:sp>
      <p:sp>
        <p:nvSpPr>
          <p:cNvPr id="5" name="TextBox 4">
            <a:extLst>
              <a:ext uri="{FF2B5EF4-FFF2-40B4-BE49-F238E27FC236}">
                <a16:creationId xmlns:a16="http://schemas.microsoft.com/office/drawing/2014/main" id="{BC86AC72-0A4C-4972-B3D6-587058F0F50F}"/>
              </a:ext>
            </a:extLst>
          </p:cNvPr>
          <p:cNvSpPr txBox="1"/>
          <p:nvPr/>
        </p:nvSpPr>
        <p:spPr>
          <a:xfrm>
            <a:off x="983673" y="1219200"/>
            <a:ext cx="5121915" cy="4555093"/>
          </a:xfrm>
          <a:prstGeom prst="rect">
            <a:avLst/>
          </a:prstGeom>
          <a:noFill/>
        </p:spPr>
        <p:txBody>
          <a:bodyPr wrap="none" rtlCol="0">
            <a:spAutoFit/>
          </a:bodyPr>
          <a:lstStyle/>
          <a:p>
            <a:r>
              <a:rPr lang="en-US" sz="1000" dirty="0">
                <a:latin typeface="Consolas" panose="020B0609020204030204" pitchFamily="49" charset="0"/>
              </a:rPr>
              <a:t># Python Program for Floyd Warshall Algorithm </a:t>
            </a:r>
          </a:p>
          <a:p>
            <a:r>
              <a:rPr lang="en-US" sz="1000" dirty="0">
                <a:latin typeface="Consolas" panose="020B0609020204030204" pitchFamily="49" charset="0"/>
              </a:rPr>
              <a:t># Number of vertices in the graph </a:t>
            </a:r>
          </a:p>
          <a:p>
            <a:r>
              <a:rPr lang="en-US" sz="1000" dirty="0">
                <a:latin typeface="Consolas" panose="020B0609020204030204" pitchFamily="49" charset="0"/>
              </a:rPr>
              <a:t>V = 4 </a:t>
            </a:r>
          </a:p>
          <a:p>
            <a:r>
              <a:rPr lang="en-US" sz="1000" dirty="0">
                <a:latin typeface="Consolas" panose="020B0609020204030204" pitchFamily="49" charset="0"/>
              </a:rPr>
              <a:t># Define infinity as the large enough value. This value will be </a:t>
            </a:r>
          </a:p>
          <a:p>
            <a:r>
              <a:rPr lang="en-US" sz="1000" dirty="0">
                <a:latin typeface="Consolas" panose="020B0609020204030204" pitchFamily="49" charset="0"/>
              </a:rPr>
              <a:t># used for vertices not connected to each other </a:t>
            </a:r>
          </a:p>
          <a:p>
            <a:r>
              <a:rPr lang="en-US" sz="1000" dirty="0">
                <a:latin typeface="Consolas" panose="020B0609020204030204" pitchFamily="49" charset="0"/>
              </a:rPr>
              <a:t>INF  = 99999</a:t>
            </a:r>
          </a:p>
          <a:p>
            <a:r>
              <a:rPr lang="en-US" sz="1000" dirty="0">
                <a:latin typeface="Consolas" panose="020B0609020204030204" pitchFamily="49" charset="0"/>
              </a:rPr>
              <a:t>  </a:t>
            </a:r>
          </a:p>
          <a:p>
            <a:r>
              <a:rPr lang="en-US" sz="1000" dirty="0">
                <a:latin typeface="Consolas" panose="020B0609020204030204" pitchFamily="49" charset="0"/>
              </a:rPr>
              <a:t># Solves all pair shortest path via Floyd Warshall Algorithm </a:t>
            </a:r>
          </a:p>
          <a:p>
            <a:r>
              <a:rPr lang="en-US" sz="1000" dirty="0">
                <a:latin typeface="Consolas" panose="020B0609020204030204" pitchFamily="49" charset="0"/>
              </a:rPr>
              <a:t>def </a:t>
            </a:r>
            <a:r>
              <a:rPr lang="en-US" sz="1000" dirty="0" err="1">
                <a:latin typeface="Consolas" panose="020B0609020204030204" pitchFamily="49" charset="0"/>
              </a:rPr>
              <a:t>floydWarshall</a:t>
            </a:r>
            <a:r>
              <a:rPr lang="en-US" sz="1000" dirty="0">
                <a:latin typeface="Consolas" panose="020B0609020204030204" pitchFamily="49" charset="0"/>
              </a:rPr>
              <a:t>(graph): </a:t>
            </a:r>
          </a:p>
          <a:p>
            <a:r>
              <a:rPr lang="en-US" sz="1000" dirty="0">
                <a:latin typeface="Consolas" panose="020B0609020204030204" pitchFamily="49" charset="0"/>
              </a:rPr>
              <a:t>  </a:t>
            </a:r>
          </a:p>
          <a:p>
            <a:r>
              <a:rPr lang="en-US" sz="1000" dirty="0">
                <a:latin typeface="Consolas" panose="020B0609020204030204" pitchFamily="49" charset="0"/>
              </a:rPr>
              <a:t>    """ </a:t>
            </a:r>
            <a:r>
              <a:rPr lang="en-US" sz="1000" dirty="0" err="1">
                <a:latin typeface="Consolas" panose="020B0609020204030204" pitchFamily="49" charset="0"/>
              </a:rPr>
              <a:t>dist</a:t>
            </a:r>
            <a:r>
              <a:rPr lang="en-US" sz="1000" dirty="0">
                <a:latin typeface="Consolas" panose="020B0609020204030204" pitchFamily="49" charset="0"/>
              </a:rPr>
              <a:t>[][] will be the output matrix that will finally </a:t>
            </a:r>
          </a:p>
          <a:p>
            <a:r>
              <a:rPr lang="en-US" sz="1000" dirty="0">
                <a:latin typeface="Consolas" panose="020B0609020204030204" pitchFamily="49" charset="0"/>
              </a:rPr>
              <a:t>        have the shortest distances between every pair of vertices """</a:t>
            </a:r>
          </a:p>
          <a:p>
            <a:r>
              <a:rPr lang="en-US" sz="1000" dirty="0">
                <a:latin typeface="Consolas" panose="020B0609020204030204" pitchFamily="49" charset="0"/>
              </a:rPr>
              <a:t>    """ initializing the solution matrix same as input graph matrix </a:t>
            </a:r>
          </a:p>
          <a:p>
            <a:r>
              <a:rPr lang="en-US" sz="1000" dirty="0">
                <a:latin typeface="Consolas" panose="020B0609020204030204" pitchFamily="49" charset="0"/>
              </a:rPr>
              <a:t>    OR we can say that the initial values of shortest distances </a:t>
            </a:r>
          </a:p>
          <a:p>
            <a:r>
              <a:rPr lang="en-US" sz="1000" dirty="0">
                <a:latin typeface="Consolas" panose="020B0609020204030204" pitchFamily="49" charset="0"/>
              </a:rPr>
              <a:t>    are based on shortest paths considering no  </a:t>
            </a:r>
          </a:p>
          <a:p>
            <a:r>
              <a:rPr lang="en-US" sz="1000" dirty="0">
                <a:latin typeface="Consolas" panose="020B0609020204030204" pitchFamily="49" charset="0"/>
              </a:rPr>
              <a:t>    intermediate vertices """</a:t>
            </a:r>
          </a:p>
          <a:p>
            <a:r>
              <a:rPr lang="en-US" sz="1000" dirty="0">
                <a:latin typeface="Consolas" panose="020B0609020204030204" pitchFamily="49" charset="0"/>
              </a:rPr>
              <a:t>    </a:t>
            </a:r>
            <a:r>
              <a:rPr lang="en-US" sz="1000" dirty="0" err="1">
                <a:latin typeface="Consolas" panose="020B0609020204030204" pitchFamily="49" charset="0"/>
              </a:rPr>
              <a:t>dist</a:t>
            </a:r>
            <a:r>
              <a:rPr lang="en-US" sz="1000" dirty="0">
                <a:latin typeface="Consolas" panose="020B0609020204030204" pitchFamily="49" charset="0"/>
              </a:rPr>
              <a:t> = map(lambda </a:t>
            </a:r>
            <a:r>
              <a:rPr lang="en-US" sz="1000" dirty="0" err="1">
                <a:latin typeface="Consolas" panose="020B0609020204030204" pitchFamily="49" charset="0"/>
              </a:rPr>
              <a:t>i</a:t>
            </a:r>
            <a:r>
              <a:rPr lang="en-US" sz="1000" dirty="0">
                <a:latin typeface="Consolas" panose="020B0609020204030204" pitchFamily="49" charset="0"/>
              </a:rPr>
              <a:t> : map(lambda j : j , </a:t>
            </a:r>
            <a:r>
              <a:rPr lang="en-US" sz="1000" dirty="0" err="1">
                <a:latin typeface="Consolas" panose="020B0609020204030204" pitchFamily="49" charset="0"/>
              </a:rPr>
              <a:t>i</a:t>
            </a:r>
            <a:r>
              <a:rPr lang="en-US" sz="1000" dirty="0">
                <a:latin typeface="Consolas" panose="020B0609020204030204" pitchFamily="49" charset="0"/>
              </a:rPr>
              <a:t>) , graph) </a:t>
            </a:r>
          </a:p>
          <a:p>
            <a:r>
              <a:rPr lang="en-US" sz="1000" dirty="0">
                <a:latin typeface="Consolas" panose="020B0609020204030204" pitchFamily="49" charset="0"/>
              </a:rPr>
              <a:t>      </a:t>
            </a:r>
          </a:p>
          <a:p>
            <a:r>
              <a:rPr lang="en-US" sz="1000" dirty="0">
                <a:latin typeface="Consolas" panose="020B0609020204030204" pitchFamily="49" charset="0"/>
              </a:rPr>
              <a:t>    """ Add all vertices one by one to the set of intermediate </a:t>
            </a:r>
          </a:p>
          <a:p>
            <a:r>
              <a:rPr lang="en-US" sz="1000" dirty="0">
                <a:latin typeface="Consolas" panose="020B0609020204030204" pitchFamily="49" charset="0"/>
              </a:rPr>
              <a:t>     vertices. </a:t>
            </a:r>
          </a:p>
          <a:p>
            <a:r>
              <a:rPr lang="en-US" sz="1000" dirty="0">
                <a:latin typeface="Consolas" panose="020B0609020204030204" pitchFamily="49" charset="0"/>
              </a:rPr>
              <a:t>     ---&gt; Before start of an iteration, we have shortest distances </a:t>
            </a:r>
          </a:p>
          <a:p>
            <a:r>
              <a:rPr lang="en-US" sz="1000" dirty="0">
                <a:latin typeface="Consolas" panose="020B0609020204030204" pitchFamily="49" charset="0"/>
              </a:rPr>
              <a:t>     between all pairs of vertices such that the shortest </a:t>
            </a:r>
          </a:p>
          <a:p>
            <a:r>
              <a:rPr lang="en-US" sz="1000" dirty="0">
                <a:latin typeface="Consolas" panose="020B0609020204030204" pitchFamily="49" charset="0"/>
              </a:rPr>
              <a:t>     distances consider only the vertices in the set  </a:t>
            </a:r>
          </a:p>
          <a:p>
            <a:r>
              <a:rPr lang="en-US" sz="1000" dirty="0">
                <a:latin typeface="Consolas" panose="020B0609020204030204" pitchFamily="49" charset="0"/>
              </a:rPr>
              <a:t>    {0, 1, 2, .. k-1} as intermediate vertices. </a:t>
            </a:r>
          </a:p>
          <a:p>
            <a:r>
              <a:rPr lang="en-US" sz="1000" dirty="0">
                <a:latin typeface="Consolas" panose="020B0609020204030204" pitchFamily="49" charset="0"/>
              </a:rPr>
              <a:t>      ----&gt; After the end of a iteration, vertex no. k is </a:t>
            </a:r>
          </a:p>
          <a:p>
            <a:r>
              <a:rPr lang="en-US" sz="1000" dirty="0">
                <a:latin typeface="Consolas" panose="020B0609020204030204" pitchFamily="49" charset="0"/>
              </a:rPr>
              <a:t>     added to the set of intermediate vertices and the  </a:t>
            </a:r>
          </a:p>
          <a:p>
            <a:r>
              <a:rPr lang="en-US" sz="1000" dirty="0">
                <a:latin typeface="Consolas" panose="020B0609020204030204" pitchFamily="49" charset="0"/>
              </a:rPr>
              <a:t>    set becomes {0, 1, 2, .. k} </a:t>
            </a:r>
          </a:p>
          <a:p>
            <a:r>
              <a:rPr lang="en-US" sz="1000" dirty="0">
                <a:latin typeface="Consolas" panose="020B0609020204030204" pitchFamily="49" charset="0"/>
              </a:rPr>
              <a:t>    """</a:t>
            </a:r>
          </a:p>
          <a:p>
            <a:r>
              <a:rPr lang="en-US" sz="1000" dirty="0">
                <a:latin typeface="Consolas" panose="020B0609020204030204" pitchFamily="49" charset="0"/>
              </a:rPr>
              <a:t>   </a:t>
            </a:r>
          </a:p>
        </p:txBody>
      </p:sp>
    </p:spTree>
    <p:extLst>
      <p:ext uri="{BB962C8B-B14F-4D97-AF65-F5344CB8AC3E}">
        <p14:creationId xmlns:p14="http://schemas.microsoft.com/office/powerpoint/2010/main" val="2371688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B8F8-0A27-462A-B89A-3EB92CBE2707}"/>
              </a:ext>
            </a:extLst>
          </p:cNvPr>
          <p:cNvSpPr>
            <a:spLocks noGrp="1"/>
          </p:cNvSpPr>
          <p:nvPr>
            <p:ph type="title"/>
          </p:nvPr>
        </p:nvSpPr>
        <p:spPr>
          <a:xfrm>
            <a:off x="856060" y="618518"/>
            <a:ext cx="7429499" cy="337446"/>
          </a:xfrm>
        </p:spPr>
        <p:txBody>
          <a:bodyPr>
            <a:normAutofit fontScale="90000"/>
          </a:bodyPr>
          <a:lstStyle/>
          <a:p>
            <a:r>
              <a:rPr lang="en-US" dirty="0"/>
              <a:t>Implementation - 2</a:t>
            </a:r>
          </a:p>
        </p:txBody>
      </p:sp>
      <p:sp>
        <p:nvSpPr>
          <p:cNvPr id="5" name="TextBox 4">
            <a:extLst>
              <a:ext uri="{FF2B5EF4-FFF2-40B4-BE49-F238E27FC236}">
                <a16:creationId xmlns:a16="http://schemas.microsoft.com/office/drawing/2014/main" id="{BC86AC72-0A4C-4972-B3D6-587058F0F50F}"/>
              </a:ext>
            </a:extLst>
          </p:cNvPr>
          <p:cNvSpPr txBox="1"/>
          <p:nvPr/>
        </p:nvSpPr>
        <p:spPr>
          <a:xfrm>
            <a:off x="983673" y="1219200"/>
            <a:ext cx="7121236" cy="5324535"/>
          </a:xfrm>
          <a:prstGeom prst="rect">
            <a:avLst/>
          </a:prstGeom>
          <a:noFill/>
        </p:spPr>
        <p:txBody>
          <a:bodyPr wrap="square" rtlCol="0">
            <a:spAutoFit/>
          </a:bodyPr>
          <a:lstStyle/>
          <a:p>
            <a:r>
              <a:rPr lang="en-US" sz="1000" dirty="0">
                <a:latin typeface="Consolas" panose="020B0609020204030204" pitchFamily="49" charset="0"/>
              </a:rPr>
              <a:t> for k in range(V): </a:t>
            </a:r>
          </a:p>
          <a:p>
            <a:r>
              <a:rPr lang="en-US" sz="1000" dirty="0">
                <a:latin typeface="Consolas" panose="020B0609020204030204" pitchFamily="49" charset="0"/>
              </a:rPr>
              <a:t>        # pick all vertices as source one by one </a:t>
            </a:r>
          </a:p>
          <a:p>
            <a:r>
              <a:rPr lang="en-US" sz="1000" dirty="0">
                <a:latin typeface="Consolas" panose="020B0609020204030204" pitchFamily="49" charset="0"/>
              </a:rPr>
              <a:t>        for </a:t>
            </a:r>
            <a:r>
              <a:rPr lang="en-US" sz="1000" dirty="0" err="1">
                <a:latin typeface="Consolas" panose="020B0609020204030204" pitchFamily="49" charset="0"/>
              </a:rPr>
              <a:t>i</a:t>
            </a:r>
            <a:r>
              <a:rPr lang="en-US" sz="1000" dirty="0">
                <a:latin typeface="Consolas" panose="020B0609020204030204" pitchFamily="49" charset="0"/>
              </a:rPr>
              <a:t> in range(V): </a:t>
            </a:r>
          </a:p>
          <a:p>
            <a:r>
              <a:rPr lang="en-US" sz="1000" dirty="0">
                <a:latin typeface="Consolas" panose="020B0609020204030204" pitchFamily="49" charset="0"/>
              </a:rPr>
              <a:t>            # Pick all vertices as destination for the </a:t>
            </a:r>
          </a:p>
          <a:p>
            <a:r>
              <a:rPr lang="en-US" sz="1000" dirty="0">
                <a:latin typeface="Consolas" panose="020B0609020204030204" pitchFamily="49" charset="0"/>
              </a:rPr>
              <a:t>            # above picked source </a:t>
            </a:r>
          </a:p>
          <a:p>
            <a:r>
              <a:rPr lang="en-US" sz="1000" dirty="0">
                <a:latin typeface="Consolas" panose="020B0609020204030204" pitchFamily="49" charset="0"/>
              </a:rPr>
              <a:t>            for j in range(V): </a:t>
            </a:r>
          </a:p>
          <a:p>
            <a:r>
              <a:rPr lang="en-US" sz="1000" dirty="0">
                <a:latin typeface="Consolas" panose="020B0609020204030204" pitchFamily="49" charset="0"/>
              </a:rPr>
              <a:t>                # If vertex k is on the shortest path from  </a:t>
            </a:r>
          </a:p>
          <a:p>
            <a:r>
              <a:rPr lang="en-US" sz="1000" dirty="0">
                <a:latin typeface="Consolas" panose="020B0609020204030204" pitchFamily="49" charset="0"/>
              </a:rPr>
              <a:t>                # </a:t>
            </a:r>
            <a:r>
              <a:rPr lang="en-US" sz="1000" dirty="0" err="1">
                <a:latin typeface="Consolas" panose="020B0609020204030204" pitchFamily="49" charset="0"/>
              </a:rPr>
              <a:t>i</a:t>
            </a:r>
            <a:r>
              <a:rPr lang="en-US" sz="1000" dirty="0">
                <a:latin typeface="Consolas" panose="020B0609020204030204" pitchFamily="49" charset="0"/>
              </a:rPr>
              <a:t> to j, then update the value of </a:t>
            </a:r>
            <a:r>
              <a:rPr lang="en-US" sz="1000" dirty="0" err="1">
                <a:latin typeface="Consolas" panose="020B0609020204030204" pitchFamily="49" charset="0"/>
              </a:rPr>
              <a:t>dist</a:t>
            </a:r>
            <a:r>
              <a:rPr lang="en-US" sz="1000" dirty="0">
                <a:latin typeface="Consolas" panose="020B0609020204030204" pitchFamily="49" charset="0"/>
              </a:rPr>
              <a:t>[</a:t>
            </a:r>
            <a:r>
              <a:rPr lang="en-US" sz="1000" dirty="0" err="1">
                <a:latin typeface="Consolas" panose="020B0609020204030204" pitchFamily="49" charset="0"/>
              </a:rPr>
              <a:t>i</a:t>
            </a:r>
            <a:r>
              <a:rPr lang="en-US" sz="1000" dirty="0">
                <a:latin typeface="Consolas" panose="020B0609020204030204" pitchFamily="49" charset="0"/>
              </a:rPr>
              <a:t>][j] </a:t>
            </a:r>
          </a:p>
          <a:p>
            <a:r>
              <a:rPr lang="en-US" sz="1000" dirty="0">
                <a:latin typeface="Consolas" panose="020B0609020204030204" pitchFamily="49" charset="0"/>
              </a:rPr>
              <a:t>                </a:t>
            </a:r>
            <a:r>
              <a:rPr lang="en-US" sz="1000" dirty="0" err="1">
                <a:latin typeface="Consolas" panose="020B0609020204030204" pitchFamily="49" charset="0"/>
              </a:rPr>
              <a:t>dist</a:t>
            </a:r>
            <a:r>
              <a:rPr lang="en-US" sz="1000" dirty="0">
                <a:latin typeface="Consolas" panose="020B0609020204030204" pitchFamily="49" charset="0"/>
              </a:rPr>
              <a:t>[</a:t>
            </a:r>
            <a:r>
              <a:rPr lang="en-US" sz="1000" dirty="0" err="1">
                <a:latin typeface="Consolas" panose="020B0609020204030204" pitchFamily="49" charset="0"/>
              </a:rPr>
              <a:t>i</a:t>
            </a:r>
            <a:r>
              <a:rPr lang="en-US" sz="1000" dirty="0">
                <a:latin typeface="Consolas" panose="020B0609020204030204" pitchFamily="49" charset="0"/>
              </a:rPr>
              <a:t>][j] = min(</a:t>
            </a:r>
            <a:r>
              <a:rPr lang="en-US" sz="1000" dirty="0" err="1">
                <a:latin typeface="Consolas" panose="020B0609020204030204" pitchFamily="49" charset="0"/>
              </a:rPr>
              <a:t>dist</a:t>
            </a:r>
            <a:r>
              <a:rPr lang="en-US" sz="1000" dirty="0">
                <a:latin typeface="Consolas" panose="020B0609020204030204" pitchFamily="49" charset="0"/>
              </a:rPr>
              <a:t>[</a:t>
            </a:r>
            <a:r>
              <a:rPr lang="en-US" sz="1000" dirty="0" err="1">
                <a:latin typeface="Consolas" panose="020B0609020204030204" pitchFamily="49" charset="0"/>
              </a:rPr>
              <a:t>i</a:t>
            </a:r>
            <a:r>
              <a:rPr lang="en-US" sz="1000" dirty="0">
                <a:latin typeface="Consolas" panose="020B0609020204030204" pitchFamily="49" charset="0"/>
              </a:rPr>
              <a:t>][j] , </a:t>
            </a:r>
          </a:p>
          <a:p>
            <a:r>
              <a:rPr lang="en-US" sz="1000" dirty="0">
                <a:latin typeface="Consolas" panose="020B0609020204030204" pitchFamily="49" charset="0"/>
              </a:rPr>
              <a:t>                                  </a:t>
            </a:r>
            <a:r>
              <a:rPr lang="en-US" sz="1000" dirty="0" err="1">
                <a:latin typeface="Consolas" panose="020B0609020204030204" pitchFamily="49" charset="0"/>
              </a:rPr>
              <a:t>dist</a:t>
            </a:r>
            <a:r>
              <a:rPr lang="en-US" sz="1000" dirty="0">
                <a:latin typeface="Consolas" panose="020B0609020204030204" pitchFamily="49" charset="0"/>
              </a:rPr>
              <a:t>[</a:t>
            </a:r>
            <a:r>
              <a:rPr lang="en-US" sz="1000" dirty="0" err="1">
                <a:latin typeface="Consolas" panose="020B0609020204030204" pitchFamily="49" charset="0"/>
              </a:rPr>
              <a:t>i</a:t>
            </a:r>
            <a:r>
              <a:rPr lang="en-US" sz="1000" dirty="0">
                <a:latin typeface="Consolas" panose="020B0609020204030204" pitchFamily="49" charset="0"/>
              </a:rPr>
              <a:t>][k]+ </a:t>
            </a:r>
            <a:r>
              <a:rPr lang="en-US" sz="1000" dirty="0" err="1">
                <a:latin typeface="Consolas" panose="020B0609020204030204" pitchFamily="49" charset="0"/>
              </a:rPr>
              <a:t>dist</a:t>
            </a:r>
            <a:r>
              <a:rPr lang="en-US" sz="1000" dirty="0">
                <a:latin typeface="Consolas" panose="020B0609020204030204" pitchFamily="49" charset="0"/>
              </a:rPr>
              <a:t>[k][j]) </a:t>
            </a:r>
          </a:p>
          <a:p>
            <a:r>
              <a:rPr lang="en-US" sz="1000" dirty="0">
                <a:latin typeface="Consolas" panose="020B0609020204030204" pitchFamily="49" charset="0"/>
              </a:rPr>
              <a:t>    </a:t>
            </a:r>
            <a:r>
              <a:rPr lang="en-US" sz="1000" dirty="0" err="1">
                <a:latin typeface="Consolas" panose="020B0609020204030204" pitchFamily="49" charset="0"/>
              </a:rPr>
              <a:t>printSolution</a:t>
            </a:r>
            <a:r>
              <a:rPr lang="en-US" sz="1000" dirty="0">
                <a:latin typeface="Consolas" panose="020B0609020204030204" pitchFamily="49" charset="0"/>
              </a:rPr>
              <a:t>(</a:t>
            </a:r>
            <a:r>
              <a:rPr lang="en-US" sz="1000" dirty="0" err="1">
                <a:latin typeface="Consolas" panose="020B0609020204030204" pitchFamily="49" charset="0"/>
              </a:rPr>
              <a:t>dist</a:t>
            </a:r>
            <a:r>
              <a:rPr lang="en-US" sz="1000" dirty="0">
                <a:latin typeface="Consolas" panose="020B0609020204030204" pitchFamily="49" charset="0"/>
              </a:rPr>
              <a:t>) </a:t>
            </a:r>
          </a:p>
          <a:p>
            <a:r>
              <a:rPr lang="en-US" sz="1000" dirty="0">
                <a:latin typeface="Consolas" panose="020B0609020204030204" pitchFamily="49" charset="0"/>
              </a:rPr>
              <a:t># A utility function to print the solution </a:t>
            </a:r>
          </a:p>
          <a:p>
            <a:r>
              <a:rPr lang="en-US" sz="1000" dirty="0">
                <a:latin typeface="Consolas" panose="020B0609020204030204" pitchFamily="49" charset="0"/>
              </a:rPr>
              <a:t>def </a:t>
            </a:r>
            <a:r>
              <a:rPr lang="en-US" sz="1000" dirty="0" err="1">
                <a:latin typeface="Consolas" panose="020B0609020204030204" pitchFamily="49" charset="0"/>
              </a:rPr>
              <a:t>printSolution</a:t>
            </a:r>
            <a:r>
              <a:rPr lang="en-US" sz="1000" dirty="0">
                <a:latin typeface="Consolas" panose="020B0609020204030204" pitchFamily="49" charset="0"/>
              </a:rPr>
              <a:t>(</a:t>
            </a:r>
            <a:r>
              <a:rPr lang="en-US" sz="1000" dirty="0" err="1">
                <a:latin typeface="Consolas" panose="020B0609020204030204" pitchFamily="49" charset="0"/>
              </a:rPr>
              <a:t>dist</a:t>
            </a:r>
            <a:r>
              <a:rPr lang="en-US" sz="1000" dirty="0">
                <a:latin typeface="Consolas" panose="020B0609020204030204" pitchFamily="49" charset="0"/>
              </a:rPr>
              <a:t>): </a:t>
            </a:r>
          </a:p>
          <a:p>
            <a:r>
              <a:rPr lang="en-US" sz="1000" dirty="0">
                <a:latin typeface="Consolas" panose="020B0609020204030204" pitchFamily="49" charset="0"/>
              </a:rPr>
              <a:t>    print "Following matrix shows the shortest distances\ </a:t>
            </a:r>
          </a:p>
          <a:p>
            <a:r>
              <a:rPr lang="en-US" sz="1000" dirty="0">
                <a:latin typeface="Consolas" panose="020B0609020204030204" pitchFamily="49" charset="0"/>
              </a:rPr>
              <a:t> between every pair of vertices" </a:t>
            </a:r>
          </a:p>
          <a:p>
            <a:r>
              <a:rPr lang="en-US" sz="1000" dirty="0">
                <a:latin typeface="Consolas" panose="020B0609020204030204" pitchFamily="49" charset="0"/>
              </a:rPr>
              <a:t>    for </a:t>
            </a:r>
            <a:r>
              <a:rPr lang="en-US" sz="1000" dirty="0" err="1">
                <a:latin typeface="Consolas" panose="020B0609020204030204" pitchFamily="49" charset="0"/>
              </a:rPr>
              <a:t>i</a:t>
            </a:r>
            <a:r>
              <a:rPr lang="en-US" sz="1000" dirty="0">
                <a:latin typeface="Consolas" panose="020B0609020204030204" pitchFamily="49" charset="0"/>
              </a:rPr>
              <a:t> in range(V): </a:t>
            </a:r>
          </a:p>
          <a:p>
            <a:r>
              <a:rPr lang="en-US" sz="1000" dirty="0">
                <a:latin typeface="Consolas" panose="020B0609020204030204" pitchFamily="49" charset="0"/>
              </a:rPr>
              <a:t>        for j in range(V): </a:t>
            </a:r>
          </a:p>
          <a:p>
            <a:r>
              <a:rPr lang="en-US" sz="1000" dirty="0">
                <a:latin typeface="Consolas" panose="020B0609020204030204" pitchFamily="49" charset="0"/>
              </a:rPr>
              <a:t>            if(</a:t>
            </a:r>
            <a:r>
              <a:rPr lang="en-US" sz="1000" dirty="0" err="1">
                <a:latin typeface="Consolas" panose="020B0609020204030204" pitchFamily="49" charset="0"/>
              </a:rPr>
              <a:t>dist</a:t>
            </a:r>
            <a:r>
              <a:rPr lang="en-US" sz="1000" dirty="0">
                <a:latin typeface="Consolas" panose="020B0609020204030204" pitchFamily="49" charset="0"/>
              </a:rPr>
              <a:t>[</a:t>
            </a:r>
            <a:r>
              <a:rPr lang="en-US" sz="1000" dirty="0" err="1">
                <a:latin typeface="Consolas" panose="020B0609020204030204" pitchFamily="49" charset="0"/>
              </a:rPr>
              <a:t>i</a:t>
            </a:r>
            <a:r>
              <a:rPr lang="en-US" sz="1000" dirty="0">
                <a:latin typeface="Consolas" panose="020B0609020204030204" pitchFamily="49" charset="0"/>
              </a:rPr>
              <a:t>][j] == INF): </a:t>
            </a:r>
          </a:p>
          <a:p>
            <a:r>
              <a:rPr lang="en-US" sz="1000" dirty="0">
                <a:latin typeface="Consolas" panose="020B0609020204030204" pitchFamily="49" charset="0"/>
              </a:rPr>
              <a:t>                print "%7s" %("INF"), </a:t>
            </a:r>
          </a:p>
          <a:p>
            <a:r>
              <a:rPr lang="en-US" sz="1000" dirty="0">
                <a:latin typeface="Consolas" panose="020B0609020204030204" pitchFamily="49" charset="0"/>
              </a:rPr>
              <a:t>            else: </a:t>
            </a:r>
          </a:p>
          <a:p>
            <a:r>
              <a:rPr lang="en-US" sz="1000" dirty="0">
                <a:latin typeface="Consolas" panose="020B0609020204030204" pitchFamily="49" charset="0"/>
              </a:rPr>
              <a:t>                print "%7d\t" %(</a:t>
            </a:r>
            <a:r>
              <a:rPr lang="en-US" sz="1000" dirty="0" err="1">
                <a:latin typeface="Consolas" panose="020B0609020204030204" pitchFamily="49" charset="0"/>
              </a:rPr>
              <a:t>dist</a:t>
            </a:r>
            <a:r>
              <a:rPr lang="en-US" sz="1000" dirty="0">
                <a:latin typeface="Consolas" panose="020B0609020204030204" pitchFamily="49" charset="0"/>
              </a:rPr>
              <a:t>[</a:t>
            </a:r>
            <a:r>
              <a:rPr lang="en-US" sz="1000" dirty="0" err="1">
                <a:latin typeface="Consolas" panose="020B0609020204030204" pitchFamily="49" charset="0"/>
              </a:rPr>
              <a:t>i</a:t>
            </a:r>
            <a:r>
              <a:rPr lang="en-US" sz="1000" dirty="0">
                <a:latin typeface="Consolas" panose="020B0609020204030204" pitchFamily="49" charset="0"/>
              </a:rPr>
              <a:t>][j]), </a:t>
            </a:r>
          </a:p>
          <a:p>
            <a:r>
              <a:rPr lang="en-US" sz="1000" dirty="0">
                <a:latin typeface="Consolas" panose="020B0609020204030204" pitchFamily="49" charset="0"/>
              </a:rPr>
              <a:t>            if j == V-1: </a:t>
            </a:r>
          </a:p>
          <a:p>
            <a:r>
              <a:rPr lang="en-US" sz="1000" dirty="0">
                <a:latin typeface="Consolas" panose="020B0609020204030204" pitchFamily="49" charset="0"/>
              </a:rPr>
              <a:t>                print "" </a:t>
            </a:r>
          </a:p>
          <a:p>
            <a:r>
              <a:rPr lang="en-US" sz="1000" dirty="0">
                <a:latin typeface="Consolas" panose="020B0609020204030204" pitchFamily="49" charset="0"/>
              </a:rPr>
              <a:t># Driver program to test the above program </a:t>
            </a:r>
          </a:p>
          <a:p>
            <a:r>
              <a:rPr lang="en-US" sz="1000" dirty="0">
                <a:latin typeface="Consolas" panose="020B0609020204030204" pitchFamily="49" charset="0"/>
              </a:rPr>
              <a:t>graph = [[0,5,INF,10], </a:t>
            </a:r>
          </a:p>
          <a:p>
            <a:r>
              <a:rPr lang="en-US" sz="1000" dirty="0">
                <a:latin typeface="Consolas" panose="020B0609020204030204" pitchFamily="49" charset="0"/>
              </a:rPr>
              <a:t>             [INF,0,3,INF], </a:t>
            </a:r>
          </a:p>
          <a:p>
            <a:r>
              <a:rPr lang="en-US" sz="1000" dirty="0">
                <a:latin typeface="Consolas" panose="020B0609020204030204" pitchFamily="49" charset="0"/>
              </a:rPr>
              <a:t>             [INF, INF, 0,   1], </a:t>
            </a:r>
          </a:p>
          <a:p>
            <a:r>
              <a:rPr lang="en-US" sz="1000" dirty="0">
                <a:latin typeface="Consolas" panose="020B0609020204030204" pitchFamily="49" charset="0"/>
              </a:rPr>
              <a:t>             [INF, INF, INF, 0] </a:t>
            </a:r>
          </a:p>
          <a:p>
            <a:r>
              <a:rPr lang="en-US" sz="1000" dirty="0">
                <a:latin typeface="Consolas" panose="020B0609020204030204" pitchFamily="49" charset="0"/>
              </a:rPr>
              <a:t>        ] </a:t>
            </a:r>
          </a:p>
          <a:p>
            <a:r>
              <a:rPr lang="en-US" sz="1000" dirty="0">
                <a:latin typeface="Consolas" panose="020B0609020204030204" pitchFamily="49" charset="0"/>
              </a:rPr>
              <a:t># Print the solution </a:t>
            </a:r>
          </a:p>
          <a:p>
            <a:r>
              <a:rPr lang="en-US" sz="1000" dirty="0" err="1">
                <a:latin typeface="Consolas" panose="020B0609020204030204" pitchFamily="49" charset="0"/>
              </a:rPr>
              <a:t>floydWarshall</a:t>
            </a:r>
            <a:r>
              <a:rPr lang="en-US" sz="1000" dirty="0">
                <a:latin typeface="Consolas" panose="020B0609020204030204" pitchFamily="49" charset="0"/>
              </a:rPr>
              <a:t>(graph);</a:t>
            </a:r>
          </a:p>
          <a:p>
            <a:r>
              <a:rPr lang="en-US" sz="1000" dirty="0">
                <a:latin typeface="Consolas" panose="020B0609020204030204" pitchFamily="49" charset="0"/>
              </a:rPr>
              <a:t> </a:t>
            </a:r>
          </a:p>
          <a:p>
            <a:endParaRPr lang="en-US" sz="1000" dirty="0">
              <a:latin typeface="Consolas" panose="020B0609020204030204" pitchFamily="49" charset="0"/>
            </a:endParaRPr>
          </a:p>
        </p:txBody>
      </p:sp>
    </p:spTree>
    <p:extLst>
      <p:ext uri="{BB962C8B-B14F-4D97-AF65-F5344CB8AC3E}">
        <p14:creationId xmlns:p14="http://schemas.microsoft.com/office/powerpoint/2010/main" val="2864194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62015A-7EB2-4D53-AF72-92280D72A5D8}"/>
              </a:ext>
            </a:extLst>
          </p:cNvPr>
          <p:cNvSpPr>
            <a:spLocks noGrp="1"/>
          </p:cNvSpPr>
          <p:nvPr>
            <p:ph type="ctrTitle"/>
          </p:nvPr>
        </p:nvSpPr>
        <p:spPr/>
        <p:txBody>
          <a:bodyPr/>
          <a:lstStyle/>
          <a:p>
            <a:r>
              <a:rPr lang="en-US" dirty="0"/>
              <a:t>Thankyou</a:t>
            </a:r>
          </a:p>
        </p:txBody>
      </p:sp>
      <p:sp>
        <p:nvSpPr>
          <p:cNvPr id="5" name="Subtitle 4">
            <a:extLst>
              <a:ext uri="{FF2B5EF4-FFF2-40B4-BE49-F238E27FC236}">
                <a16:creationId xmlns:a16="http://schemas.microsoft.com/office/drawing/2014/main" id="{01947D5F-9C88-4E62-B0E4-E675BEA7ED3B}"/>
              </a:ext>
            </a:extLst>
          </p:cNvPr>
          <p:cNvSpPr>
            <a:spLocks noGrp="1"/>
          </p:cNvSpPr>
          <p:nvPr>
            <p:ph type="subTitle" idx="1"/>
          </p:nvPr>
        </p:nvSpPr>
        <p:spPr/>
        <p:txBody>
          <a:bodyPr>
            <a:normAutofit fontScale="92500" lnSpcReduction="20000"/>
          </a:bodyPr>
          <a:lstStyle/>
          <a:p>
            <a:r>
              <a:rPr lang="en-US" dirty="0"/>
              <a:t>Divyanshu Shrivastava</a:t>
            </a:r>
          </a:p>
          <a:p>
            <a:r>
              <a:rPr lang="en-US" dirty="0" err="1"/>
              <a:t>Mca</a:t>
            </a:r>
            <a:r>
              <a:rPr lang="en-US" dirty="0"/>
              <a:t> 2</a:t>
            </a:r>
            <a:r>
              <a:rPr lang="en-US" baseline="30000" dirty="0"/>
              <a:t>nd</a:t>
            </a:r>
            <a:r>
              <a:rPr lang="en-US" dirty="0"/>
              <a:t> Year</a:t>
            </a:r>
          </a:p>
          <a:p>
            <a:r>
              <a:rPr lang="en-US" dirty="0"/>
              <a:t>Roll No. – 187909</a:t>
            </a:r>
          </a:p>
          <a:p>
            <a:r>
              <a:rPr lang="en-US" dirty="0"/>
              <a:t>Reg. No. – MC18111</a:t>
            </a:r>
          </a:p>
          <a:p>
            <a:endParaRPr lang="en-US" dirty="0"/>
          </a:p>
        </p:txBody>
      </p:sp>
    </p:spTree>
    <p:extLst>
      <p:ext uri="{BB962C8B-B14F-4D97-AF65-F5344CB8AC3E}">
        <p14:creationId xmlns:p14="http://schemas.microsoft.com/office/powerpoint/2010/main" val="291409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12DEF9-7FD1-460B-B346-710E141467E7}"/>
              </a:ext>
            </a:extLst>
          </p:cNvPr>
          <p:cNvSpPr>
            <a:spLocks noGrp="1"/>
          </p:cNvSpPr>
          <p:nvPr>
            <p:ph type="ctrTitle"/>
          </p:nvPr>
        </p:nvSpPr>
        <p:spPr>
          <a:xfrm>
            <a:off x="2030172" y="1597146"/>
            <a:ext cx="6593681" cy="738550"/>
          </a:xfrm>
        </p:spPr>
        <p:txBody>
          <a:bodyPr>
            <a:normAutofit fontScale="90000"/>
          </a:bodyPr>
          <a:lstStyle/>
          <a:p>
            <a:r>
              <a:rPr lang="en-US" dirty="0"/>
              <a:t>Agenda</a:t>
            </a:r>
          </a:p>
        </p:txBody>
      </p:sp>
      <p:sp>
        <p:nvSpPr>
          <p:cNvPr id="5" name="Subtitle 4">
            <a:extLst>
              <a:ext uri="{FF2B5EF4-FFF2-40B4-BE49-F238E27FC236}">
                <a16:creationId xmlns:a16="http://schemas.microsoft.com/office/drawing/2014/main" id="{04B17C4E-94E0-4BE7-B929-7C8A44C232F3}"/>
              </a:ext>
            </a:extLst>
          </p:cNvPr>
          <p:cNvSpPr>
            <a:spLocks noGrp="1"/>
          </p:cNvSpPr>
          <p:nvPr>
            <p:ph type="subTitle" idx="1"/>
          </p:nvPr>
        </p:nvSpPr>
        <p:spPr>
          <a:xfrm>
            <a:off x="2030172" y="2335696"/>
            <a:ext cx="6593681" cy="2743200"/>
          </a:xfrm>
        </p:spPr>
        <p:txBody>
          <a:bodyPr>
            <a:normAutofit fontScale="85000" lnSpcReduction="20000"/>
          </a:bodyPr>
          <a:lstStyle/>
          <a:p>
            <a:pPr marL="257175" indent="-257175">
              <a:buFont typeface="Arial" panose="020B0604020202020204" pitchFamily="34" charset="0"/>
              <a:buChar char="•"/>
            </a:pPr>
            <a:r>
              <a:rPr lang="en-US" dirty="0">
                <a:solidFill>
                  <a:schemeClr val="tx1"/>
                </a:solidFill>
              </a:rPr>
              <a:t>Introduction</a:t>
            </a:r>
          </a:p>
          <a:p>
            <a:pPr marL="257175" indent="-257175">
              <a:buFont typeface="Arial" panose="020B0604020202020204" pitchFamily="34" charset="0"/>
              <a:buChar char="•"/>
            </a:pPr>
            <a:r>
              <a:rPr lang="en-US" dirty="0">
                <a:solidFill>
                  <a:schemeClr val="tx1"/>
                </a:solidFill>
              </a:rPr>
              <a:t>How Floyd-Warshall Algorithm Works? </a:t>
            </a:r>
          </a:p>
          <a:p>
            <a:pPr marL="257175" indent="-257175">
              <a:buFont typeface="Arial" panose="020B0604020202020204" pitchFamily="34" charset="0"/>
              <a:buChar char="•"/>
            </a:pPr>
            <a:r>
              <a:rPr lang="en-US" dirty="0">
                <a:solidFill>
                  <a:schemeClr val="tx1"/>
                </a:solidFill>
              </a:rPr>
              <a:t>Recurrence relation</a:t>
            </a:r>
          </a:p>
          <a:p>
            <a:pPr marL="257175" indent="-257175">
              <a:buFont typeface="Arial" panose="020B0604020202020204" pitchFamily="34" charset="0"/>
              <a:buChar char="•"/>
            </a:pPr>
            <a:r>
              <a:rPr lang="en-US" dirty="0">
                <a:solidFill>
                  <a:schemeClr val="tx1"/>
                </a:solidFill>
              </a:rPr>
              <a:t>Recursive approach</a:t>
            </a:r>
          </a:p>
          <a:p>
            <a:pPr marL="257175" indent="-257175">
              <a:buFont typeface="Arial" panose="020B0604020202020204" pitchFamily="34" charset="0"/>
              <a:buChar char="•"/>
            </a:pPr>
            <a:r>
              <a:rPr lang="en-US" dirty="0">
                <a:solidFill>
                  <a:schemeClr val="tx1"/>
                </a:solidFill>
              </a:rPr>
              <a:t>Top down dynamic Programming(memorization)</a:t>
            </a:r>
          </a:p>
          <a:p>
            <a:pPr marL="257175" indent="-257175">
              <a:buFont typeface="Arial" panose="020B0604020202020204" pitchFamily="34" charset="0"/>
              <a:buChar char="•"/>
            </a:pPr>
            <a:r>
              <a:rPr lang="en-US" dirty="0">
                <a:solidFill>
                  <a:schemeClr val="tx1"/>
                </a:solidFill>
              </a:rPr>
              <a:t>Bottom-up Dynamic programming</a:t>
            </a:r>
          </a:p>
          <a:p>
            <a:pPr marL="257175" indent="-257175">
              <a:buFont typeface="Arial" panose="020B0604020202020204" pitchFamily="34" charset="0"/>
              <a:buChar char="•"/>
            </a:pPr>
            <a:r>
              <a:rPr lang="en-US" dirty="0">
                <a:solidFill>
                  <a:schemeClr val="tx1"/>
                </a:solidFill>
              </a:rPr>
              <a:t>Implementation</a:t>
            </a:r>
          </a:p>
        </p:txBody>
      </p:sp>
    </p:spTree>
    <p:extLst>
      <p:ext uri="{BB962C8B-B14F-4D97-AF65-F5344CB8AC3E}">
        <p14:creationId xmlns:p14="http://schemas.microsoft.com/office/powerpoint/2010/main" val="2201779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1104A-C14A-4EC9-8FE2-3BEADDD35CB9}"/>
              </a:ext>
            </a:extLst>
          </p:cNvPr>
          <p:cNvSpPr>
            <a:spLocks noGrp="1"/>
          </p:cNvSpPr>
          <p:nvPr>
            <p:ph type="title"/>
          </p:nvPr>
        </p:nvSpPr>
        <p:spPr>
          <a:xfrm>
            <a:off x="856059" y="406062"/>
            <a:ext cx="7429499" cy="689051"/>
          </a:xfrm>
        </p:spPr>
        <p:txBody>
          <a:bodyPr/>
          <a:lstStyle/>
          <a:p>
            <a:pPr algn="ctr"/>
            <a:r>
              <a:rPr lang="en-US" dirty="0"/>
              <a:t>Introduction</a:t>
            </a:r>
          </a:p>
        </p:txBody>
      </p:sp>
      <p:sp>
        <p:nvSpPr>
          <p:cNvPr id="6" name="Content Placeholder 2">
            <a:extLst>
              <a:ext uri="{FF2B5EF4-FFF2-40B4-BE49-F238E27FC236}">
                <a16:creationId xmlns:a16="http://schemas.microsoft.com/office/drawing/2014/main" id="{2BF88407-0B7F-4BD4-9FB8-5C1A61A42351}"/>
              </a:ext>
            </a:extLst>
          </p:cNvPr>
          <p:cNvSpPr txBox="1">
            <a:spLocks/>
          </p:cNvSpPr>
          <p:nvPr/>
        </p:nvSpPr>
        <p:spPr>
          <a:xfrm>
            <a:off x="1139970" y="1095113"/>
            <a:ext cx="6861675" cy="5027391"/>
          </a:xfrm>
          <a:prstGeom prst="rect">
            <a:avLst/>
          </a:prstGeom>
        </p:spPr>
        <p:txBody>
          <a:bodyPr vert="horz" lIns="68580" tIns="34290" rIns="68580" bIns="3429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n-US" sz="2000" dirty="0"/>
              <a:t>Floyd-Warshall Algorithm is an algorithm for finding the shortest path between all the pairs of vertices in a weighted graph. This algorithm works for both the directed and undirected weighted graphs. But, it does not work for the graphs with negative cycles (where the sum of the edges in a cycle is negative).</a:t>
            </a:r>
          </a:p>
          <a:p>
            <a:pPr algn="just"/>
            <a:r>
              <a:rPr lang="en-US" dirty="0"/>
              <a:t>Floyd - Warshall algorithm is also called as </a:t>
            </a:r>
          </a:p>
          <a:p>
            <a:pPr lvl="1" algn="just"/>
            <a:r>
              <a:rPr lang="en-US" dirty="0"/>
              <a:t>Floyd's algorithm </a:t>
            </a:r>
          </a:p>
          <a:p>
            <a:pPr lvl="1" algn="just"/>
            <a:r>
              <a:rPr lang="en-US" dirty="0"/>
              <a:t>Roy-Floyd algorithm</a:t>
            </a:r>
          </a:p>
          <a:p>
            <a:pPr lvl="1" algn="just"/>
            <a:r>
              <a:rPr lang="en-US" dirty="0"/>
              <a:t>Roy-Warshall algorithm</a:t>
            </a:r>
          </a:p>
          <a:p>
            <a:pPr lvl="1" algn="just"/>
            <a:r>
              <a:rPr lang="en-US" dirty="0"/>
              <a:t>WFI algorithm.</a:t>
            </a:r>
          </a:p>
          <a:p>
            <a:pPr algn="just"/>
            <a:r>
              <a:rPr lang="en-US" sz="2000" dirty="0"/>
              <a:t>A weighted graph is a graph in which each edge has a numerical value associated with it.</a:t>
            </a:r>
          </a:p>
          <a:p>
            <a:pPr algn="just"/>
            <a:r>
              <a:rPr lang="en-US" sz="2000" dirty="0"/>
              <a:t>This algorithm follows the dynamic programming approach to find the shortest paths.</a:t>
            </a:r>
          </a:p>
          <a:p>
            <a:pPr marL="0" indent="0" algn="just">
              <a:buNone/>
            </a:pPr>
            <a:endParaRPr lang="en-US" sz="2000" u="sng" dirty="0"/>
          </a:p>
        </p:txBody>
      </p:sp>
    </p:spTree>
    <p:extLst>
      <p:ext uri="{BB962C8B-B14F-4D97-AF65-F5344CB8AC3E}">
        <p14:creationId xmlns:p14="http://schemas.microsoft.com/office/powerpoint/2010/main" val="2399237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1104A-C14A-4EC9-8FE2-3BEADDD35CB9}"/>
              </a:ext>
            </a:extLst>
          </p:cNvPr>
          <p:cNvSpPr>
            <a:spLocks noGrp="1"/>
          </p:cNvSpPr>
          <p:nvPr>
            <p:ph type="title"/>
          </p:nvPr>
        </p:nvSpPr>
        <p:spPr>
          <a:xfrm>
            <a:off x="856059" y="406062"/>
            <a:ext cx="7429499" cy="689051"/>
          </a:xfrm>
        </p:spPr>
        <p:txBody>
          <a:bodyPr>
            <a:noAutofit/>
          </a:bodyPr>
          <a:lstStyle/>
          <a:p>
            <a:pPr algn="ctr"/>
            <a:r>
              <a:rPr lang="en-US" sz="2400" dirty="0"/>
              <a:t>How Floyd-Warshall Algorithm Works?</a:t>
            </a:r>
          </a:p>
        </p:txBody>
      </p:sp>
      <p:sp>
        <p:nvSpPr>
          <p:cNvPr id="6" name="Content Placeholder 2">
            <a:extLst>
              <a:ext uri="{FF2B5EF4-FFF2-40B4-BE49-F238E27FC236}">
                <a16:creationId xmlns:a16="http://schemas.microsoft.com/office/drawing/2014/main" id="{2BF88407-0B7F-4BD4-9FB8-5C1A61A42351}"/>
              </a:ext>
            </a:extLst>
          </p:cNvPr>
          <p:cNvSpPr txBox="1">
            <a:spLocks/>
          </p:cNvSpPr>
          <p:nvPr/>
        </p:nvSpPr>
        <p:spPr>
          <a:xfrm>
            <a:off x="1022079" y="1792054"/>
            <a:ext cx="3076430" cy="437934"/>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SzTx/>
              <a:buNone/>
            </a:pPr>
            <a:r>
              <a:rPr lang="en-US" dirty="0"/>
              <a:t>Let the given graph be:</a:t>
            </a:r>
            <a:endParaRPr lang="en-US" altLang="en-US" sz="1800" dirty="0">
              <a:latin typeface="Tw Cen MT (Headings)'"/>
            </a:endParaRPr>
          </a:p>
        </p:txBody>
      </p:sp>
      <p:pic>
        <p:nvPicPr>
          <p:cNvPr id="1026" name="Picture 2" descr="graph">
            <a:extLst>
              <a:ext uri="{FF2B5EF4-FFF2-40B4-BE49-F238E27FC236}">
                <a16:creationId xmlns:a16="http://schemas.microsoft.com/office/drawing/2014/main" id="{A97C6CAA-EE14-45CB-82FB-E6130C7EF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785" y="2581909"/>
            <a:ext cx="3076430" cy="2755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549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9776816-15F6-4B6A-AE3B-CAA4EA083CFA}"/>
              </a:ext>
            </a:extLst>
          </p:cNvPr>
          <p:cNvSpPr txBox="1">
            <a:spLocks/>
          </p:cNvSpPr>
          <p:nvPr/>
        </p:nvSpPr>
        <p:spPr>
          <a:xfrm>
            <a:off x="1139968" y="1354667"/>
            <a:ext cx="6861675" cy="2472267"/>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SzTx/>
              <a:buNone/>
            </a:pPr>
            <a:r>
              <a:rPr lang="en-US" altLang="en-US" sz="2000" dirty="0">
                <a:latin typeface="euclid_circular_a"/>
              </a:rPr>
              <a:t>Create a matrix A</a:t>
            </a:r>
            <a:r>
              <a:rPr lang="en-US" altLang="en-US" sz="2000" baseline="30000" dirty="0">
                <a:latin typeface="euclid_circular_a"/>
              </a:rPr>
              <a:t>0</a:t>
            </a:r>
            <a:r>
              <a:rPr lang="en-US" altLang="en-US" sz="2000" dirty="0">
                <a:latin typeface="euclid_circular_a"/>
              </a:rPr>
              <a:t> of dimension n*n where n is the number of vertices. The row and the column are indexed as </a:t>
            </a:r>
            <a:r>
              <a:rPr lang="en-US" altLang="en-US" sz="2000" dirty="0" err="1">
                <a:latin typeface="euclid_circular_a"/>
              </a:rPr>
              <a:t>i</a:t>
            </a:r>
            <a:r>
              <a:rPr lang="en-US" altLang="en-US" sz="2000" dirty="0">
                <a:latin typeface="euclid_circular_a"/>
              </a:rPr>
              <a:t> and j respectively. </a:t>
            </a:r>
            <a:r>
              <a:rPr lang="en-US" altLang="en-US" sz="2000" dirty="0" err="1">
                <a:latin typeface="euclid_circular_a"/>
              </a:rPr>
              <a:t>i</a:t>
            </a:r>
            <a:r>
              <a:rPr lang="en-US" altLang="en-US" sz="2000" dirty="0">
                <a:latin typeface="euclid_circular_a"/>
              </a:rPr>
              <a:t>  and j are the vertices of the graph.</a:t>
            </a:r>
            <a:br>
              <a:rPr lang="en-US" altLang="en-US" sz="1050" dirty="0"/>
            </a:br>
            <a:br>
              <a:rPr lang="en-US" altLang="en-US" sz="2800" dirty="0">
                <a:latin typeface="Arial" panose="020B0604020202020204" pitchFamily="34" charset="0"/>
              </a:rPr>
            </a:br>
            <a:r>
              <a:rPr lang="en-US" altLang="en-US" sz="2000" dirty="0">
                <a:latin typeface="euclid_circular_a"/>
              </a:rPr>
              <a:t>Each cell A[</a:t>
            </a:r>
            <a:r>
              <a:rPr lang="en-US" altLang="en-US" sz="2000" dirty="0" err="1">
                <a:latin typeface="euclid_circular_a"/>
              </a:rPr>
              <a:t>i</a:t>
            </a:r>
            <a:r>
              <a:rPr lang="en-US" altLang="en-US" sz="2000" dirty="0">
                <a:latin typeface="euclid_circular_a"/>
              </a:rPr>
              <a:t>][j] is filled with the distance from the </a:t>
            </a:r>
            <a:r>
              <a:rPr lang="en-US" altLang="en-US" sz="2000" dirty="0" err="1">
                <a:latin typeface="euclid_circular_a"/>
              </a:rPr>
              <a:t>i</a:t>
            </a:r>
            <a:r>
              <a:rPr lang="en-US" altLang="en-US" sz="2000" baseline="30000" dirty="0" err="1">
                <a:latin typeface="euclid_circular_a"/>
              </a:rPr>
              <a:t>th</a:t>
            </a:r>
            <a:r>
              <a:rPr lang="en-US" altLang="en-US" sz="2000" dirty="0">
                <a:latin typeface="euclid_circular_a"/>
              </a:rPr>
              <a:t> vertex to the </a:t>
            </a:r>
            <a:r>
              <a:rPr lang="en-US" altLang="en-US" sz="2000" dirty="0" err="1">
                <a:latin typeface="euclid_circular_a"/>
              </a:rPr>
              <a:t>j</a:t>
            </a:r>
            <a:r>
              <a:rPr lang="en-US" altLang="en-US" sz="2000" baseline="30000" dirty="0" err="1">
                <a:latin typeface="euclid_circular_a"/>
              </a:rPr>
              <a:t>th</a:t>
            </a:r>
            <a:r>
              <a:rPr lang="en-US" altLang="en-US" sz="2000" dirty="0">
                <a:latin typeface="euclid_circular_a"/>
              </a:rPr>
              <a:t> vertex. If there is no path from </a:t>
            </a:r>
            <a:r>
              <a:rPr lang="en-US" altLang="en-US" sz="2000" dirty="0" err="1">
                <a:latin typeface="euclid_circular_a"/>
              </a:rPr>
              <a:t>i</a:t>
            </a:r>
            <a:r>
              <a:rPr lang="en-US" altLang="en-US" sz="2000" baseline="30000" dirty="0" err="1">
                <a:latin typeface="euclid_circular_a"/>
              </a:rPr>
              <a:t>th</a:t>
            </a:r>
            <a:r>
              <a:rPr lang="en-US" altLang="en-US" sz="2000" baseline="30000" dirty="0">
                <a:latin typeface="euclid_circular_a"/>
              </a:rPr>
              <a:t> </a:t>
            </a:r>
            <a:r>
              <a:rPr lang="en-US" altLang="en-US" sz="800" baseline="30000" dirty="0">
                <a:latin typeface="Droid Sans Mono"/>
              </a:rPr>
              <a:t>h</a:t>
            </a:r>
            <a:r>
              <a:rPr lang="en-US" altLang="en-US" sz="2000" dirty="0">
                <a:latin typeface="euclid_circular_a"/>
              </a:rPr>
              <a:t> vertex to </a:t>
            </a:r>
            <a:r>
              <a:rPr lang="en-US" altLang="en-US" sz="2000" dirty="0" err="1">
                <a:latin typeface="euclid_circular_a"/>
              </a:rPr>
              <a:t>j</a:t>
            </a:r>
            <a:r>
              <a:rPr lang="en-US" altLang="en-US" sz="2000" baseline="30000" dirty="0" err="1">
                <a:latin typeface="euclid_circular_a"/>
              </a:rPr>
              <a:t>th</a:t>
            </a:r>
            <a:r>
              <a:rPr lang="en-US" altLang="en-US" sz="2000" baseline="30000" dirty="0">
                <a:latin typeface="euclid_circular_a"/>
              </a:rPr>
              <a:t> </a:t>
            </a:r>
            <a:r>
              <a:rPr lang="en-US" altLang="en-US" sz="2000" dirty="0">
                <a:latin typeface="euclid_circular_a"/>
              </a:rPr>
              <a:t> vertex, the cell is left as infinity.</a:t>
            </a:r>
            <a:r>
              <a:rPr lang="en-US" altLang="en-US" sz="1050" dirty="0"/>
              <a:t> </a:t>
            </a:r>
            <a:endParaRPr lang="en-US" altLang="en-US" sz="2800" dirty="0">
              <a:latin typeface="Arial" panose="020B0604020202020204" pitchFamily="34" charset="0"/>
            </a:endParaRPr>
          </a:p>
        </p:txBody>
      </p:sp>
      <p:sp>
        <p:nvSpPr>
          <p:cNvPr id="2" name="Title 1">
            <a:extLst>
              <a:ext uri="{FF2B5EF4-FFF2-40B4-BE49-F238E27FC236}">
                <a16:creationId xmlns:a16="http://schemas.microsoft.com/office/drawing/2014/main" id="{AA8FA624-D73F-45F9-B067-1B067E481F87}"/>
              </a:ext>
            </a:extLst>
          </p:cNvPr>
          <p:cNvSpPr>
            <a:spLocks noGrp="1"/>
          </p:cNvSpPr>
          <p:nvPr>
            <p:ph type="title"/>
          </p:nvPr>
        </p:nvSpPr>
        <p:spPr>
          <a:xfrm>
            <a:off x="856060" y="618518"/>
            <a:ext cx="7429499" cy="736149"/>
          </a:xfrm>
        </p:spPr>
        <p:txBody>
          <a:bodyPr/>
          <a:lstStyle/>
          <a:p>
            <a:pPr algn="ctr"/>
            <a:r>
              <a:rPr lang="en-US" dirty="0"/>
              <a:t>Step 1</a:t>
            </a:r>
          </a:p>
        </p:txBody>
      </p:sp>
      <p:pic>
        <p:nvPicPr>
          <p:cNvPr id="2051" name="Picture 3" descr="matrix floyd warshall algorithm">
            <a:extLst>
              <a:ext uri="{FF2B5EF4-FFF2-40B4-BE49-F238E27FC236}">
                <a16:creationId xmlns:a16="http://schemas.microsoft.com/office/drawing/2014/main" id="{1CC9828F-EA17-42C0-81C5-D3DEB561F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967" y="3826934"/>
            <a:ext cx="2733675"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069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9776816-15F6-4B6A-AE3B-CAA4EA083CFA}"/>
              </a:ext>
            </a:extLst>
          </p:cNvPr>
          <p:cNvSpPr txBox="1">
            <a:spLocks/>
          </p:cNvSpPr>
          <p:nvPr/>
        </p:nvSpPr>
        <p:spPr>
          <a:xfrm>
            <a:off x="1139968" y="1354668"/>
            <a:ext cx="6861675" cy="3260876"/>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SzTx/>
              <a:buNone/>
            </a:pPr>
            <a:r>
              <a:rPr lang="en-US" altLang="en-US" sz="1800" dirty="0">
                <a:latin typeface="Tw Cen MT (Body)"/>
              </a:rPr>
              <a:t>Now create a matrix A</a:t>
            </a:r>
            <a:r>
              <a:rPr lang="en-US" altLang="en-US" sz="1800" baseline="30000" dirty="0">
                <a:latin typeface="Tw Cen MT (Body)"/>
              </a:rPr>
              <a:t>1</a:t>
            </a:r>
            <a:r>
              <a:rPr lang="en-US" altLang="en-US" sz="1800" dirty="0">
                <a:latin typeface="Tw Cen MT (Body)"/>
              </a:rPr>
              <a:t> using matrix A</a:t>
            </a:r>
            <a:r>
              <a:rPr lang="en-US" altLang="en-US" sz="1800" baseline="30000" dirty="0">
                <a:latin typeface="Tw Cen MT (Body)"/>
              </a:rPr>
              <a:t>0 </a:t>
            </a:r>
            <a:r>
              <a:rPr lang="en-US" altLang="en-US" sz="1800" dirty="0">
                <a:latin typeface="Tw Cen MT (Body)"/>
              </a:rPr>
              <a:t>. </a:t>
            </a:r>
            <a:r>
              <a:rPr lang="en-US" sz="1800" dirty="0">
                <a:latin typeface="Tw Cen MT (Body)"/>
              </a:rPr>
              <a:t>The elements in the first column and the first row are left as they are. The remaining cells are filled in the following way.</a:t>
            </a:r>
          </a:p>
          <a:p>
            <a:pPr marL="0" lvl="0" indent="0" eaLnBrk="0" fontAlgn="base" hangingPunct="0">
              <a:lnSpc>
                <a:spcPct val="100000"/>
              </a:lnSpc>
              <a:spcBef>
                <a:spcPct val="0"/>
              </a:spcBef>
              <a:spcAft>
                <a:spcPct val="0"/>
              </a:spcAft>
              <a:buSzTx/>
              <a:buNone/>
            </a:pPr>
            <a:r>
              <a:rPr lang="en-US" sz="1800" dirty="0">
                <a:latin typeface="Tw Cen MT (Body)"/>
              </a:rPr>
              <a:t>Let k be the intermediate vertex in the shortest path from source to destination. In this step, k is the first vertex. A[</a:t>
            </a:r>
            <a:r>
              <a:rPr lang="en-US" sz="1800" dirty="0" err="1">
                <a:latin typeface="Tw Cen MT (Body)"/>
              </a:rPr>
              <a:t>i</a:t>
            </a:r>
            <a:r>
              <a:rPr lang="en-US" sz="1800" dirty="0">
                <a:latin typeface="Tw Cen MT (Body)"/>
              </a:rPr>
              <a:t>][j] is filled with</a:t>
            </a:r>
          </a:p>
          <a:p>
            <a:pPr marL="0" lvl="0" indent="0" eaLnBrk="0" fontAlgn="base" hangingPunct="0">
              <a:lnSpc>
                <a:spcPct val="100000"/>
              </a:lnSpc>
              <a:spcBef>
                <a:spcPct val="0"/>
              </a:spcBef>
              <a:spcAft>
                <a:spcPct val="0"/>
              </a:spcAft>
              <a:buSzTx/>
              <a:buNone/>
            </a:pPr>
            <a:r>
              <a:rPr lang="en-US" sz="1800" dirty="0">
                <a:latin typeface="Tw Cen MT (Body)"/>
              </a:rPr>
              <a:t>(A[</a:t>
            </a:r>
            <a:r>
              <a:rPr lang="en-US" sz="1800" dirty="0" err="1">
                <a:latin typeface="Tw Cen MT (Body)"/>
              </a:rPr>
              <a:t>i</a:t>
            </a:r>
            <a:r>
              <a:rPr lang="en-US" sz="1800" dirty="0">
                <a:latin typeface="Tw Cen MT (Body)"/>
              </a:rPr>
              <a:t>][k] + A[k][j]) if (A[</a:t>
            </a:r>
            <a:r>
              <a:rPr lang="en-US" sz="1800" dirty="0" err="1">
                <a:latin typeface="Tw Cen MT (Body)"/>
              </a:rPr>
              <a:t>i</a:t>
            </a:r>
            <a:r>
              <a:rPr lang="en-US" sz="1800" dirty="0">
                <a:latin typeface="Tw Cen MT (Body)"/>
              </a:rPr>
              <a:t>][j] &gt; A[</a:t>
            </a:r>
            <a:r>
              <a:rPr lang="en-US" sz="1800" dirty="0" err="1">
                <a:latin typeface="Tw Cen MT (Body)"/>
              </a:rPr>
              <a:t>i</a:t>
            </a:r>
            <a:r>
              <a:rPr lang="en-US" sz="1800" dirty="0">
                <a:latin typeface="Tw Cen MT (Body)"/>
              </a:rPr>
              <a:t>][k] + A[k][j]).</a:t>
            </a:r>
          </a:p>
          <a:p>
            <a:pPr marL="0" lvl="0" indent="0" eaLnBrk="0" fontAlgn="base" hangingPunct="0">
              <a:lnSpc>
                <a:spcPct val="100000"/>
              </a:lnSpc>
              <a:spcBef>
                <a:spcPct val="0"/>
              </a:spcBef>
              <a:spcAft>
                <a:spcPct val="0"/>
              </a:spcAft>
              <a:buSzTx/>
              <a:buNone/>
            </a:pPr>
            <a:r>
              <a:rPr lang="en-US" sz="1800" dirty="0"/>
              <a:t>That is, if the direct distance from the source to the destination is greater than the path through the vertex k, then the cell is filled with A[</a:t>
            </a:r>
            <a:r>
              <a:rPr lang="en-US" sz="1800" dirty="0" err="1"/>
              <a:t>i</a:t>
            </a:r>
            <a:r>
              <a:rPr lang="en-US" sz="1800" dirty="0"/>
              <a:t>][k] + A[k][j].</a:t>
            </a:r>
          </a:p>
          <a:p>
            <a:pPr marL="0" lvl="0" indent="0" eaLnBrk="0" fontAlgn="base" hangingPunct="0">
              <a:lnSpc>
                <a:spcPct val="100000"/>
              </a:lnSpc>
              <a:spcBef>
                <a:spcPct val="0"/>
              </a:spcBef>
              <a:spcAft>
                <a:spcPct val="0"/>
              </a:spcAft>
              <a:buSzTx/>
              <a:buNone/>
            </a:pPr>
            <a:r>
              <a:rPr lang="en-US" sz="1800" dirty="0"/>
              <a:t>In this step, k is vertex 1. We calculate the distance from source vertex to destination vertex through this vertex k.</a:t>
            </a:r>
            <a:endParaRPr lang="en-US" sz="1800" dirty="0">
              <a:latin typeface="Tw Cen MT (Body)"/>
            </a:endParaRPr>
          </a:p>
        </p:txBody>
      </p:sp>
      <p:sp>
        <p:nvSpPr>
          <p:cNvPr id="2" name="Title 1">
            <a:extLst>
              <a:ext uri="{FF2B5EF4-FFF2-40B4-BE49-F238E27FC236}">
                <a16:creationId xmlns:a16="http://schemas.microsoft.com/office/drawing/2014/main" id="{AA8FA624-D73F-45F9-B067-1B067E481F87}"/>
              </a:ext>
            </a:extLst>
          </p:cNvPr>
          <p:cNvSpPr>
            <a:spLocks noGrp="1"/>
          </p:cNvSpPr>
          <p:nvPr>
            <p:ph type="title"/>
          </p:nvPr>
        </p:nvSpPr>
        <p:spPr>
          <a:xfrm>
            <a:off x="856060" y="618518"/>
            <a:ext cx="7429499" cy="736149"/>
          </a:xfrm>
        </p:spPr>
        <p:txBody>
          <a:bodyPr/>
          <a:lstStyle/>
          <a:p>
            <a:pPr algn="ctr"/>
            <a:r>
              <a:rPr lang="en-US" dirty="0"/>
              <a:t>Step 2</a:t>
            </a:r>
          </a:p>
        </p:txBody>
      </p:sp>
      <p:pic>
        <p:nvPicPr>
          <p:cNvPr id="3075" name="Picture 3" descr="matrix floyd warshall algorithm">
            <a:extLst>
              <a:ext uri="{FF2B5EF4-FFF2-40B4-BE49-F238E27FC236}">
                <a16:creationId xmlns:a16="http://schemas.microsoft.com/office/drawing/2014/main" id="{4EA01D53-D10C-48E0-896D-9943796D23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946" y="4602481"/>
            <a:ext cx="4571717" cy="180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23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9776816-15F6-4B6A-AE3B-CAA4EA083CFA}"/>
              </a:ext>
            </a:extLst>
          </p:cNvPr>
          <p:cNvSpPr txBox="1">
            <a:spLocks/>
          </p:cNvSpPr>
          <p:nvPr/>
        </p:nvSpPr>
        <p:spPr>
          <a:xfrm>
            <a:off x="1139968" y="1354668"/>
            <a:ext cx="6861675" cy="1962828"/>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SzTx/>
              <a:buNone/>
            </a:pPr>
            <a:r>
              <a:rPr lang="en-US" altLang="en-US" sz="1800" dirty="0">
                <a:latin typeface="Tw Cen MT (Body)"/>
              </a:rPr>
              <a:t>In a similar way, A</a:t>
            </a:r>
            <a:r>
              <a:rPr lang="en-US" altLang="en-US" sz="1800" baseline="30000" dirty="0">
                <a:latin typeface="Tw Cen MT (Body)"/>
              </a:rPr>
              <a:t>2</a:t>
            </a:r>
            <a:r>
              <a:rPr lang="en-US" altLang="en-US" sz="1800" dirty="0">
                <a:latin typeface="Tw Cen MT (Body)"/>
              </a:rPr>
              <a:t> is created using matrix A</a:t>
            </a:r>
            <a:r>
              <a:rPr lang="en-US" altLang="en-US" sz="1800" baseline="30000" dirty="0">
                <a:latin typeface="Tw Cen MT (Body)"/>
              </a:rPr>
              <a:t>3 </a:t>
            </a:r>
            <a:r>
              <a:rPr lang="en-US" altLang="en-US" sz="1800" dirty="0">
                <a:latin typeface="Tw Cen MT (Body)"/>
              </a:rPr>
              <a:t>. </a:t>
            </a:r>
            <a:r>
              <a:rPr lang="en-US" sz="1800" dirty="0">
                <a:latin typeface="Tw Cen MT (Body)"/>
              </a:rPr>
              <a:t>The elements in the second column and the second row are left as they are. </a:t>
            </a:r>
          </a:p>
          <a:p>
            <a:pPr marL="0" lvl="0" indent="0" eaLnBrk="0" fontAlgn="base" hangingPunct="0">
              <a:lnSpc>
                <a:spcPct val="100000"/>
              </a:lnSpc>
              <a:spcBef>
                <a:spcPct val="0"/>
              </a:spcBef>
              <a:spcAft>
                <a:spcPct val="0"/>
              </a:spcAft>
              <a:buSzTx/>
              <a:buNone/>
            </a:pPr>
            <a:r>
              <a:rPr lang="en-US" sz="1800" dirty="0"/>
              <a:t>In this step, k is vertex (i.e. vertex 2). The remaining steps are same as step 2.</a:t>
            </a:r>
            <a:endParaRPr lang="en-US" sz="1800" dirty="0">
              <a:latin typeface="Tw Cen MT (Body)"/>
            </a:endParaRPr>
          </a:p>
        </p:txBody>
      </p:sp>
      <p:sp>
        <p:nvSpPr>
          <p:cNvPr id="2" name="Title 1">
            <a:extLst>
              <a:ext uri="{FF2B5EF4-FFF2-40B4-BE49-F238E27FC236}">
                <a16:creationId xmlns:a16="http://schemas.microsoft.com/office/drawing/2014/main" id="{AA8FA624-D73F-45F9-B067-1B067E481F87}"/>
              </a:ext>
            </a:extLst>
          </p:cNvPr>
          <p:cNvSpPr>
            <a:spLocks noGrp="1"/>
          </p:cNvSpPr>
          <p:nvPr>
            <p:ph type="title"/>
          </p:nvPr>
        </p:nvSpPr>
        <p:spPr>
          <a:xfrm>
            <a:off x="856060" y="618518"/>
            <a:ext cx="7429499" cy="736149"/>
          </a:xfrm>
        </p:spPr>
        <p:txBody>
          <a:bodyPr/>
          <a:lstStyle/>
          <a:p>
            <a:pPr algn="ctr"/>
            <a:r>
              <a:rPr lang="en-US" dirty="0"/>
              <a:t>Step 3</a:t>
            </a:r>
          </a:p>
        </p:txBody>
      </p:sp>
      <p:pic>
        <p:nvPicPr>
          <p:cNvPr id="4100" name="Picture 4" descr="matrix floyd warshall algorithm">
            <a:extLst>
              <a:ext uri="{FF2B5EF4-FFF2-40B4-BE49-F238E27FC236}">
                <a16:creationId xmlns:a16="http://schemas.microsoft.com/office/drawing/2014/main" id="{A52C03F2-529B-4A99-AB40-43BCED426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291" y="3540504"/>
            <a:ext cx="4093028" cy="1613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96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9776816-15F6-4B6A-AE3B-CAA4EA083CFA}"/>
              </a:ext>
            </a:extLst>
          </p:cNvPr>
          <p:cNvSpPr txBox="1">
            <a:spLocks/>
          </p:cNvSpPr>
          <p:nvPr/>
        </p:nvSpPr>
        <p:spPr>
          <a:xfrm>
            <a:off x="1139968" y="1354668"/>
            <a:ext cx="6861675" cy="736149"/>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SzTx/>
              <a:buNone/>
            </a:pPr>
            <a:r>
              <a:rPr lang="en-US" altLang="en-US" sz="1800" dirty="0">
                <a:latin typeface="Tw Cen MT (Body)"/>
              </a:rPr>
              <a:t>In a similar way, A</a:t>
            </a:r>
            <a:r>
              <a:rPr lang="en-US" altLang="en-US" sz="1800" baseline="30000" dirty="0">
                <a:latin typeface="Tw Cen MT (Body)"/>
              </a:rPr>
              <a:t>3</a:t>
            </a:r>
            <a:r>
              <a:rPr lang="en-US" altLang="en-US" sz="1800" dirty="0">
                <a:latin typeface="Tw Cen MT (Body)"/>
              </a:rPr>
              <a:t> and A</a:t>
            </a:r>
            <a:r>
              <a:rPr lang="en-US" altLang="en-US" sz="1800" baseline="30000" dirty="0">
                <a:latin typeface="Tw Cen MT (Body)"/>
              </a:rPr>
              <a:t>4 </a:t>
            </a:r>
            <a:r>
              <a:rPr lang="en-US" altLang="en-US" sz="1800" dirty="0">
                <a:latin typeface="Tw Cen MT (Body)"/>
              </a:rPr>
              <a:t>is also created. A4 gives the shortest path between each pair of vertices.</a:t>
            </a:r>
            <a:endParaRPr lang="en-US" sz="1800" dirty="0">
              <a:latin typeface="Tw Cen MT (Body)"/>
            </a:endParaRPr>
          </a:p>
        </p:txBody>
      </p:sp>
      <p:sp>
        <p:nvSpPr>
          <p:cNvPr id="2" name="Title 1">
            <a:extLst>
              <a:ext uri="{FF2B5EF4-FFF2-40B4-BE49-F238E27FC236}">
                <a16:creationId xmlns:a16="http://schemas.microsoft.com/office/drawing/2014/main" id="{AA8FA624-D73F-45F9-B067-1B067E481F87}"/>
              </a:ext>
            </a:extLst>
          </p:cNvPr>
          <p:cNvSpPr>
            <a:spLocks noGrp="1"/>
          </p:cNvSpPr>
          <p:nvPr>
            <p:ph type="title"/>
          </p:nvPr>
        </p:nvSpPr>
        <p:spPr>
          <a:xfrm>
            <a:off x="856060" y="618518"/>
            <a:ext cx="7429499" cy="736149"/>
          </a:xfrm>
        </p:spPr>
        <p:txBody>
          <a:bodyPr/>
          <a:lstStyle/>
          <a:p>
            <a:pPr algn="ctr"/>
            <a:r>
              <a:rPr lang="en-US" dirty="0"/>
              <a:t>Step 4</a:t>
            </a:r>
          </a:p>
        </p:txBody>
      </p:sp>
      <p:pic>
        <p:nvPicPr>
          <p:cNvPr id="5122" name="Picture 2" descr="matrix floyd warshall algorithm">
            <a:extLst>
              <a:ext uri="{FF2B5EF4-FFF2-40B4-BE49-F238E27FC236}">
                <a16:creationId xmlns:a16="http://schemas.microsoft.com/office/drawing/2014/main" id="{FE37A0DA-29D6-4FEB-8BD2-07FD8316A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341" y="2337439"/>
            <a:ext cx="3657317" cy="144133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matrix floyd warshall algorithm">
            <a:extLst>
              <a:ext uri="{FF2B5EF4-FFF2-40B4-BE49-F238E27FC236}">
                <a16:creationId xmlns:a16="http://schemas.microsoft.com/office/drawing/2014/main" id="{6F6C8572-822E-4213-ABCC-BB61A27840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341" y="4061994"/>
            <a:ext cx="3657315" cy="144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328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9776816-15F6-4B6A-AE3B-CAA4EA083CFA}"/>
                  </a:ext>
                </a:extLst>
              </p:cNvPr>
              <p:cNvSpPr txBox="1">
                <a:spLocks/>
              </p:cNvSpPr>
              <p:nvPr/>
            </p:nvSpPr>
            <p:spPr>
              <a:xfrm>
                <a:off x="1139968" y="1828800"/>
                <a:ext cx="7061057" cy="3454399"/>
              </a:xfrm>
              <a:prstGeom prst="rect">
                <a:avLst/>
              </a:prstGeom>
            </p:spPr>
            <p:txBody>
              <a:bodyPr vert="horz" lIns="68580" tIns="34290" rIns="68580" bIns="3429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r>
                  <a:rPr lang="en-US" dirty="0">
                    <a:latin typeface="Cambria" panose="02040503050406030204" pitchFamily="18" charset="0"/>
                    <a:ea typeface="Cambria" panose="02040503050406030204" pitchFamily="18" charset="0"/>
                  </a:rPr>
                  <a:t>Assume we are trying to find a shortest path from </a:t>
                </a:r>
                <a:r>
                  <a:rPr lang="en-US" i="1" dirty="0">
                    <a:latin typeface="Cambria" panose="02040503050406030204" pitchFamily="18" charset="0"/>
                    <a:ea typeface="Cambria" panose="02040503050406030204" pitchFamily="18" charset="0"/>
                  </a:rPr>
                  <a:t>u</a:t>
                </a:r>
                <a:r>
                  <a:rPr lang="en-US" dirty="0">
                    <a:latin typeface="Cambria" panose="02040503050406030204" pitchFamily="18" charset="0"/>
                    <a:ea typeface="Cambria" panose="02040503050406030204" pitchFamily="18" charset="0"/>
                  </a:rPr>
                  <a:t> to </a:t>
                </a:r>
                <a:r>
                  <a:rPr lang="en-US" i="1" dirty="0">
                    <a:latin typeface="Cambria" panose="02040503050406030204" pitchFamily="18" charset="0"/>
                    <a:ea typeface="Cambria" panose="02040503050406030204" pitchFamily="18" charset="0"/>
                  </a:rPr>
                  <a:t>v</a:t>
                </a:r>
                <a:r>
                  <a:rPr lang="en-US" dirty="0">
                    <a:latin typeface="Cambria" panose="02040503050406030204" pitchFamily="18" charset="0"/>
                    <a:ea typeface="Cambria" panose="02040503050406030204" pitchFamily="18" charset="0"/>
                  </a:rPr>
                  <a:t> using a set of k vertices {w</a:t>
                </a:r>
                <a:r>
                  <a:rPr lang="en-US" baseline="-25000" dirty="0">
                    <a:latin typeface="Cambria" panose="02040503050406030204" pitchFamily="18" charset="0"/>
                    <a:ea typeface="Cambria" panose="02040503050406030204" pitchFamily="18" charset="0"/>
                  </a:rPr>
                  <a:t>1</a:t>
                </a:r>
                <a:r>
                  <a:rPr lang="en-US" dirty="0">
                    <a:latin typeface="Cambria" panose="02040503050406030204" pitchFamily="18" charset="0"/>
                    <a:ea typeface="Cambria" panose="02040503050406030204" pitchFamily="18" charset="0"/>
                  </a:rPr>
                  <a:t>, ..., </a:t>
                </a:r>
                <a:r>
                  <a:rPr lang="en-US" dirty="0" err="1">
                    <a:latin typeface="Cambria" panose="02040503050406030204" pitchFamily="18" charset="0"/>
                    <a:ea typeface="Cambria" panose="02040503050406030204" pitchFamily="18" charset="0"/>
                  </a:rPr>
                  <a:t>w</a:t>
                </a:r>
                <a:r>
                  <a:rPr lang="en-US" baseline="-25000" dirty="0" err="1">
                    <a:latin typeface="Cambria" panose="02040503050406030204" pitchFamily="18" charset="0"/>
                    <a:ea typeface="Cambria" panose="02040503050406030204" pitchFamily="18" charset="0"/>
                  </a:rPr>
                  <a:t>k</a:t>
                </a:r>
                <a:r>
                  <a:rPr lang="en-US" dirty="0">
                    <a:latin typeface="Cambria" panose="02040503050406030204" pitchFamily="18" charset="0"/>
                    <a:ea typeface="Cambria" panose="02040503050406030204" pitchFamily="18" charset="0"/>
                  </a:rPr>
                  <a:t>}. Then either </a:t>
                </a:r>
              </a:p>
              <a:p>
                <a:pPr algn="just"/>
                <a:r>
                  <a:rPr lang="en-US" i="1" dirty="0" err="1">
                    <a:latin typeface="Cambria" panose="02040503050406030204" pitchFamily="18" charset="0"/>
                    <a:ea typeface="Cambria" panose="02040503050406030204" pitchFamily="18" charset="0"/>
                  </a:rPr>
                  <a:t>w</a:t>
                </a:r>
                <a:r>
                  <a:rPr lang="en-US" sz="2900" i="1" baseline="-25000" dirty="0" err="1">
                    <a:latin typeface="Cambria" panose="02040503050406030204" pitchFamily="18" charset="0"/>
                    <a:ea typeface="Cambria" panose="02040503050406030204" pitchFamily="18" charset="0"/>
                  </a:rPr>
                  <a:t>k</a:t>
                </a:r>
                <a:r>
                  <a:rPr lang="en-US" dirty="0">
                    <a:latin typeface="Cambria" panose="02040503050406030204" pitchFamily="18" charset="0"/>
                    <a:ea typeface="Cambria" panose="02040503050406030204" pitchFamily="18" charset="0"/>
                  </a:rPr>
                  <a:t> is an intermediate vertex of a shortest path from </a:t>
                </a:r>
                <a:r>
                  <a:rPr lang="en-US" i="1" dirty="0">
                    <a:latin typeface="Cambria" panose="02040503050406030204" pitchFamily="18" charset="0"/>
                    <a:ea typeface="Cambria" panose="02040503050406030204" pitchFamily="18" charset="0"/>
                  </a:rPr>
                  <a:t>u</a:t>
                </a:r>
                <a:r>
                  <a:rPr lang="en-US" dirty="0">
                    <a:latin typeface="Cambria" panose="02040503050406030204" pitchFamily="18" charset="0"/>
                    <a:ea typeface="Cambria" panose="02040503050406030204" pitchFamily="18" charset="0"/>
                  </a:rPr>
                  <a:t> to </a:t>
                </a:r>
                <a:r>
                  <a:rPr lang="en-US" i="1" dirty="0">
                    <a:latin typeface="Cambria" panose="02040503050406030204" pitchFamily="18" charset="0"/>
                    <a:ea typeface="Cambria" panose="02040503050406030204" pitchFamily="18" charset="0"/>
                  </a:rPr>
                  <a:t>v</a:t>
                </a:r>
                <a:r>
                  <a:rPr lang="en-US" dirty="0">
                    <a:latin typeface="Cambria" panose="02040503050406030204" pitchFamily="18" charset="0"/>
                    <a:ea typeface="Cambria" panose="02040503050406030204" pitchFamily="18" charset="0"/>
                  </a:rPr>
                  <a:t> and we can break the problem down into the shortest path from </a:t>
                </a:r>
                <a:r>
                  <a:rPr lang="en-US" i="1" dirty="0">
                    <a:latin typeface="Cambria" panose="02040503050406030204" pitchFamily="18" charset="0"/>
                    <a:ea typeface="Cambria" panose="02040503050406030204" pitchFamily="18" charset="0"/>
                  </a:rPr>
                  <a:t>u</a:t>
                </a:r>
                <a:r>
                  <a:rPr lang="en-US" dirty="0">
                    <a:latin typeface="Cambria" panose="02040503050406030204" pitchFamily="18" charset="0"/>
                    <a:ea typeface="Cambria" panose="02040503050406030204" pitchFamily="18" charset="0"/>
                  </a:rPr>
                  <a:t> to </a:t>
                </a:r>
                <a:r>
                  <a:rPr lang="en-US" i="1" dirty="0" err="1">
                    <a:latin typeface="Cambria" panose="02040503050406030204" pitchFamily="18" charset="0"/>
                    <a:ea typeface="Cambria" panose="02040503050406030204" pitchFamily="18" charset="0"/>
                  </a:rPr>
                  <a:t>w</a:t>
                </a:r>
                <a:r>
                  <a:rPr lang="en-US" sz="2600" i="1" baseline="-25000" dirty="0" err="1">
                    <a:latin typeface="Cambria" panose="02040503050406030204" pitchFamily="18" charset="0"/>
                    <a:ea typeface="Cambria" panose="02040503050406030204" pitchFamily="18" charset="0"/>
                  </a:rPr>
                  <a:t>k</a:t>
                </a:r>
                <a:r>
                  <a:rPr lang="en-US" dirty="0">
                    <a:latin typeface="Cambria" panose="02040503050406030204" pitchFamily="18" charset="0"/>
                    <a:ea typeface="Cambria" panose="02040503050406030204" pitchFamily="18" charset="0"/>
                  </a:rPr>
                  <a:t> and </a:t>
                </a:r>
                <a:r>
                  <a:rPr lang="en-US" i="1" dirty="0" err="1">
                    <a:latin typeface="Cambria" panose="02040503050406030204" pitchFamily="18" charset="0"/>
                    <a:ea typeface="Cambria" panose="02040503050406030204" pitchFamily="18" charset="0"/>
                  </a:rPr>
                  <a:t>w</a:t>
                </a:r>
                <a:r>
                  <a:rPr lang="en-US" sz="2600" i="1" baseline="-25000" dirty="0" err="1">
                    <a:latin typeface="Cambria" panose="02040503050406030204" pitchFamily="18" charset="0"/>
                    <a:ea typeface="Cambria" panose="02040503050406030204" pitchFamily="18" charset="0"/>
                  </a:rPr>
                  <a:t>k</a:t>
                </a:r>
                <a:r>
                  <a:rPr lang="en-US" dirty="0">
                    <a:latin typeface="Cambria" panose="02040503050406030204" pitchFamily="18" charset="0"/>
                    <a:ea typeface="Cambria" panose="02040503050406030204" pitchFamily="18" charset="0"/>
                  </a:rPr>
                  <a:t> to </a:t>
                </a:r>
                <a:r>
                  <a:rPr lang="en-US" i="1" dirty="0">
                    <a:latin typeface="Cambria" panose="02040503050406030204" pitchFamily="18" charset="0"/>
                    <a:ea typeface="Cambria" panose="02040503050406030204" pitchFamily="18" charset="0"/>
                  </a:rPr>
                  <a:t>v</a:t>
                </a:r>
                <a:r>
                  <a:rPr lang="en-US" dirty="0">
                    <a:latin typeface="Cambria" panose="02040503050406030204" pitchFamily="18" charset="0"/>
                    <a:ea typeface="Cambria" panose="02040503050406030204" pitchFamily="18" charset="0"/>
                  </a:rPr>
                  <a:t> </a:t>
                </a:r>
              </a:p>
              <a:p>
                <a:pPr algn="just"/>
                <a:r>
                  <a:rPr lang="en-US" dirty="0">
                    <a:latin typeface="Cambria" panose="02040503050406030204" pitchFamily="18" charset="0"/>
                    <a:ea typeface="Cambria" panose="02040503050406030204" pitchFamily="18" charset="0"/>
                  </a:rPr>
                  <a:t>OR </a:t>
                </a:r>
                <a:r>
                  <a:rPr lang="en-US" i="1" dirty="0" err="1">
                    <a:latin typeface="Cambria" panose="02040503050406030204" pitchFamily="18" charset="0"/>
                    <a:ea typeface="Cambria" panose="02040503050406030204" pitchFamily="18" charset="0"/>
                  </a:rPr>
                  <a:t>w</a:t>
                </a:r>
                <a:r>
                  <a:rPr lang="en-US" i="1" baseline="-25000" dirty="0" err="1">
                    <a:latin typeface="Cambria" panose="02040503050406030204" pitchFamily="18" charset="0"/>
                    <a:ea typeface="Cambria" panose="02040503050406030204" pitchFamily="18" charset="0"/>
                  </a:rPr>
                  <a:t>k</a:t>
                </a:r>
                <a:r>
                  <a:rPr lang="en-US" dirty="0">
                    <a:latin typeface="Cambria" panose="02040503050406030204" pitchFamily="18" charset="0"/>
                    <a:ea typeface="Cambria" panose="02040503050406030204" pitchFamily="18" charset="0"/>
                  </a:rPr>
                  <a:t> is not an intermediate vertex and we can just consider the shortest path involving </a:t>
                </a:r>
                <a:r>
                  <a:rPr lang="en-US" i="1" dirty="0">
                    <a:latin typeface="Cambria" panose="02040503050406030204" pitchFamily="18" charset="0"/>
                    <a:ea typeface="Cambria" panose="02040503050406030204" pitchFamily="18" charset="0"/>
                  </a:rPr>
                  <a:t>{w</a:t>
                </a:r>
                <a:r>
                  <a:rPr lang="en-US" i="1" baseline="-25000" dirty="0">
                    <a:latin typeface="Cambria" panose="02040503050406030204" pitchFamily="18" charset="0"/>
                    <a:ea typeface="Cambria" panose="02040503050406030204" pitchFamily="18" charset="0"/>
                  </a:rPr>
                  <a:t>1</a:t>
                </a:r>
                <a:r>
                  <a:rPr lang="en-US" i="1" dirty="0">
                    <a:latin typeface="Cambria" panose="02040503050406030204" pitchFamily="18" charset="0"/>
                    <a:ea typeface="Cambria" panose="02040503050406030204" pitchFamily="18" charset="0"/>
                  </a:rPr>
                  <a:t>, ..., w</a:t>
                </a:r>
                <a:r>
                  <a:rPr lang="en-US" i="1" baseline="-25000" dirty="0">
                    <a:latin typeface="Cambria" panose="02040503050406030204" pitchFamily="18" charset="0"/>
                    <a:ea typeface="Cambria" panose="02040503050406030204" pitchFamily="18" charset="0"/>
                  </a:rPr>
                  <a:t>k−1</a:t>
                </a:r>
                <a:r>
                  <a:rPr lang="en-US" i="1" dirty="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 Recursive Relation: Let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𝑑</m:t>
                        </m:r>
                      </m:e>
                      <m:sub>
                        <m:r>
                          <a:rPr lang="en-US" i="1">
                            <a:latin typeface="Cambria Math" panose="02040503050406030204" pitchFamily="18" charset="0"/>
                          </a:rPr>
                          <m:t>𝑖𝑗</m:t>
                        </m:r>
                      </m:sub>
                      <m:sup>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sup>
                    </m:sSubSup>
                  </m:oMath>
                </a14:m>
                <a:r>
                  <a:rPr lang="en-US" dirty="0">
                    <a:latin typeface="Cambria" panose="02040503050406030204" pitchFamily="18" charset="0"/>
                    <a:ea typeface="Cambria" panose="02040503050406030204" pitchFamily="18" charset="0"/>
                  </a:rPr>
                  <a:t> be the shortest path from </a:t>
                </a:r>
                <a:r>
                  <a:rPr lang="en-US" i="1" dirty="0">
                    <a:latin typeface="Cambria" panose="02040503050406030204" pitchFamily="18" charset="0"/>
                    <a:ea typeface="Cambria" panose="02040503050406030204" pitchFamily="18" charset="0"/>
                  </a:rPr>
                  <a:t>v</a:t>
                </a:r>
                <a:r>
                  <a:rPr lang="en-US" i="1" baseline="-25000" dirty="0">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 to </a:t>
                </a:r>
                <a:r>
                  <a:rPr lang="en-US" i="1" dirty="0" err="1">
                    <a:latin typeface="Cambria" panose="02040503050406030204" pitchFamily="18" charset="0"/>
                    <a:ea typeface="Cambria" panose="02040503050406030204" pitchFamily="18" charset="0"/>
                  </a:rPr>
                  <a:t>v</a:t>
                </a:r>
                <a:r>
                  <a:rPr lang="en-US" i="1" baseline="-25000" dirty="0" err="1">
                    <a:latin typeface="Cambria" panose="02040503050406030204" pitchFamily="18" charset="0"/>
                    <a:ea typeface="Cambria" panose="02040503050406030204" pitchFamily="18" charset="0"/>
                  </a:rPr>
                  <a:t>j</a:t>
                </a:r>
                <a:r>
                  <a:rPr lang="en-US" dirty="0">
                    <a:latin typeface="Cambria" panose="02040503050406030204" pitchFamily="18" charset="0"/>
                    <a:ea typeface="Cambria" panose="02040503050406030204" pitchFamily="18" charset="0"/>
                  </a:rPr>
                  <a:t> using only vertices </a:t>
                </a:r>
                <a:r>
                  <a:rPr lang="en-US" i="1" dirty="0">
                    <a:latin typeface="Cambria" panose="02040503050406030204" pitchFamily="18" charset="0"/>
                    <a:ea typeface="Cambria" panose="02040503050406030204" pitchFamily="18" charset="0"/>
                  </a:rPr>
                  <a:t>{v</a:t>
                </a:r>
                <a:r>
                  <a:rPr lang="en-US" i="1" baseline="-25000" dirty="0">
                    <a:latin typeface="Cambria" panose="02040503050406030204" pitchFamily="18" charset="0"/>
                    <a:ea typeface="Cambria" panose="02040503050406030204" pitchFamily="18" charset="0"/>
                  </a:rPr>
                  <a:t>1</a:t>
                </a:r>
                <a:r>
                  <a:rPr lang="en-US" i="1" dirty="0">
                    <a:latin typeface="Cambria" panose="02040503050406030204" pitchFamily="18" charset="0"/>
                    <a:ea typeface="Cambria" panose="02040503050406030204" pitchFamily="18" charset="0"/>
                  </a:rPr>
                  <a:t>, ..., </a:t>
                </a:r>
                <a:r>
                  <a:rPr lang="en-US" i="1" dirty="0" err="1">
                    <a:latin typeface="Cambria" panose="02040503050406030204" pitchFamily="18" charset="0"/>
                    <a:ea typeface="Cambria" panose="02040503050406030204" pitchFamily="18" charset="0"/>
                  </a:rPr>
                  <a:t>v</a:t>
                </a:r>
                <a:r>
                  <a:rPr lang="en-US" i="1" baseline="-25000" dirty="0" err="1">
                    <a:latin typeface="Cambria" panose="02040503050406030204" pitchFamily="18" charset="0"/>
                    <a:ea typeface="Cambria" panose="02040503050406030204" pitchFamily="18" charset="0"/>
                  </a:rPr>
                  <a:t>k</a:t>
                </a:r>
                <a:r>
                  <a:rPr lang="en-US" i="1" dirty="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 Then:</a:t>
                </a:r>
              </a:p>
              <a:p>
                <a:pPr marL="0" indent="0" algn="just">
                  <a:buNone/>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𝑑</m:t>
                          </m:r>
                        </m:e>
                        <m:sub>
                          <m:r>
                            <a:rPr lang="en-US" i="1">
                              <a:latin typeface="Cambria Math" panose="02040503050406030204" pitchFamily="18" charset="0"/>
                            </a:rPr>
                            <m:t>𝑖𝑗</m:t>
                          </m:r>
                        </m:sub>
                        <m:sup>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sup>
                      </m:sSubSup>
                      <m:r>
                        <a:rPr lang="en-US" i="1">
                          <a:latin typeface="Cambria Math" panose="02040503050406030204" pitchFamily="18" charset="0"/>
                        </a:rPr>
                        <m:t>= </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𝑤</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𝑗</m:t>
                                      </m:r>
                                    </m:sub>
                                  </m:sSub>
                                </m:e>
                              </m:d>
                              <m:r>
                                <a:rPr lang="en-US" i="1">
                                  <a:latin typeface="Cambria Math" panose="02040503050406030204" pitchFamily="18" charset="0"/>
                                </a:rPr>
                                <m:t>                                            </m:t>
                              </m:r>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𝑘</m:t>
                              </m:r>
                              <m:r>
                                <a:rPr lang="en-US" i="1">
                                  <a:latin typeface="Cambria Math" panose="02040503050406030204" pitchFamily="18" charset="0"/>
                                </a:rPr>
                                <m:t>=0</m:t>
                              </m:r>
                            </m:e>
                            <m:e>
                              <m:r>
                                <m:rPr>
                                  <m:sty m:val="p"/>
                                </m:rPr>
                                <a:rPr lang="en-US">
                                  <a:latin typeface="Cambria Math" panose="02040503050406030204" pitchFamily="18" charset="0"/>
                                </a:rPr>
                                <m:t>min</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𝑑</m:t>
                                  </m:r>
                                </m:e>
                                <m:sub>
                                  <m:r>
                                    <a:rPr lang="en-US" i="1">
                                      <a:latin typeface="Cambria Math" panose="02040503050406030204" pitchFamily="18" charset="0"/>
                                    </a:rPr>
                                    <m:t>𝑖𝑗</m:t>
                                  </m:r>
                                </m:sub>
                                <m:sup>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−1</m:t>
                                      </m:r>
                                    </m:e>
                                  </m:d>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𝑑</m:t>
                                  </m:r>
                                </m:e>
                                <m:sub>
                                  <m:r>
                                    <a:rPr lang="en-US" i="1">
                                      <a:latin typeface="Cambria Math" panose="02040503050406030204" pitchFamily="18" charset="0"/>
                                    </a:rPr>
                                    <m:t>𝑖𝑘</m:t>
                                  </m:r>
                                </m:sub>
                                <m:sup>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−1</m:t>
                                      </m:r>
                                    </m:e>
                                  </m:d>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𝑑</m:t>
                                  </m:r>
                                </m:e>
                                <m:sub>
                                  <m:r>
                                    <a:rPr lang="en-US" i="1">
                                      <a:latin typeface="Cambria Math" panose="02040503050406030204" pitchFamily="18" charset="0"/>
                                    </a:rPr>
                                    <m:t>𝑘𝑗</m:t>
                                  </m:r>
                                </m:sub>
                                <m:sup>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−1</m:t>
                                      </m:r>
                                    </m:e>
                                  </m:d>
                                </m:sup>
                              </m:sSubSup>
                              <m:r>
                                <a:rPr lang="en-US" i="1">
                                  <a:latin typeface="Cambria Math" panose="02040503050406030204" pitchFamily="18" charset="0"/>
                                </a:rPr>
                                <m:t>       </m:t>
                              </m:r>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𝑘</m:t>
                              </m:r>
                              <m:r>
                                <a:rPr lang="en-US" i="1">
                                  <a:latin typeface="Cambria Math" panose="02040503050406030204" pitchFamily="18" charset="0"/>
                                </a:rPr>
                                <m:t>&gt;0</m:t>
                              </m:r>
                            </m:e>
                          </m:eqArr>
                        </m:e>
                      </m:d>
                    </m:oMath>
                  </m:oMathPara>
                </a14:m>
                <a:endParaRPr lang="en-US" dirty="0">
                  <a:latin typeface="Cambria" panose="02040503050406030204" pitchFamily="18" charset="0"/>
                  <a:ea typeface="Cambria" panose="02040503050406030204" pitchFamily="18" charset="0"/>
                </a:endParaRPr>
              </a:p>
            </p:txBody>
          </p:sp>
        </mc:Choice>
        <mc:Fallback xmlns="">
          <p:sp>
            <p:nvSpPr>
              <p:cNvPr id="4" name="Content Placeholder 2">
                <a:extLst>
                  <a:ext uri="{FF2B5EF4-FFF2-40B4-BE49-F238E27FC236}">
                    <a16:creationId xmlns:a16="http://schemas.microsoft.com/office/drawing/2014/main" id="{49776816-15F6-4B6A-AE3B-CAA4EA083CFA}"/>
                  </a:ext>
                </a:extLst>
              </p:cNvPr>
              <p:cNvSpPr txBox="1">
                <a:spLocks noRot="1" noChangeAspect="1" noMove="1" noResize="1" noEditPoints="1" noAdjustHandles="1" noChangeArrowheads="1" noChangeShapeType="1" noTextEdit="1"/>
              </p:cNvSpPr>
              <p:nvPr/>
            </p:nvSpPr>
            <p:spPr>
              <a:xfrm>
                <a:off x="1139968" y="1828800"/>
                <a:ext cx="7061057" cy="3454399"/>
              </a:xfrm>
              <a:prstGeom prst="rect">
                <a:avLst/>
              </a:prstGeom>
              <a:blipFill>
                <a:blip r:embed="rId2"/>
                <a:stretch>
                  <a:fillRect l="-1209" t="-2293" r="-950"/>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AA8FA624-D73F-45F9-B067-1B067E481F87}"/>
              </a:ext>
            </a:extLst>
          </p:cNvPr>
          <p:cNvSpPr>
            <a:spLocks noGrp="1"/>
          </p:cNvSpPr>
          <p:nvPr>
            <p:ph type="title"/>
          </p:nvPr>
        </p:nvSpPr>
        <p:spPr>
          <a:xfrm>
            <a:off x="856060" y="618518"/>
            <a:ext cx="7429499" cy="736149"/>
          </a:xfrm>
        </p:spPr>
        <p:txBody>
          <a:bodyPr/>
          <a:lstStyle/>
          <a:p>
            <a:pPr algn="ctr"/>
            <a:r>
              <a:rPr lang="en-US" dirty="0"/>
              <a:t>Recurrence Relation</a:t>
            </a:r>
          </a:p>
        </p:txBody>
      </p:sp>
    </p:spTree>
    <p:extLst>
      <p:ext uri="{BB962C8B-B14F-4D97-AF65-F5344CB8AC3E}">
        <p14:creationId xmlns:p14="http://schemas.microsoft.com/office/powerpoint/2010/main" val="39932823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
  <TotalTime>395</TotalTime>
  <Words>1980</Words>
  <Application>Microsoft Office PowerPoint</Application>
  <PresentationFormat>On-screen Show (4:3)</PresentationFormat>
  <Paragraphs>172</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Cambria</vt:lpstr>
      <vt:lpstr>Cambria Math</vt:lpstr>
      <vt:lpstr>Consolas</vt:lpstr>
      <vt:lpstr>Droid Sans Mono</vt:lpstr>
      <vt:lpstr>euclid_circular_a</vt:lpstr>
      <vt:lpstr>Tw Cen MT</vt:lpstr>
      <vt:lpstr>Tw Cen MT (Body)</vt:lpstr>
      <vt:lpstr>Tw Cen MT (Headings)'</vt:lpstr>
      <vt:lpstr>Circuit</vt:lpstr>
      <vt:lpstr>Floyd - Warshall Algorithm</vt:lpstr>
      <vt:lpstr>Agenda</vt:lpstr>
      <vt:lpstr>Introduction</vt:lpstr>
      <vt:lpstr>How Floyd-Warshall Algorithm Works?</vt:lpstr>
      <vt:lpstr>Step 1</vt:lpstr>
      <vt:lpstr>Step 2</vt:lpstr>
      <vt:lpstr>Step 3</vt:lpstr>
      <vt:lpstr>Step 4</vt:lpstr>
      <vt:lpstr>Recurrence Relation</vt:lpstr>
      <vt:lpstr>recursive Approach</vt:lpstr>
      <vt:lpstr>TOP-DOWN Approach</vt:lpstr>
      <vt:lpstr>BOTTOM-UP Approach</vt:lpstr>
      <vt:lpstr>Implementation - 1</vt:lpstr>
      <vt:lpstr>Implementation - 2</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 PROCESS AUTOMATION</dc:title>
  <dc:creator>Divyanshu Shrivastava</dc:creator>
  <cp:lastModifiedBy>Divyanshu Shrivastava</cp:lastModifiedBy>
  <cp:revision>26</cp:revision>
  <dcterms:created xsi:type="dcterms:W3CDTF">2020-03-01T17:25:38Z</dcterms:created>
  <dcterms:modified xsi:type="dcterms:W3CDTF">2020-03-29T06:07:02Z</dcterms:modified>
</cp:coreProperties>
</file>