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2FE27-3AA5-4AE2-94F4-241BB6489690}" type="datetimeFigureOut">
              <a:rPr lang="en-IN" smtClean="0"/>
              <a:t>03-02-2020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86BD1-E978-4358-AA42-AB1044B8B6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4853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2FE27-3AA5-4AE2-94F4-241BB6489690}" type="datetimeFigureOut">
              <a:rPr lang="en-IN" smtClean="0"/>
              <a:t>03-02-2020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86BD1-E978-4358-AA42-AB1044B8B6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0061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2FE27-3AA5-4AE2-94F4-241BB6489690}" type="datetimeFigureOut">
              <a:rPr lang="en-IN" smtClean="0"/>
              <a:t>03-02-2020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86BD1-E978-4358-AA42-AB1044B8B6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0521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2FE27-3AA5-4AE2-94F4-241BB6489690}" type="datetimeFigureOut">
              <a:rPr lang="en-IN" smtClean="0"/>
              <a:t>03-02-2020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86BD1-E978-4358-AA42-AB1044B8B6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1809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2FE27-3AA5-4AE2-94F4-241BB6489690}" type="datetimeFigureOut">
              <a:rPr lang="en-IN" smtClean="0"/>
              <a:t>03-02-2020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86BD1-E978-4358-AA42-AB1044B8B6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786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2FE27-3AA5-4AE2-94F4-241BB6489690}" type="datetimeFigureOut">
              <a:rPr lang="en-IN" smtClean="0"/>
              <a:t>03-02-2020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86BD1-E978-4358-AA42-AB1044B8B6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0325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2FE27-3AA5-4AE2-94F4-241BB6489690}" type="datetimeFigureOut">
              <a:rPr lang="en-IN" smtClean="0"/>
              <a:t>03-02-2020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86BD1-E978-4358-AA42-AB1044B8B6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9587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2FE27-3AA5-4AE2-94F4-241BB6489690}" type="datetimeFigureOut">
              <a:rPr lang="en-IN" smtClean="0"/>
              <a:t>03-02-2020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86BD1-E978-4358-AA42-AB1044B8B6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2258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2FE27-3AA5-4AE2-94F4-241BB6489690}" type="datetimeFigureOut">
              <a:rPr lang="en-IN" smtClean="0"/>
              <a:t>03-02-2020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86BD1-E978-4358-AA42-AB1044B8B6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3205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2FE27-3AA5-4AE2-94F4-241BB6489690}" type="datetimeFigureOut">
              <a:rPr lang="en-IN" smtClean="0"/>
              <a:t>03-02-2020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86BD1-E978-4358-AA42-AB1044B8B6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789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2FE27-3AA5-4AE2-94F4-241BB6489690}" type="datetimeFigureOut">
              <a:rPr lang="en-IN" smtClean="0"/>
              <a:t>03-02-2020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86BD1-E978-4358-AA42-AB1044B8B6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5514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42FE27-3AA5-4AE2-94F4-241BB6489690}" type="datetimeFigureOut">
              <a:rPr lang="en-IN" smtClean="0"/>
              <a:t>03-02-2020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886BD1-E978-4358-AA42-AB1044B8B6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649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Link Control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Dr</a:t>
            </a:r>
            <a:r>
              <a:rPr lang="en-US" dirty="0" smtClean="0"/>
              <a:t> Sujit Das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19689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i="1" dirty="0"/>
              <a:t>Bit-Oriented Framing</a:t>
            </a:r>
            <a:r>
              <a:rPr lang="en-IN" dirty="0"/>
              <a:t> 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13645"/>
            <a:ext cx="10515600" cy="4863318"/>
          </a:xfrm>
        </p:spPr>
        <p:txBody>
          <a:bodyPr>
            <a:normAutofit/>
          </a:bodyPr>
          <a:lstStyle/>
          <a:p>
            <a:r>
              <a:rPr lang="en-IN" sz="2400" dirty="0"/>
              <a:t>In </a:t>
            </a:r>
            <a:r>
              <a:rPr lang="en-IN" sz="2400" i="1" dirty="0"/>
              <a:t>bit-oriented framing, </a:t>
            </a:r>
            <a:r>
              <a:rPr lang="en-IN" sz="2400" dirty="0"/>
              <a:t>the data section of a frame is a sequence of bits to be interpreted </a:t>
            </a:r>
            <a:r>
              <a:rPr lang="en-IN" sz="2400" dirty="0" smtClean="0"/>
              <a:t>by the </a:t>
            </a:r>
            <a:r>
              <a:rPr lang="en-IN" sz="2400" dirty="0"/>
              <a:t>upper layer as text, graphic, audio, video, and so on. </a:t>
            </a:r>
            <a:endParaRPr lang="en-IN" sz="2400" dirty="0" smtClean="0"/>
          </a:p>
          <a:p>
            <a:r>
              <a:rPr lang="en-IN" sz="2400" dirty="0" smtClean="0"/>
              <a:t>However</a:t>
            </a:r>
            <a:r>
              <a:rPr lang="en-IN" sz="2400" dirty="0"/>
              <a:t>, in addition to </a:t>
            </a:r>
            <a:r>
              <a:rPr lang="en-IN" sz="2400" dirty="0" smtClean="0"/>
              <a:t>headers (and </a:t>
            </a:r>
            <a:r>
              <a:rPr lang="en-IN" sz="2400" dirty="0"/>
              <a:t>possible trailers), we still need a delimiter to separate one frame from the other. </a:t>
            </a:r>
            <a:endParaRPr lang="en-IN" sz="2400" dirty="0" smtClean="0"/>
          </a:p>
          <a:p>
            <a:r>
              <a:rPr lang="en-IN" sz="2400" dirty="0" smtClean="0"/>
              <a:t>Most protocols </a:t>
            </a:r>
            <a:r>
              <a:rPr lang="en-IN" sz="2400" dirty="0"/>
              <a:t>use a special 8-bit pattern flag, 01111110, as the delimiter to define the beginning and the end of the frame, as shown in Figure 11.3.</a:t>
            </a:r>
            <a:r>
              <a:rPr lang="en-IN" sz="2400" dirty="0"/>
              <a:t> </a:t>
            </a:r>
            <a:br>
              <a:rPr lang="en-IN" sz="2400" dirty="0"/>
            </a:br>
            <a:endParaRPr lang="en-IN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1873" y="3745304"/>
            <a:ext cx="9308253" cy="2548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9531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i="1" dirty="0"/>
              <a:t>Bit-Oriented Framing</a:t>
            </a:r>
            <a:r>
              <a:rPr lang="en-IN" dirty="0"/>
              <a:t> 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00766"/>
            <a:ext cx="10515600" cy="4876197"/>
          </a:xfrm>
        </p:spPr>
        <p:txBody>
          <a:bodyPr>
            <a:noAutofit/>
          </a:bodyPr>
          <a:lstStyle/>
          <a:p>
            <a:r>
              <a:rPr lang="en-IN" sz="2400" dirty="0"/>
              <a:t>This flag can create the same type of problem we saw in the character-oriented</a:t>
            </a:r>
            <a:br>
              <a:rPr lang="en-IN" sz="2400" dirty="0"/>
            </a:br>
            <a:r>
              <a:rPr lang="en-IN" sz="2400" dirty="0"/>
              <a:t>protocols. That is, if the flag pattern appears in the data, we need to somehow </a:t>
            </a:r>
            <a:r>
              <a:rPr lang="en-IN" sz="2400" dirty="0" smtClean="0"/>
              <a:t>inform the </a:t>
            </a:r>
            <a:r>
              <a:rPr lang="en-IN" sz="2400" dirty="0"/>
              <a:t>receiver that this is not the end of the frame. </a:t>
            </a:r>
            <a:endParaRPr lang="en-IN" sz="2400" dirty="0" smtClean="0"/>
          </a:p>
          <a:p>
            <a:r>
              <a:rPr lang="en-IN" sz="2400" dirty="0" smtClean="0"/>
              <a:t>We </a:t>
            </a:r>
            <a:r>
              <a:rPr lang="en-IN" sz="2400" dirty="0"/>
              <a:t>do this by stuffing 1 single </a:t>
            </a:r>
            <a:r>
              <a:rPr lang="en-IN" sz="2400" dirty="0" smtClean="0"/>
              <a:t>bit (instead </a:t>
            </a:r>
            <a:r>
              <a:rPr lang="en-IN" sz="2400" dirty="0"/>
              <a:t>of 1 byte) to prevent the pattern from looking like a flag. The strategy is </a:t>
            </a:r>
            <a:r>
              <a:rPr lang="en-IN" sz="2400" dirty="0" smtClean="0"/>
              <a:t>called </a:t>
            </a:r>
            <a:r>
              <a:rPr lang="en-IN" sz="2400" b="1" dirty="0" smtClean="0"/>
              <a:t>bit </a:t>
            </a:r>
            <a:r>
              <a:rPr lang="en-IN" sz="2400" b="1" dirty="0"/>
              <a:t>stuffing. </a:t>
            </a:r>
            <a:endParaRPr lang="en-IN" sz="2400" b="1" dirty="0" smtClean="0"/>
          </a:p>
          <a:p>
            <a:r>
              <a:rPr lang="en-IN" sz="2400" dirty="0" smtClean="0"/>
              <a:t>In </a:t>
            </a:r>
            <a:r>
              <a:rPr lang="en-IN" sz="2400" dirty="0"/>
              <a:t>bit stuffing, if a 0 and five consecutive 1 bits are encountered, an extra</a:t>
            </a:r>
            <a:br>
              <a:rPr lang="en-IN" sz="2400" dirty="0"/>
            </a:br>
            <a:r>
              <a:rPr lang="en-IN" sz="2400" dirty="0"/>
              <a:t>0 is added. This extra stuffed bit is eventually removed from the data by the receiver</a:t>
            </a:r>
            <a:r>
              <a:rPr lang="en-IN" sz="2400" dirty="0" smtClean="0"/>
              <a:t>.</a:t>
            </a:r>
          </a:p>
          <a:p>
            <a:r>
              <a:rPr lang="en-IN" sz="2400" dirty="0" smtClean="0"/>
              <a:t>Note </a:t>
            </a:r>
            <a:r>
              <a:rPr lang="en-IN" sz="2400" dirty="0"/>
              <a:t>that the extra bit is added after one 0 followed by five 1s regardless of the value </a:t>
            </a:r>
            <a:r>
              <a:rPr lang="en-IN" sz="2400" dirty="0" smtClean="0"/>
              <a:t>of the </a:t>
            </a:r>
            <a:r>
              <a:rPr lang="en-IN" sz="2400" dirty="0"/>
              <a:t>next bit. This guarantees that the flag field sequence does not inadvertently </a:t>
            </a:r>
            <a:r>
              <a:rPr lang="en-IN" sz="2400" dirty="0" smtClean="0"/>
              <a:t>appear in </a:t>
            </a:r>
            <a:r>
              <a:rPr lang="en-IN" sz="2400" dirty="0"/>
              <a:t>the frame.</a:t>
            </a:r>
            <a:r>
              <a:rPr lang="en-IN" sz="2400" dirty="0"/>
              <a:t> </a:t>
            </a:r>
            <a:endParaRPr lang="en-IN" sz="2400" dirty="0" smtClean="0"/>
          </a:p>
          <a:p>
            <a:pPr marL="0" indent="0">
              <a:buNone/>
            </a:pPr>
            <a:r>
              <a:rPr lang="en-IN" sz="2400" dirty="0"/>
              <a:t/>
            </a:r>
            <a:br>
              <a:rPr lang="en-IN" sz="2400" dirty="0"/>
            </a:br>
            <a:endParaRPr lang="en-IN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4978" y="5402554"/>
            <a:ext cx="7658100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6248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i="1" dirty="0"/>
              <a:t>Bit stuffing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Figure 11.4 shows bit stuffing at the sender and bit removal at the receiver. </a:t>
            </a:r>
            <a:endParaRPr lang="en-IN" dirty="0" smtClean="0"/>
          </a:p>
          <a:p>
            <a:r>
              <a:rPr lang="en-IN" dirty="0" smtClean="0"/>
              <a:t>Note that even </a:t>
            </a:r>
            <a:r>
              <a:rPr lang="en-IN" dirty="0"/>
              <a:t>if we have a 0 after five 1s, we still stuff a 0. The 0 will be removed by the receiver</a:t>
            </a:r>
            <a:r>
              <a:rPr lang="en-IN" dirty="0" smtClean="0"/>
              <a:t>.</a:t>
            </a:r>
          </a:p>
          <a:p>
            <a:r>
              <a:rPr lang="en-IN" dirty="0" smtClean="0"/>
              <a:t>This </a:t>
            </a:r>
            <a:r>
              <a:rPr lang="en-IN" dirty="0"/>
              <a:t>means that if the </a:t>
            </a:r>
            <a:r>
              <a:rPr lang="en-IN" dirty="0" smtClean="0"/>
              <a:t>flag like </a:t>
            </a:r>
            <a:r>
              <a:rPr lang="en-IN" dirty="0"/>
              <a:t>pattern 01111110 appears in the data, it will </a:t>
            </a:r>
            <a:r>
              <a:rPr lang="en-IN" dirty="0" smtClean="0"/>
              <a:t>change to </a:t>
            </a:r>
            <a:r>
              <a:rPr lang="en-IN" dirty="0"/>
              <a:t>011111010 (stuffed) and is not mistaken for a flag by the receiver. </a:t>
            </a:r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/>
              <a:t>real </a:t>
            </a:r>
            <a:r>
              <a:rPr lang="en-IN" dirty="0" smtClean="0"/>
              <a:t>flag 01111110 </a:t>
            </a:r>
            <a:r>
              <a:rPr lang="en-IN" dirty="0"/>
              <a:t>is not stuffed by the sender and is recognized by the receiver.</a:t>
            </a:r>
            <a:r>
              <a:rPr lang="en-IN" dirty="0"/>
              <a:t> </a:t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89766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48520"/>
          </a:xfrm>
        </p:spPr>
        <p:txBody>
          <a:bodyPr>
            <a:normAutofit/>
          </a:bodyPr>
          <a:lstStyle/>
          <a:p>
            <a:pPr algn="ctr"/>
            <a:r>
              <a:rPr lang="en-IN" i="1" dirty="0"/>
              <a:t>Bit stuffing and </a:t>
            </a:r>
            <a:r>
              <a:rPr lang="en-IN" i="1" dirty="0" err="1"/>
              <a:t>unstuffing</a:t>
            </a:r>
            <a:r>
              <a:rPr lang="en-IN" dirty="0"/>
              <a:t>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9867" y="1804708"/>
            <a:ext cx="8222624" cy="4528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458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DLC SERVICES</a:t>
            </a:r>
            <a:r>
              <a:rPr lang="en-IN" dirty="0" smtClean="0"/>
              <a:t> 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</a:t>
            </a:r>
            <a:r>
              <a:rPr lang="en-IN" b="1" dirty="0"/>
              <a:t>data link control (DLC) </a:t>
            </a:r>
            <a:r>
              <a:rPr lang="en-IN" dirty="0"/>
              <a:t>deals with procedures for communication between </a:t>
            </a:r>
            <a:r>
              <a:rPr lang="en-IN" dirty="0" smtClean="0"/>
              <a:t>two adjacent </a:t>
            </a:r>
            <a:r>
              <a:rPr lang="en-IN" dirty="0"/>
              <a:t>nodes—node-to-node communication—no matter whether the link is dedicated or broadcast. </a:t>
            </a:r>
            <a:endParaRPr lang="en-IN" dirty="0" smtClean="0"/>
          </a:p>
          <a:p>
            <a:r>
              <a:rPr lang="en-IN" dirty="0" smtClean="0"/>
              <a:t>Data </a:t>
            </a:r>
            <a:r>
              <a:rPr lang="en-IN" dirty="0"/>
              <a:t>link control functions include </a:t>
            </a:r>
            <a:r>
              <a:rPr lang="en-IN" i="1" dirty="0"/>
              <a:t>framing </a:t>
            </a:r>
            <a:r>
              <a:rPr lang="en-IN" dirty="0"/>
              <a:t>and </a:t>
            </a:r>
            <a:r>
              <a:rPr lang="en-IN" i="1" dirty="0"/>
              <a:t>flow and error</a:t>
            </a:r>
            <a:br>
              <a:rPr lang="en-IN" i="1" dirty="0"/>
            </a:br>
            <a:r>
              <a:rPr lang="en-IN" i="1" dirty="0"/>
              <a:t>control</a:t>
            </a:r>
            <a:r>
              <a:rPr lang="en-IN" dirty="0"/>
              <a:t>. </a:t>
            </a:r>
            <a:endParaRPr lang="en-IN" dirty="0" smtClean="0"/>
          </a:p>
          <a:p>
            <a:r>
              <a:rPr lang="en-IN" dirty="0" smtClean="0"/>
              <a:t>In </a:t>
            </a:r>
            <a:r>
              <a:rPr lang="en-IN" dirty="0"/>
              <a:t>this section, we first discuss framing, or how to organize the bits that </a:t>
            </a:r>
            <a:r>
              <a:rPr lang="en-IN" dirty="0" smtClean="0"/>
              <a:t>are carried </a:t>
            </a:r>
            <a:r>
              <a:rPr lang="en-IN" dirty="0"/>
              <a:t>by the physical layer. We then discuss flow and error control.</a:t>
            </a:r>
            <a:r>
              <a:rPr lang="en-IN" dirty="0" smtClean="0"/>
              <a:t> </a:t>
            </a:r>
            <a:br>
              <a:rPr lang="en-IN" dirty="0" smtClean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94730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Framing</a:t>
            </a:r>
            <a:r>
              <a:rPr lang="en-IN" dirty="0" smtClean="0"/>
              <a:t> 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/>
              <a:t>Data transmission in the physical layer means moving bits in the form of a signal from</a:t>
            </a:r>
            <a:br>
              <a:rPr lang="en-IN" dirty="0"/>
            </a:br>
            <a:r>
              <a:rPr lang="en-IN" dirty="0"/>
              <a:t>the source to the destination. </a:t>
            </a:r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/>
              <a:t>physical layer provides bit synchronization to </a:t>
            </a:r>
            <a:r>
              <a:rPr lang="en-IN" dirty="0" smtClean="0"/>
              <a:t>ensure that </a:t>
            </a:r>
            <a:r>
              <a:rPr lang="en-IN" dirty="0"/>
              <a:t>the sender and receiver use the same bit durations and timing. </a:t>
            </a:r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/>
              <a:t>data-link layer, on the other hand, needs to pack bits into frames, so that each</a:t>
            </a:r>
            <a:br>
              <a:rPr lang="en-IN" dirty="0"/>
            </a:br>
            <a:r>
              <a:rPr lang="en-IN" dirty="0"/>
              <a:t>frame is distinguishable from another. </a:t>
            </a:r>
            <a:endParaRPr lang="en-IN" dirty="0" smtClean="0"/>
          </a:p>
          <a:p>
            <a:r>
              <a:rPr lang="en-IN" dirty="0" smtClean="0"/>
              <a:t>Our </a:t>
            </a:r>
            <a:r>
              <a:rPr lang="en-IN" dirty="0"/>
              <a:t>postal system practices a type of </a:t>
            </a:r>
            <a:r>
              <a:rPr lang="en-IN" dirty="0" smtClean="0"/>
              <a:t>framing. The </a:t>
            </a:r>
            <a:r>
              <a:rPr lang="en-IN" dirty="0"/>
              <a:t>simple act of inserting a letter into an envelope separates one piece of </a:t>
            </a:r>
            <a:r>
              <a:rPr lang="en-IN" dirty="0" smtClean="0"/>
              <a:t>information from </a:t>
            </a:r>
            <a:r>
              <a:rPr lang="en-IN" dirty="0"/>
              <a:t>another; </a:t>
            </a:r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/>
              <a:t>envelope serves as the delimiter. In addition, each envelope </a:t>
            </a:r>
            <a:r>
              <a:rPr lang="en-IN" dirty="0" smtClean="0"/>
              <a:t>defines</a:t>
            </a:r>
            <a:br>
              <a:rPr lang="en-IN" dirty="0" smtClean="0"/>
            </a:br>
            <a:r>
              <a:rPr lang="en-IN" dirty="0" smtClean="0"/>
              <a:t>the </a:t>
            </a:r>
            <a:r>
              <a:rPr lang="en-IN" dirty="0"/>
              <a:t>sender and receiver addresses, which is necessary since the postal system is a </a:t>
            </a:r>
            <a:r>
              <a:rPr lang="en-IN" dirty="0" smtClean="0"/>
              <a:t>many-to-many </a:t>
            </a:r>
            <a:r>
              <a:rPr lang="en-IN" dirty="0"/>
              <a:t>carrier facility.</a:t>
            </a:r>
            <a:r>
              <a:rPr lang="en-IN" dirty="0" smtClean="0"/>
              <a:t> </a:t>
            </a:r>
            <a:br>
              <a:rPr lang="en-IN" dirty="0" smtClean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3975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Frames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i="1" dirty="0"/>
              <a:t>Framing </a:t>
            </a:r>
            <a:r>
              <a:rPr lang="en-IN" dirty="0"/>
              <a:t>in the data-link layer separates a message from one source to a </a:t>
            </a:r>
            <a:r>
              <a:rPr lang="en-IN" dirty="0" smtClean="0"/>
              <a:t>destination by </a:t>
            </a:r>
            <a:r>
              <a:rPr lang="en-IN" dirty="0"/>
              <a:t>adding a sender address and a destination address. </a:t>
            </a:r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/>
              <a:t>destination address </a:t>
            </a:r>
            <a:r>
              <a:rPr lang="en-IN" dirty="0" smtClean="0"/>
              <a:t>defines where </a:t>
            </a:r>
            <a:r>
              <a:rPr lang="en-IN" dirty="0"/>
              <a:t>the packet is to go; the sender address helps the recipient acknowledge </a:t>
            </a:r>
            <a:r>
              <a:rPr lang="en-IN" dirty="0" smtClean="0"/>
              <a:t>the receipt.</a:t>
            </a:r>
          </a:p>
          <a:p>
            <a:r>
              <a:rPr lang="en-IN" dirty="0" smtClean="0"/>
              <a:t>Although </a:t>
            </a:r>
            <a:r>
              <a:rPr lang="en-IN" dirty="0"/>
              <a:t>the whole message could be packed in one frame, that is not </a:t>
            </a:r>
            <a:r>
              <a:rPr lang="en-IN" dirty="0" smtClean="0"/>
              <a:t>normally done</a:t>
            </a:r>
            <a:r>
              <a:rPr lang="en-IN" dirty="0"/>
              <a:t>. One reason is that a frame can be very large, making flow and error control </a:t>
            </a:r>
            <a:r>
              <a:rPr lang="en-IN" dirty="0" smtClean="0"/>
              <a:t>very inefficient</a:t>
            </a:r>
            <a:r>
              <a:rPr lang="en-IN" dirty="0"/>
              <a:t>. </a:t>
            </a:r>
            <a:endParaRPr lang="en-IN" dirty="0" smtClean="0"/>
          </a:p>
          <a:p>
            <a:r>
              <a:rPr lang="en-IN" dirty="0" smtClean="0"/>
              <a:t>When </a:t>
            </a:r>
            <a:r>
              <a:rPr lang="en-IN" dirty="0"/>
              <a:t>a message is carried in one very large frame, even a single-bit error</a:t>
            </a:r>
            <a:br>
              <a:rPr lang="en-IN" dirty="0"/>
            </a:br>
            <a:r>
              <a:rPr lang="en-IN" dirty="0"/>
              <a:t>would require the retransmission of the whole frame. </a:t>
            </a:r>
            <a:endParaRPr lang="en-IN" dirty="0" smtClean="0"/>
          </a:p>
          <a:p>
            <a:r>
              <a:rPr lang="en-IN" dirty="0" smtClean="0"/>
              <a:t>When </a:t>
            </a:r>
            <a:r>
              <a:rPr lang="en-IN" dirty="0"/>
              <a:t>a message is divided </a:t>
            </a:r>
            <a:r>
              <a:rPr lang="en-IN" dirty="0" smtClean="0"/>
              <a:t>into smaller </a:t>
            </a:r>
            <a:r>
              <a:rPr lang="en-IN" dirty="0"/>
              <a:t>frames, a single-bit error affects only that small frame.</a:t>
            </a:r>
            <a:r>
              <a:rPr lang="en-IN" dirty="0" smtClean="0"/>
              <a:t> </a:t>
            </a:r>
            <a:br>
              <a:rPr lang="en-IN" dirty="0" smtClean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5907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i="1" dirty="0"/>
              <a:t>Frame Size</a:t>
            </a:r>
            <a:r>
              <a:rPr lang="en-IN" dirty="0" smtClean="0"/>
              <a:t> 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Frames can be of fixed or variable size</a:t>
            </a:r>
            <a:r>
              <a:rPr lang="en-IN" dirty="0" smtClean="0"/>
              <a:t>.</a:t>
            </a:r>
          </a:p>
          <a:p>
            <a:r>
              <a:rPr lang="en-IN" dirty="0" smtClean="0"/>
              <a:t>In </a:t>
            </a:r>
            <a:r>
              <a:rPr lang="en-IN" i="1" dirty="0"/>
              <a:t>fixed-size framing, </a:t>
            </a:r>
            <a:r>
              <a:rPr lang="en-IN" dirty="0"/>
              <a:t>there is no need for defining the boundaries of the frames; the size itself can be used as a delimiter. </a:t>
            </a:r>
            <a:endParaRPr lang="en-IN" dirty="0" smtClean="0"/>
          </a:p>
          <a:p>
            <a:r>
              <a:rPr lang="en-IN" dirty="0" smtClean="0"/>
              <a:t>An example of </a:t>
            </a:r>
            <a:r>
              <a:rPr lang="en-IN" dirty="0"/>
              <a:t>this type of framing is the ATM WAN, which uses frames of fixed size called </a:t>
            </a:r>
            <a:r>
              <a:rPr lang="en-IN" i="1" dirty="0"/>
              <a:t>cells</a:t>
            </a:r>
            <a:r>
              <a:rPr lang="en-IN" dirty="0" smtClean="0"/>
              <a:t>.</a:t>
            </a:r>
          </a:p>
          <a:p>
            <a:r>
              <a:rPr lang="en-IN" dirty="0" smtClean="0"/>
              <a:t>Our </a:t>
            </a:r>
            <a:r>
              <a:rPr lang="en-IN" dirty="0"/>
              <a:t>main discussion in this chapter concerns </a:t>
            </a:r>
            <a:r>
              <a:rPr lang="en-IN" i="1" dirty="0"/>
              <a:t>variable-size framing, </a:t>
            </a:r>
            <a:r>
              <a:rPr lang="en-IN" dirty="0"/>
              <a:t>prevalent </a:t>
            </a:r>
            <a:r>
              <a:rPr lang="en-IN" dirty="0" smtClean="0"/>
              <a:t>in local-area </a:t>
            </a:r>
            <a:r>
              <a:rPr lang="en-IN" dirty="0"/>
              <a:t>networks. </a:t>
            </a:r>
            <a:endParaRPr lang="en-IN" dirty="0" smtClean="0"/>
          </a:p>
          <a:p>
            <a:r>
              <a:rPr lang="en-IN" dirty="0" smtClean="0"/>
              <a:t>In </a:t>
            </a:r>
            <a:r>
              <a:rPr lang="en-IN" dirty="0"/>
              <a:t>variable-size framing, we need a way to define the end of one</a:t>
            </a:r>
            <a:br>
              <a:rPr lang="en-IN" dirty="0"/>
            </a:br>
            <a:r>
              <a:rPr lang="en-IN" dirty="0"/>
              <a:t>frame and the beginning of the next. </a:t>
            </a:r>
            <a:endParaRPr lang="en-IN" dirty="0" smtClean="0"/>
          </a:p>
          <a:p>
            <a:r>
              <a:rPr lang="en-IN" dirty="0" smtClean="0"/>
              <a:t>Historically</a:t>
            </a:r>
            <a:r>
              <a:rPr lang="en-IN" dirty="0"/>
              <a:t>, two approaches were used for </a:t>
            </a:r>
            <a:r>
              <a:rPr lang="en-IN" dirty="0" smtClean="0"/>
              <a:t>this purpose</a:t>
            </a:r>
            <a:r>
              <a:rPr lang="en-IN" dirty="0"/>
              <a:t>: a character-oriented approach and a bit-oriented approach.</a:t>
            </a:r>
            <a:r>
              <a:rPr lang="en-IN" dirty="0" smtClean="0"/>
              <a:t> </a:t>
            </a:r>
            <a:br>
              <a:rPr lang="en-IN" dirty="0" smtClean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39276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i="1" dirty="0"/>
              <a:t>Character-Oriented Framing</a:t>
            </a:r>
            <a:r>
              <a:rPr lang="en-IN" dirty="0" smtClean="0"/>
              <a:t> 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14450"/>
            <a:ext cx="10515600" cy="4351338"/>
          </a:xfrm>
        </p:spPr>
        <p:txBody>
          <a:bodyPr>
            <a:noAutofit/>
          </a:bodyPr>
          <a:lstStyle/>
          <a:p>
            <a:r>
              <a:rPr lang="en-IN" sz="2000" dirty="0"/>
              <a:t>In </a:t>
            </a:r>
            <a:r>
              <a:rPr lang="en-IN" sz="2000" i="1" dirty="0"/>
              <a:t>character-oriented (or byte-oriented) framing, </a:t>
            </a:r>
            <a:r>
              <a:rPr lang="en-IN" sz="2000" dirty="0"/>
              <a:t>data to be carried are 8-bit </a:t>
            </a:r>
            <a:r>
              <a:rPr lang="en-IN" sz="2000" dirty="0" smtClean="0"/>
              <a:t>characters from </a:t>
            </a:r>
            <a:r>
              <a:rPr lang="en-IN" sz="2000" dirty="0"/>
              <a:t>a coding system such as ASCII </a:t>
            </a:r>
            <a:endParaRPr lang="en-IN" sz="2000" dirty="0" smtClean="0"/>
          </a:p>
          <a:p>
            <a:r>
              <a:rPr lang="en-IN" sz="2000" dirty="0" smtClean="0"/>
              <a:t>The </a:t>
            </a:r>
            <a:r>
              <a:rPr lang="en-IN" sz="2000" dirty="0"/>
              <a:t>header, which </a:t>
            </a:r>
            <a:r>
              <a:rPr lang="en-IN" sz="2000" dirty="0" smtClean="0"/>
              <a:t>normally carries </a:t>
            </a:r>
            <a:r>
              <a:rPr lang="en-IN" sz="2000" dirty="0"/>
              <a:t>the source and destination addresses and other control information, and </a:t>
            </a:r>
            <a:r>
              <a:rPr lang="en-IN" sz="2000" dirty="0" smtClean="0"/>
              <a:t>the trailer</a:t>
            </a:r>
            <a:r>
              <a:rPr lang="en-IN" sz="2000" dirty="0"/>
              <a:t>, which carries error detection redundant bits, are also multiples of 8 bits. </a:t>
            </a:r>
            <a:endParaRPr lang="en-IN" sz="2000" dirty="0" smtClean="0"/>
          </a:p>
          <a:p>
            <a:r>
              <a:rPr lang="en-IN" sz="2000" dirty="0" smtClean="0"/>
              <a:t>To separate </a:t>
            </a:r>
            <a:r>
              <a:rPr lang="en-IN" sz="2000" dirty="0"/>
              <a:t>one frame from the next, an 8-bit (1-byte) </a:t>
            </a:r>
            <a:r>
              <a:rPr lang="en-IN" sz="2000" b="1" dirty="0"/>
              <a:t>flag </a:t>
            </a:r>
            <a:r>
              <a:rPr lang="en-IN" sz="2000" dirty="0"/>
              <a:t>is added at the beginning and </a:t>
            </a:r>
            <a:r>
              <a:rPr lang="en-IN" sz="2000" dirty="0" smtClean="0"/>
              <a:t>the end </a:t>
            </a:r>
            <a:r>
              <a:rPr lang="en-IN" sz="2000" dirty="0"/>
              <a:t>of a frame. The flag, composed of protocol-dependent special characters, signals the</a:t>
            </a:r>
            <a:r>
              <a:rPr lang="en-IN" sz="2000" dirty="0" smtClean="0"/>
              <a:t> </a:t>
            </a:r>
            <a:r>
              <a:rPr lang="en-IN" sz="2000" dirty="0"/>
              <a:t>start or end of a frame. </a:t>
            </a:r>
            <a:endParaRPr lang="en-IN" sz="2000" dirty="0" smtClean="0"/>
          </a:p>
          <a:p>
            <a:r>
              <a:rPr lang="en-IN" sz="2000" dirty="0" smtClean="0"/>
              <a:t>Figure </a:t>
            </a:r>
            <a:r>
              <a:rPr lang="en-IN" sz="2000" dirty="0"/>
              <a:t>11.1 shows the format of a frame in a </a:t>
            </a:r>
            <a:r>
              <a:rPr lang="en-IN" sz="2000" dirty="0" smtClean="0"/>
              <a:t>character-oriented protocol</a:t>
            </a:r>
            <a:r>
              <a:rPr lang="en-IN" sz="2000" dirty="0"/>
              <a:t>.</a:t>
            </a:r>
            <a:r>
              <a:rPr lang="en-IN" sz="2000" dirty="0" smtClean="0"/>
              <a:t> </a:t>
            </a:r>
            <a:br>
              <a:rPr lang="en-IN" sz="2000" dirty="0" smtClean="0"/>
            </a:br>
            <a:r>
              <a:rPr lang="en-IN" sz="2000" dirty="0" smtClean="0"/>
              <a:t/>
            </a:r>
            <a:br>
              <a:rPr lang="en-IN" sz="2000" dirty="0" smtClean="0"/>
            </a:br>
            <a:endParaRPr lang="en-IN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9463" y="4267200"/>
            <a:ext cx="8664212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443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2975"/>
          </a:xfrm>
        </p:spPr>
        <p:txBody>
          <a:bodyPr/>
          <a:lstStyle/>
          <a:p>
            <a:pPr algn="ctr"/>
            <a:r>
              <a:rPr lang="en-IN" dirty="0" smtClean="0"/>
              <a:t>Character-oriented framing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08100"/>
            <a:ext cx="10515600" cy="4868863"/>
          </a:xfrm>
        </p:spPr>
        <p:txBody>
          <a:bodyPr>
            <a:normAutofit fontScale="77500" lnSpcReduction="20000"/>
          </a:bodyPr>
          <a:lstStyle/>
          <a:p>
            <a:r>
              <a:rPr lang="en-IN" dirty="0"/>
              <a:t>Character-oriented framing was popular when only text was exchanged by the</a:t>
            </a:r>
            <a:br>
              <a:rPr lang="en-IN" dirty="0"/>
            </a:br>
            <a:r>
              <a:rPr lang="en-IN" dirty="0"/>
              <a:t>data-link layers. </a:t>
            </a:r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/>
              <a:t>flag could be selected to be any character not used for text communication. Now, however, we send other types of information such as graphs, </a:t>
            </a:r>
            <a:r>
              <a:rPr lang="en-IN" dirty="0" smtClean="0"/>
              <a:t>audio, and </a:t>
            </a:r>
            <a:r>
              <a:rPr lang="en-IN" dirty="0"/>
              <a:t>video; </a:t>
            </a:r>
            <a:endParaRPr lang="en-IN" dirty="0" smtClean="0"/>
          </a:p>
          <a:p>
            <a:r>
              <a:rPr lang="en-IN" dirty="0"/>
              <a:t>A</a:t>
            </a:r>
            <a:r>
              <a:rPr lang="en-IN" dirty="0" smtClean="0"/>
              <a:t>ny </a:t>
            </a:r>
            <a:r>
              <a:rPr lang="en-IN" dirty="0"/>
              <a:t>character used for the flag could also be part of the information. </a:t>
            </a:r>
            <a:endParaRPr lang="en-IN" dirty="0" smtClean="0"/>
          </a:p>
          <a:p>
            <a:r>
              <a:rPr lang="en-IN" dirty="0" smtClean="0"/>
              <a:t>If this happens</a:t>
            </a:r>
            <a:r>
              <a:rPr lang="en-IN" dirty="0"/>
              <a:t>, the receiver, when it encounters this pattern in the middle of the data, thinks </a:t>
            </a:r>
            <a:r>
              <a:rPr lang="en-IN" dirty="0" smtClean="0"/>
              <a:t>it has </a:t>
            </a:r>
            <a:r>
              <a:rPr lang="en-IN" dirty="0"/>
              <a:t>reached the end of the frame. </a:t>
            </a:r>
            <a:endParaRPr lang="en-IN" dirty="0" smtClean="0"/>
          </a:p>
          <a:p>
            <a:r>
              <a:rPr lang="en-IN" dirty="0" smtClean="0"/>
              <a:t>To </a:t>
            </a:r>
            <a:r>
              <a:rPr lang="en-IN" dirty="0"/>
              <a:t>fix this problem, a </a:t>
            </a:r>
            <a:r>
              <a:rPr lang="en-IN" b="1" dirty="0"/>
              <a:t>byte-stuffing strategy </a:t>
            </a:r>
            <a:r>
              <a:rPr lang="en-IN" dirty="0" smtClean="0"/>
              <a:t>was added </a:t>
            </a:r>
            <a:r>
              <a:rPr lang="en-IN" dirty="0"/>
              <a:t>to character-oriented framing. </a:t>
            </a:r>
            <a:endParaRPr lang="en-IN" dirty="0" smtClean="0"/>
          </a:p>
          <a:p>
            <a:r>
              <a:rPr lang="en-IN" dirty="0" smtClean="0"/>
              <a:t>In </a:t>
            </a:r>
            <a:r>
              <a:rPr lang="en-IN" b="1" dirty="0"/>
              <a:t>byte stuffing </a:t>
            </a:r>
            <a:r>
              <a:rPr lang="en-IN" dirty="0"/>
              <a:t>(or character stuffing), a </a:t>
            </a:r>
            <a:r>
              <a:rPr lang="en-IN" dirty="0" smtClean="0"/>
              <a:t>special byte </a:t>
            </a:r>
            <a:r>
              <a:rPr lang="en-IN" dirty="0"/>
              <a:t>is added to the data section of the frame when there is a character with the </a:t>
            </a:r>
            <a:r>
              <a:rPr lang="en-IN" dirty="0" smtClean="0"/>
              <a:t>same pattern </a:t>
            </a:r>
            <a:r>
              <a:rPr lang="en-IN" dirty="0"/>
              <a:t>as the flag. </a:t>
            </a:r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/>
              <a:t>data section is stuffed with an extra byte. This byte is </a:t>
            </a:r>
            <a:r>
              <a:rPr lang="en-IN" dirty="0" smtClean="0"/>
              <a:t>usually called </a:t>
            </a:r>
            <a:r>
              <a:rPr lang="en-IN" dirty="0"/>
              <a:t>the </a:t>
            </a:r>
            <a:r>
              <a:rPr lang="en-IN" i="1" dirty="0"/>
              <a:t>escape character (ESC) </a:t>
            </a:r>
            <a:r>
              <a:rPr lang="en-IN" dirty="0"/>
              <a:t>and has a predefined bit pattern. </a:t>
            </a:r>
            <a:endParaRPr lang="en-IN" dirty="0" smtClean="0"/>
          </a:p>
          <a:p>
            <a:r>
              <a:rPr lang="en-IN" dirty="0" smtClean="0"/>
              <a:t>Whenever the receiver </a:t>
            </a:r>
            <a:r>
              <a:rPr lang="en-IN" dirty="0"/>
              <a:t>encounters the ESC character, it removes it from the data section and treats </a:t>
            </a:r>
            <a:r>
              <a:rPr lang="en-IN" dirty="0" smtClean="0"/>
              <a:t>the next </a:t>
            </a:r>
            <a:r>
              <a:rPr lang="en-IN" dirty="0"/>
              <a:t>character as data, not as a delimiting flag. Figure 11.2 shows the situation.</a:t>
            </a:r>
            <a:r>
              <a:rPr lang="en-IN" dirty="0" smtClean="0"/>
              <a:t> </a:t>
            </a:r>
            <a:br>
              <a:rPr lang="en-IN" dirty="0" smtClean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82004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1375"/>
          </a:xfrm>
        </p:spPr>
        <p:txBody>
          <a:bodyPr/>
          <a:lstStyle/>
          <a:p>
            <a:pPr algn="ctr"/>
            <a:r>
              <a:rPr lang="en-IN" i="1" dirty="0"/>
              <a:t>Byte stuffing and </a:t>
            </a:r>
            <a:r>
              <a:rPr lang="en-IN" i="1" dirty="0" err="1"/>
              <a:t>unstuffing</a:t>
            </a:r>
            <a:r>
              <a:rPr lang="en-IN" dirty="0" smtClean="0"/>
              <a:t> 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0228" y="1206500"/>
            <a:ext cx="8342942" cy="5530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4463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8375"/>
          </a:xfrm>
        </p:spPr>
        <p:txBody>
          <a:bodyPr/>
          <a:lstStyle/>
          <a:p>
            <a:pPr algn="ctr"/>
            <a:r>
              <a:rPr lang="en-IN" dirty="0" smtClean="0"/>
              <a:t>Byte stuffing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33500"/>
            <a:ext cx="10515600" cy="4843463"/>
          </a:xfrm>
        </p:spPr>
        <p:txBody>
          <a:bodyPr>
            <a:normAutofit fontScale="77500" lnSpcReduction="20000"/>
          </a:bodyPr>
          <a:lstStyle/>
          <a:p>
            <a:r>
              <a:rPr lang="en-IN" dirty="0"/>
              <a:t>Byte stuffing by the escape character allows the presence of the flag in the data</a:t>
            </a:r>
            <a:br>
              <a:rPr lang="en-IN" dirty="0"/>
            </a:br>
            <a:r>
              <a:rPr lang="en-IN" dirty="0"/>
              <a:t>section of the frame, but it creates another problem. </a:t>
            </a:r>
            <a:endParaRPr lang="en-IN" dirty="0" smtClean="0"/>
          </a:p>
          <a:p>
            <a:r>
              <a:rPr lang="en-IN" dirty="0" smtClean="0"/>
              <a:t>What </a:t>
            </a:r>
            <a:r>
              <a:rPr lang="en-IN" dirty="0"/>
              <a:t>happens if the text </a:t>
            </a:r>
            <a:r>
              <a:rPr lang="en-IN" dirty="0" smtClean="0"/>
              <a:t>contains one </a:t>
            </a:r>
            <a:r>
              <a:rPr lang="en-IN" dirty="0"/>
              <a:t>or more escape characters followed by a byte with the same pattern as the flag? </a:t>
            </a:r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/>
              <a:t>receiver removes the escape character, but keeps the next byte, which is incorrectly</a:t>
            </a:r>
            <a:br>
              <a:rPr lang="en-IN" dirty="0"/>
            </a:br>
            <a:r>
              <a:rPr lang="en-IN" dirty="0"/>
              <a:t>interpreted as the end of the frame. </a:t>
            </a:r>
            <a:endParaRPr lang="en-IN" dirty="0" smtClean="0"/>
          </a:p>
          <a:p>
            <a:r>
              <a:rPr lang="en-IN" dirty="0" smtClean="0"/>
              <a:t>To </a:t>
            </a:r>
            <a:r>
              <a:rPr lang="en-IN" dirty="0"/>
              <a:t>solve this problem, the escape characters that </a:t>
            </a:r>
            <a:r>
              <a:rPr lang="en-IN" dirty="0" smtClean="0"/>
              <a:t>are part </a:t>
            </a:r>
            <a:r>
              <a:rPr lang="en-IN" dirty="0"/>
              <a:t>of the text must also be marked by another escape character. </a:t>
            </a:r>
            <a:endParaRPr lang="en-IN" dirty="0" smtClean="0"/>
          </a:p>
          <a:p>
            <a:r>
              <a:rPr lang="en-IN" dirty="0" smtClean="0"/>
              <a:t>In </a:t>
            </a:r>
            <a:r>
              <a:rPr lang="en-IN" dirty="0"/>
              <a:t>other words, if </a:t>
            </a:r>
            <a:r>
              <a:rPr lang="en-IN" dirty="0" smtClean="0"/>
              <a:t>the escape </a:t>
            </a:r>
            <a:r>
              <a:rPr lang="en-IN" dirty="0"/>
              <a:t>character is part of the text, an extra one is added to show that the second one </a:t>
            </a:r>
            <a:r>
              <a:rPr lang="en-IN" dirty="0" smtClean="0"/>
              <a:t>is part </a:t>
            </a:r>
            <a:r>
              <a:rPr lang="en-IN" dirty="0"/>
              <a:t>of the text</a:t>
            </a:r>
            <a:r>
              <a:rPr lang="en-IN" dirty="0" smtClean="0"/>
              <a:t>.</a:t>
            </a:r>
          </a:p>
          <a:p>
            <a:r>
              <a:rPr lang="en-IN" dirty="0" smtClean="0"/>
              <a:t>Character-oriented </a:t>
            </a:r>
            <a:r>
              <a:rPr lang="en-IN" dirty="0"/>
              <a:t>protocols present another problem in data communications</a:t>
            </a:r>
            <a:r>
              <a:rPr lang="en-IN" dirty="0" smtClean="0"/>
              <a:t>.</a:t>
            </a:r>
          </a:p>
          <a:p>
            <a:r>
              <a:rPr lang="en-IN" dirty="0" smtClean="0"/>
              <a:t>The </a:t>
            </a:r>
            <a:r>
              <a:rPr lang="en-IN" dirty="0"/>
              <a:t>universal coding systems in use today, such as Unicode, have 16-bit and 32-bit</a:t>
            </a:r>
            <a:br>
              <a:rPr lang="en-IN" dirty="0"/>
            </a:br>
            <a:r>
              <a:rPr lang="en-IN" dirty="0"/>
              <a:t>characters that conflict with 8-bit characters. </a:t>
            </a:r>
            <a:endParaRPr lang="en-IN" dirty="0" smtClean="0"/>
          </a:p>
          <a:p>
            <a:r>
              <a:rPr lang="en-IN" dirty="0" smtClean="0"/>
              <a:t>We </a:t>
            </a:r>
            <a:r>
              <a:rPr lang="en-IN" dirty="0"/>
              <a:t>can say that, in general, the </a:t>
            </a:r>
            <a:r>
              <a:rPr lang="en-IN" dirty="0" smtClean="0"/>
              <a:t>tendency is </a:t>
            </a:r>
            <a:r>
              <a:rPr lang="en-IN" dirty="0"/>
              <a:t>moving toward the bit-oriented protocols that we discuss next.</a:t>
            </a:r>
            <a:r>
              <a:rPr lang="en-IN" dirty="0" smtClean="0"/>
              <a:t> </a:t>
            </a:r>
            <a:br>
              <a:rPr lang="en-IN" dirty="0" smtClean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116640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600</Words>
  <Application>Microsoft Office PowerPoint</Application>
  <PresentationFormat>Widescreen</PresentationFormat>
  <Paragraphs>67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Data Link Control</vt:lpstr>
      <vt:lpstr>DLC SERVICES  </vt:lpstr>
      <vt:lpstr>Framing  </vt:lpstr>
      <vt:lpstr>Frames</vt:lpstr>
      <vt:lpstr>Frame Size  </vt:lpstr>
      <vt:lpstr>Character-Oriented Framing  </vt:lpstr>
      <vt:lpstr>Character-oriented framing</vt:lpstr>
      <vt:lpstr>Byte stuffing and unstuffing </vt:lpstr>
      <vt:lpstr>Byte stuffing</vt:lpstr>
      <vt:lpstr>Bit-Oriented Framing  </vt:lpstr>
      <vt:lpstr>Bit-Oriented Framing  </vt:lpstr>
      <vt:lpstr>Bit stuffing</vt:lpstr>
      <vt:lpstr>Bit stuffing and unstuffing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Link Control</dc:title>
  <dc:creator>DELL</dc:creator>
  <cp:lastModifiedBy>DELL</cp:lastModifiedBy>
  <cp:revision>11</cp:revision>
  <dcterms:created xsi:type="dcterms:W3CDTF">2020-02-02T18:37:22Z</dcterms:created>
  <dcterms:modified xsi:type="dcterms:W3CDTF">2020-02-03T08:28:27Z</dcterms:modified>
</cp:coreProperties>
</file>