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B004-268D-4EAC-90EC-8AE4AAF2A914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817A-A34C-4E9F-931B-326E5581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3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B004-268D-4EAC-90EC-8AE4AAF2A914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817A-A34C-4E9F-931B-326E5581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5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B004-268D-4EAC-90EC-8AE4AAF2A914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817A-A34C-4E9F-931B-326E5581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B004-268D-4EAC-90EC-8AE4AAF2A914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817A-A34C-4E9F-931B-326E5581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8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B004-268D-4EAC-90EC-8AE4AAF2A914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817A-A34C-4E9F-931B-326E5581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9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B004-268D-4EAC-90EC-8AE4AAF2A914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817A-A34C-4E9F-931B-326E5581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4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B004-268D-4EAC-90EC-8AE4AAF2A914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817A-A34C-4E9F-931B-326E5581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69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B004-268D-4EAC-90EC-8AE4AAF2A914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817A-A34C-4E9F-931B-326E5581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B004-268D-4EAC-90EC-8AE4AAF2A914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817A-A34C-4E9F-931B-326E5581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37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B004-268D-4EAC-90EC-8AE4AAF2A914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817A-A34C-4E9F-931B-326E5581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2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B004-268D-4EAC-90EC-8AE4AAF2A914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817A-A34C-4E9F-931B-326E5581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2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B004-268D-4EAC-90EC-8AE4AAF2A914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817A-A34C-4E9F-931B-326E5581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3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Detection and Correction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Sujit Das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27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4"/>
            <a:ext cx="10515600" cy="529321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Let us assume that </a:t>
            </a:r>
            <a:r>
              <a:rPr lang="en-IN" i="1" dirty="0"/>
              <a:t>k </a:t>
            </a:r>
            <a:r>
              <a:rPr lang="en-IN" dirty="0"/>
              <a:t>= 2 and </a:t>
            </a:r>
            <a:r>
              <a:rPr lang="en-IN" i="1" dirty="0"/>
              <a:t>n </a:t>
            </a:r>
            <a:r>
              <a:rPr lang="en-IN" dirty="0"/>
              <a:t>= 3. Table 10.1 shows the list of </a:t>
            </a:r>
            <a:r>
              <a:rPr lang="en-IN" dirty="0" err="1"/>
              <a:t>datawords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codewords</a:t>
            </a:r>
            <a:r>
              <a:rPr lang="en-IN" dirty="0"/>
              <a:t>. </a:t>
            </a:r>
            <a:r>
              <a:rPr lang="en-IN" dirty="0" smtClean="0"/>
              <a:t>Later, we </a:t>
            </a:r>
            <a:r>
              <a:rPr lang="en-IN" dirty="0"/>
              <a:t>will see how to derive a </a:t>
            </a:r>
            <a:r>
              <a:rPr lang="en-IN" dirty="0" err="1"/>
              <a:t>codeword</a:t>
            </a:r>
            <a:r>
              <a:rPr lang="en-IN" dirty="0"/>
              <a:t> from a </a:t>
            </a:r>
            <a:r>
              <a:rPr lang="en-IN" dirty="0" err="1"/>
              <a:t>dataword</a:t>
            </a:r>
            <a:r>
              <a:rPr lang="en-IN" dirty="0"/>
              <a:t> 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Assume the sender encodes the </a:t>
            </a:r>
            <a:r>
              <a:rPr lang="en-IN" dirty="0" err="1"/>
              <a:t>dataword</a:t>
            </a:r>
            <a:r>
              <a:rPr lang="en-IN" dirty="0"/>
              <a:t> 01 as 011 and sends it to the </a:t>
            </a:r>
            <a:r>
              <a:rPr lang="en-IN" dirty="0" smtClean="0"/>
              <a:t>receiver. Consider the following </a:t>
            </a:r>
            <a:r>
              <a:rPr lang="en-IN" dirty="0"/>
              <a:t>cases</a:t>
            </a:r>
            <a:r>
              <a:rPr lang="en-IN" dirty="0" smtClean="0"/>
              <a:t>:</a:t>
            </a:r>
          </a:p>
          <a:p>
            <a:pPr marL="457200" lvl="1" indent="0" algn="just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1. </a:t>
            </a:r>
            <a:r>
              <a:rPr lang="en-IN" dirty="0"/>
              <a:t>The receiver receives 011. It is a valid </a:t>
            </a:r>
            <a:r>
              <a:rPr lang="en-IN" dirty="0" err="1"/>
              <a:t>codeword</a:t>
            </a:r>
            <a:r>
              <a:rPr lang="en-IN" dirty="0"/>
              <a:t>. The receiver extracts the </a:t>
            </a:r>
            <a:r>
              <a:rPr lang="en-IN" dirty="0" err="1"/>
              <a:t>dataword</a:t>
            </a:r>
            <a:r>
              <a:rPr lang="en-IN" dirty="0"/>
              <a:t> 01 from </a:t>
            </a:r>
            <a:r>
              <a:rPr lang="en-IN" dirty="0" smtClean="0"/>
              <a:t>it</a:t>
            </a:r>
          </a:p>
          <a:p>
            <a:pPr marL="457200" lvl="1" indent="0" algn="just">
              <a:buNone/>
            </a:pP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2. </a:t>
            </a:r>
            <a:r>
              <a:rPr lang="en-IN" dirty="0"/>
              <a:t>The </a:t>
            </a:r>
            <a:r>
              <a:rPr lang="en-IN" dirty="0" err="1"/>
              <a:t>codeword</a:t>
            </a:r>
            <a:r>
              <a:rPr lang="en-IN" dirty="0"/>
              <a:t> is corrupted during transmission, and 111 is received (the leftmost bit is corrupted). This is not a valid </a:t>
            </a:r>
            <a:r>
              <a:rPr lang="en-IN" dirty="0" err="1"/>
              <a:t>codeword</a:t>
            </a:r>
            <a:r>
              <a:rPr lang="en-IN" dirty="0"/>
              <a:t> and is discarded</a:t>
            </a:r>
            <a:r>
              <a:rPr lang="en-IN" dirty="0" smtClean="0"/>
              <a:t>.</a:t>
            </a:r>
          </a:p>
          <a:p>
            <a:pPr marL="457200" lvl="1" indent="0" algn="just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3. </a:t>
            </a:r>
            <a:r>
              <a:rPr lang="en-IN" dirty="0"/>
              <a:t>The </a:t>
            </a:r>
            <a:r>
              <a:rPr lang="en-IN" dirty="0" err="1"/>
              <a:t>codeword</a:t>
            </a:r>
            <a:r>
              <a:rPr lang="en-IN" dirty="0"/>
              <a:t> is corrupted during transmission, and 000 is received (the right two bits are</a:t>
            </a:r>
            <a:br>
              <a:rPr lang="en-IN" dirty="0"/>
            </a:br>
            <a:r>
              <a:rPr lang="en-IN" dirty="0"/>
              <a:t>corrupted). This is a valid </a:t>
            </a:r>
            <a:r>
              <a:rPr lang="en-IN" dirty="0" err="1"/>
              <a:t>codeword</a:t>
            </a:r>
            <a:r>
              <a:rPr lang="en-IN" dirty="0"/>
              <a:t>. The receiver incorrectly extracts the </a:t>
            </a:r>
            <a:r>
              <a:rPr lang="en-IN" dirty="0" err="1"/>
              <a:t>dataword</a:t>
            </a:r>
            <a:r>
              <a:rPr lang="en-IN" dirty="0"/>
              <a:t> 00. Two</a:t>
            </a:r>
            <a:br>
              <a:rPr lang="en-IN" dirty="0"/>
            </a:br>
            <a:r>
              <a:rPr lang="en-IN" dirty="0"/>
              <a:t>corrupted bits have made the error undetectable.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55" y="2040342"/>
            <a:ext cx="8148261" cy="12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Hamming Distance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956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One of the central concepts in coding for error control is the idea of the Hamming distance.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b="1" dirty="0"/>
              <a:t>Hamming distance </a:t>
            </a:r>
            <a:r>
              <a:rPr lang="en-IN" dirty="0"/>
              <a:t>between two words (of the same size) is the number of</a:t>
            </a:r>
            <a:br>
              <a:rPr lang="en-IN" dirty="0"/>
            </a:br>
            <a:r>
              <a:rPr lang="en-IN" dirty="0"/>
              <a:t>differences between the corresponding bits. </a:t>
            </a:r>
            <a:endParaRPr lang="en-IN" dirty="0" smtClean="0"/>
          </a:p>
          <a:p>
            <a:pPr algn="just"/>
            <a:r>
              <a:rPr lang="en-IN" dirty="0" smtClean="0"/>
              <a:t>We </a:t>
            </a:r>
            <a:r>
              <a:rPr lang="en-IN" dirty="0"/>
              <a:t>show the Hamming distance between </a:t>
            </a:r>
            <a:r>
              <a:rPr lang="en-IN" dirty="0" smtClean="0"/>
              <a:t>two words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 </a:t>
            </a:r>
            <a:r>
              <a:rPr lang="en-IN" dirty="0"/>
              <a:t>as </a:t>
            </a:r>
            <a:r>
              <a:rPr lang="en-IN" b="1" i="1" dirty="0"/>
              <a:t>d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). We may wonder why Hamming distance is important for </a:t>
            </a:r>
            <a:r>
              <a:rPr lang="en-IN" dirty="0" smtClean="0"/>
              <a:t>error detection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reason is that the Hamming distance between the received </a:t>
            </a:r>
            <a:r>
              <a:rPr lang="en-IN" dirty="0" err="1"/>
              <a:t>codeword</a:t>
            </a:r>
            <a:r>
              <a:rPr lang="en-IN" dirty="0"/>
              <a:t> and</a:t>
            </a:r>
            <a:br>
              <a:rPr lang="en-IN" dirty="0"/>
            </a:br>
            <a:r>
              <a:rPr lang="en-IN" dirty="0"/>
              <a:t>the sent </a:t>
            </a:r>
            <a:r>
              <a:rPr lang="en-IN" dirty="0" err="1"/>
              <a:t>codeword</a:t>
            </a:r>
            <a:r>
              <a:rPr lang="en-IN" dirty="0"/>
              <a:t> is the number of bits that are corrupted during transmission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For </a:t>
            </a:r>
            <a:r>
              <a:rPr lang="en-IN" dirty="0"/>
              <a:t>example, if the </a:t>
            </a:r>
            <a:r>
              <a:rPr lang="en-IN" dirty="0" err="1"/>
              <a:t>codeword</a:t>
            </a:r>
            <a:r>
              <a:rPr lang="en-IN" dirty="0"/>
              <a:t> 00000 is sent and 01101 is received, 3 bits are in error and the Hamming distance between the two is </a:t>
            </a:r>
            <a:r>
              <a:rPr lang="en-IN" b="1" i="1" dirty="0"/>
              <a:t>d</a:t>
            </a:r>
            <a:r>
              <a:rPr lang="en-IN" dirty="0"/>
              <a:t>(00000, 01101) = 3. </a:t>
            </a:r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other words, if the Hamming distance between the sent and the received </a:t>
            </a:r>
            <a:r>
              <a:rPr lang="en-IN" dirty="0" err="1"/>
              <a:t>codeword</a:t>
            </a:r>
            <a:r>
              <a:rPr lang="en-IN" dirty="0"/>
              <a:t> is not zero, the </a:t>
            </a:r>
            <a:r>
              <a:rPr lang="en-IN" dirty="0" err="1"/>
              <a:t>codeword</a:t>
            </a:r>
            <a:r>
              <a:rPr lang="en-IN" dirty="0"/>
              <a:t> has </a:t>
            </a:r>
            <a:r>
              <a:rPr lang="en-IN" dirty="0" smtClean="0"/>
              <a:t>been corrupted </a:t>
            </a:r>
            <a:r>
              <a:rPr lang="en-IN" dirty="0"/>
              <a:t>during </a:t>
            </a:r>
            <a:r>
              <a:rPr lang="en-IN" dirty="0" smtClean="0"/>
              <a:t>transmission</a:t>
            </a:r>
          </a:p>
          <a:p>
            <a:pPr algn="just"/>
            <a:r>
              <a:rPr lang="en-IN" dirty="0"/>
              <a:t>The Hamming distance can easily be found if we apply the XOR operation (⊕) on the</a:t>
            </a:r>
            <a:br>
              <a:rPr lang="en-IN" dirty="0"/>
            </a:br>
            <a:r>
              <a:rPr lang="en-IN" dirty="0"/>
              <a:t>two words and count the number of 1s in the result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Note that the Hamming distance </a:t>
            </a:r>
            <a:r>
              <a:rPr lang="en-IN" dirty="0" smtClean="0"/>
              <a:t>is a </a:t>
            </a:r>
            <a:r>
              <a:rPr lang="en-IN" dirty="0"/>
              <a:t>value greater than or equal to zero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68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1" dirty="0"/>
              <a:t>Minimum Hamming Distance for Error Detection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62634" cy="475548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In a set of </a:t>
            </a:r>
            <a:r>
              <a:rPr lang="en-IN" dirty="0" err="1"/>
              <a:t>codewords</a:t>
            </a:r>
            <a:r>
              <a:rPr lang="en-IN" dirty="0"/>
              <a:t>, the </a:t>
            </a:r>
            <a:r>
              <a:rPr lang="en-IN" b="1" dirty="0"/>
              <a:t>minimum Hamming distance </a:t>
            </a:r>
            <a:r>
              <a:rPr lang="en-IN" dirty="0"/>
              <a:t>is the smallest Hamming distance between all possible pairs of </a:t>
            </a:r>
            <a:r>
              <a:rPr lang="en-IN" dirty="0" err="1"/>
              <a:t>codewords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Now </a:t>
            </a:r>
            <a:r>
              <a:rPr lang="en-IN" dirty="0"/>
              <a:t>let us find the minimum </a:t>
            </a:r>
            <a:r>
              <a:rPr lang="en-IN" dirty="0" smtClean="0"/>
              <a:t>Hamming distance </a:t>
            </a:r>
            <a:r>
              <a:rPr lang="en-IN" dirty="0"/>
              <a:t>in a code if we want to be able to detect up to </a:t>
            </a:r>
            <a:r>
              <a:rPr lang="en-IN" i="1" dirty="0"/>
              <a:t>s </a:t>
            </a:r>
            <a:r>
              <a:rPr lang="en-IN" dirty="0"/>
              <a:t>errors.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i="1" dirty="0"/>
              <a:t>s </a:t>
            </a:r>
            <a:r>
              <a:rPr lang="en-IN" dirty="0"/>
              <a:t>errors occur </a:t>
            </a:r>
            <a:r>
              <a:rPr lang="en-IN" dirty="0" smtClean="0"/>
              <a:t>during transmission</a:t>
            </a:r>
            <a:r>
              <a:rPr lang="en-IN" dirty="0"/>
              <a:t>, the Hamming distance between the sent </a:t>
            </a:r>
            <a:r>
              <a:rPr lang="en-IN" dirty="0" err="1"/>
              <a:t>codeword</a:t>
            </a:r>
            <a:r>
              <a:rPr lang="en-IN" dirty="0"/>
              <a:t> and received </a:t>
            </a:r>
            <a:r>
              <a:rPr lang="en-IN" dirty="0" err="1" smtClean="0"/>
              <a:t>codeword</a:t>
            </a:r>
            <a:r>
              <a:rPr lang="en-IN" dirty="0" smtClean="0"/>
              <a:t> is </a:t>
            </a:r>
            <a:r>
              <a:rPr lang="en-IN" i="1" dirty="0"/>
              <a:t>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our system is to detect up to </a:t>
            </a:r>
            <a:r>
              <a:rPr lang="en-IN" i="1" dirty="0"/>
              <a:t>s </a:t>
            </a:r>
            <a:r>
              <a:rPr lang="en-IN" dirty="0"/>
              <a:t>errors, the minimum distance between the valid</a:t>
            </a:r>
            <a:br>
              <a:rPr lang="en-IN" dirty="0"/>
            </a:br>
            <a:r>
              <a:rPr lang="en-IN" dirty="0"/>
              <a:t>codes must be (</a:t>
            </a:r>
            <a:r>
              <a:rPr lang="en-IN" i="1" dirty="0"/>
              <a:t>s </a:t>
            </a:r>
            <a:r>
              <a:rPr lang="en-IN" dirty="0"/>
              <a:t>+ 1), so that the received </a:t>
            </a:r>
            <a:r>
              <a:rPr lang="en-IN" dirty="0" err="1"/>
              <a:t>codeword</a:t>
            </a:r>
            <a:r>
              <a:rPr lang="en-IN" dirty="0"/>
              <a:t> does not match a valid </a:t>
            </a:r>
            <a:r>
              <a:rPr lang="en-IN" dirty="0" err="1"/>
              <a:t>codeword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</a:t>
            </a:r>
            <a:r>
              <a:rPr lang="en-IN" dirty="0"/>
              <a:t>other words, if the minimum distance between all valid </a:t>
            </a:r>
            <a:r>
              <a:rPr lang="en-IN" dirty="0" err="1"/>
              <a:t>codewords</a:t>
            </a:r>
            <a:r>
              <a:rPr lang="en-IN" dirty="0"/>
              <a:t> is (</a:t>
            </a:r>
            <a:r>
              <a:rPr lang="en-IN" i="1" dirty="0"/>
              <a:t>s </a:t>
            </a:r>
            <a:r>
              <a:rPr lang="en-IN" dirty="0"/>
              <a:t>+ 1), the</a:t>
            </a:r>
            <a:br>
              <a:rPr lang="en-IN" dirty="0"/>
            </a:br>
            <a:r>
              <a:rPr lang="en-IN" dirty="0"/>
              <a:t>received </a:t>
            </a:r>
            <a:r>
              <a:rPr lang="en-IN" dirty="0" err="1"/>
              <a:t>codeword</a:t>
            </a:r>
            <a:r>
              <a:rPr lang="en-IN" dirty="0"/>
              <a:t> cannot be erroneously mistaken for another </a:t>
            </a:r>
            <a:r>
              <a:rPr lang="en-IN" dirty="0" err="1"/>
              <a:t>codeword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Although </a:t>
            </a:r>
            <a:r>
              <a:rPr lang="en-IN" dirty="0"/>
              <a:t>a code with </a:t>
            </a:r>
            <a:r>
              <a:rPr lang="en-IN" i="1" dirty="0"/>
              <a:t>d</a:t>
            </a:r>
            <a:r>
              <a:rPr lang="en-IN" baseline="-25000" dirty="0"/>
              <a:t>min</a:t>
            </a:r>
            <a:r>
              <a:rPr lang="en-IN" dirty="0"/>
              <a:t> = </a:t>
            </a:r>
            <a:r>
              <a:rPr lang="en-IN" i="1" dirty="0"/>
              <a:t>s </a:t>
            </a:r>
            <a:r>
              <a:rPr lang="en-IN" dirty="0"/>
              <a:t>+ 1 </a:t>
            </a:r>
            <a:r>
              <a:rPr lang="en-IN" dirty="0" smtClean="0"/>
              <a:t>may be </a:t>
            </a:r>
            <a:r>
              <a:rPr lang="en-IN" dirty="0"/>
              <a:t>able to detect more than </a:t>
            </a:r>
            <a:r>
              <a:rPr lang="en-IN" i="1" dirty="0"/>
              <a:t>s </a:t>
            </a:r>
            <a:r>
              <a:rPr lang="en-IN" dirty="0"/>
              <a:t>errors in some special cases, only </a:t>
            </a:r>
            <a:r>
              <a:rPr lang="en-IN" i="1" dirty="0"/>
              <a:t>s </a:t>
            </a:r>
            <a:r>
              <a:rPr lang="en-IN" dirty="0"/>
              <a:t>or fewer errors </a:t>
            </a:r>
            <a:r>
              <a:rPr lang="en-IN" dirty="0" smtClean="0"/>
              <a:t>are guaranteed </a:t>
            </a:r>
            <a:r>
              <a:rPr lang="en-IN" dirty="0"/>
              <a:t>to be detected. </a:t>
            </a:r>
            <a:endParaRPr lang="en-IN" dirty="0" smtClean="0"/>
          </a:p>
          <a:p>
            <a:r>
              <a:rPr lang="en-IN" b="1" dirty="0"/>
              <a:t>To guarantee the detection of up to </a:t>
            </a:r>
            <a:r>
              <a:rPr lang="en-IN" b="1" i="1" dirty="0"/>
              <a:t>s </a:t>
            </a:r>
            <a:r>
              <a:rPr lang="en-IN" b="1" dirty="0"/>
              <a:t>errors in all cases, the </a:t>
            </a:r>
            <a:r>
              <a:rPr lang="en-IN" b="1" dirty="0" smtClean="0"/>
              <a:t>minimum Hamming </a:t>
            </a:r>
            <a:r>
              <a:rPr lang="en-IN" b="1" dirty="0"/>
              <a:t>distance in a block code must be </a:t>
            </a:r>
            <a:r>
              <a:rPr lang="en-IN" b="1" i="1" dirty="0" smtClean="0"/>
              <a:t>d</a:t>
            </a:r>
            <a:r>
              <a:rPr lang="en-IN" b="1" baseline="-25000" dirty="0" smtClean="0"/>
              <a:t>min</a:t>
            </a:r>
            <a:r>
              <a:rPr lang="en-IN" baseline="-25000" dirty="0" smtClean="0"/>
              <a:t> </a:t>
            </a:r>
            <a:r>
              <a:rPr lang="en-IN" b="1" i="1" dirty="0" smtClean="0"/>
              <a:t>=s +</a:t>
            </a:r>
            <a:r>
              <a:rPr lang="en-IN" dirty="0" smtClean="0"/>
              <a:t> </a:t>
            </a:r>
            <a:r>
              <a:rPr lang="en-IN" b="1" dirty="0"/>
              <a:t>1.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51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minimum Hamming distance for our first code scheme (Table 10.1) is 2.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code guarantees detection of only a single error</a:t>
            </a:r>
            <a:r>
              <a:rPr lang="en-IN" dirty="0" smtClean="0"/>
              <a:t>.</a:t>
            </a:r>
          </a:p>
          <a:p>
            <a:r>
              <a:rPr lang="en-IN" dirty="0" smtClean="0"/>
              <a:t>For </a:t>
            </a:r>
            <a:r>
              <a:rPr lang="en-IN" dirty="0"/>
              <a:t>example, if the third </a:t>
            </a:r>
            <a:r>
              <a:rPr lang="en-IN" dirty="0" err="1"/>
              <a:t>codeword</a:t>
            </a:r>
            <a:r>
              <a:rPr lang="en-IN" dirty="0"/>
              <a:t> (101) is sent and </a:t>
            </a:r>
            <a:r>
              <a:rPr lang="en-IN" dirty="0" smtClean="0"/>
              <a:t>one error </a:t>
            </a:r>
            <a:r>
              <a:rPr lang="en-IN" dirty="0"/>
              <a:t>occurs, the received </a:t>
            </a:r>
            <a:r>
              <a:rPr lang="en-IN" dirty="0" err="1"/>
              <a:t>codeword</a:t>
            </a:r>
            <a:r>
              <a:rPr lang="en-IN" dirty="0"/>
              <a:t> does not match any valid </a:t>
            </a:r>
            <a:r>
              <a:rPr lang="en-IN" dirty="0" err="1"/>
              <a:t>codeword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two errors </a:t>
            </a:r>
            <a:r>
              <a:rPr lang="en-IN" dirty="0" smtClean="0"/>
              <a:t>occur, however</a:t>
            </a:r>
            <a:r>
              <a:rPr lang="en-IN" dirty="0"/>
              <a:t>, the received </a:t>
            </a:r>
            <a:r>
              <a:rPr lang="en-IN" dirty="0" err="1"/>
              <a:t>codeword</a:t>
            </a:r>
            <a:r>
              <a:rPr lang="en-IN" dirty="0"/>
              <a:t> may match a valid </a:t>
            </a:r>
            <a:r>
              <a:rPr lang="en-IN" dirty="0" err="1"/>
              <a:t>codeword</a:t>
            </a:r>
            <a:r>
              <a:rPr lang="en-IN" dirty="0"/>
              <a:t> and the errors are not detected.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90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Linear Block Codes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9907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Almost all block codes used today belong to a subset of block codes called </a:t>
            </a:r>
            <a:r>
              <a:rPr lang="en-IN" b="1" i="1" dirty="0"/>
              <a:t>linear </a:t>
            </a:r>
            <a:r>
              <a:rPr lang="en-IN" b="1" i="1" dirty="0" smtClean="0"/>
              <a:t>block codes</a:t>
            </a:r>
            <a:r>
              <a:rPr lang="en-IN" i="1" dirty="0"/>
              <a:t>. </a:t>
            </a:r>
            <a:endParaRPr lang="en-IN" i="1" dirty="0" smtClean="0"/>
          </a:p>
          <a:p>
            <a:r>
              <a:rPr lang="en-IN" dirty="0" smtClean="0"/>
              <a:t>The </a:t>
            </a:r>
            <a:r>
              <a:rPr lang="en-IN" dirty="0"/>
              <a:t>use of nonlinear block codes for error detection and correction is not as</a:t>
            </a:r>
            <a:br>
              <a:rPr lang="en-IN" dirty="0"/>
            </a:br>
            <a:r>
              <a:rPr lang="en-IN" dirty="0"/>
              <a:t>widespread because their structure makes theoretical analysis and implementation difficult.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therefore concentrate on linear block codes</a:t>
            </a:r>
            <a:r>
              <a:rPr lang="en-IN" dirty="0" smtClean="0"/>
              <a:t>. </a:t>
            </a:r>
          </a:p>
          <a:p>
            <a:r>
              <a:rPr lang="en-IN" dirty="0" smtClean="0"/>
              <a:t>For our </a:t>
            </a:r>
            <a:r>
              <a:rPr lang="en-IN" dirty="0"/>
              <a:t>purposes, a linear block code is a code in which the exclusive OR (</a:t>
            </a:r>
            <a:r>
              <a:rPr lang="en-IN" dirty="0" smtClean="0"/>
              <a:t>addition modulo-2</a:t>
            </a:r>
            <a:r>
              <a:rPr lang="en-IN" dirty="0"/>
              <a:t>) of two valid </a:t>
            </a:r>
            <a:r>
              <a:rPr lang="en-IN" dirty="0" err="1"/>
              <a:t>codewords</a:t>
            </a:r>
            <a:r>
              <a:rPr lang="en-IN" dirty="0"/>
              <a:t> creates another valid </a:t>
            </a:r>
            <a:r>
              <a:rPr lang="en-IN" dirty="0" err="1"/>
              <a:t>codeword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/>
              <a:t>The code in Table 10.1 is a linear block code because the result of </a:t>
            </a:r>
            <a:r>
              <a:rPr lang="en-IN" dirty="0" err="1"/>
              <a:t>XORing</a:t>
            </a:r>
            <a:r>
              <a:rPr lang="en-IN" dirty="0"/>
              <a:t> any </a:t>
            </a:r>
            <a:r>
              <a:rPr lang="en-IN" dirty="0" err="1"/>
              <a:t>codeword</a:t>
            </a:r>
            <a:r>
              <a:rPr lang="en-IN" dirty="0"/>
              <a:t> </a:t>
            </a:r>
            <a:r>
              <a:rPr lang="en-IN" dirty="0" smtClean="0"/>
              <a:t>with any </a:t>
            </a:r>
            <a:r>
              <a:rPr lang="en-IN" dirty="0"/>
              <a:t>other </a:t>
            </a:r>
            <a:r>
              <a:rPr lang="en-IN" dirty="0" err="1"/>
              <a:t>codeword</a:t>
            </a:r>
            <a:r>
              <a:rPr lang="en-IN" dirty="0"/>
              <a:t> is a valid </a:t>
            </a:r>
            <a:r>
              <a:rPr lang="en-IN" dirty="0" err="1"/>
              <a:t>codeword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the </a:t>
            </a:r>
            <a:r>
              <a:rPr lang="en-IN" dirty="0" err="1"/>
              <a:t>XORing</a:t>
            </a:r>
            <a:r>
              <a:rPr lang="en-IN" dirty="0"/>
              <a:t> of the second and third </a:t>
            </a:r>
            <a:r>
              <a:rPr lang="en-IN" dirty="0" err="1"/>
              <a:t>codewords</a:t>
            </a:r>
            <a:r>
              <a:rPr lang="en-IN" dirty="0"/>
              <a:t> creates the fourth one.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94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Minimum Distance for Linear Block Codes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simple to find the minimum Hamming distance for a linear block code. The minimum Hamming distance is the number of 1s in the nonzero valid </a:t>
            </a:r>
            <a:r>
              <a:rPr lang="en-IN" dirty="0" err="1"/>
              <a:t>codeword</a:t>
            </a:r>
            <a:r>
              <a:rPr lang="en-IN" dirty="0"/>
              <a:t> with </a:t>
            </a:r>
            <a:r>
              <a:rPr lang="en-IN" dirty="0" smtClean="0"/>
              <a:t>the smallest </a:t>
            </a:r>
            <a:r>
              <a:rPr lang="en-IN" dirty="0"/>
              <a:t>number of 1s. </a:t>
            </a:r>
            <a:endParaRPr lang="en-IN" dirty="0" smtClean="0"/>
          </a:p>
          <a:p>
            <a:r>
              <a:rPr lang="en-IN" dirty="0"/>
              <a:t>In our first code (Table 10.1), the numbers of 1s in the nonzero </a:t>
            </a:r>
            <a:r>
              <a:rPr lang="en-IN" dirty="0" err="1"/>
              <a:t>codewords</a:t>
            </a:r>
            <a:r>
              <a:rPr lang="en-IN" dirty="0"/>
              <a:t> are 2, 2, and 2. </a:t>
            </a:r>
            <a:endParaRPr lang="en-IN" dirty="0" smtClean="0"/>
          </a:p>
          <a:p>
            <a:r>
              <a:rPr lang="en-IN" dirty="0" smtClean="0"/>
              <a:t>So the minimum </a:t>
            </a:r>
            <a:r>
              <a:rPr lang="en-IN" dirty="0"/>
              <a:t>Hamming distance is </a:t>
            </a:r>
            <a:r>
              <a:rPr lang="en-IN" i="1" dirty="0"/>
              <a:t>d</a:t>
            </a:r>
            <a:r>
              <a:rPr lang="en-IN" baseline="-25000" dirty="0"/>
              <a:t>min</a:t>
            </a:r>
            <a:r>
              <a:rPr lang="en-IN" dirty="0"/>
              <a:t> = 2.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60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pPr algn="ctr"/>
            <a:r>
              <a:rPr lang="en-IN" b="1" i="1" dirty="0"/>
              <a:t>Parity-Check Code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Perhaps the most familiar error-detecting code is the </a:t>
            </a:r>
            <a:r>
              <a:rPr lang="en-IN" b="1" dirty="0"/>
              <a:t>parity-check code</a:t>
            </a:r>
            <a:r>
              <a:rPr lang="en-IN" b="1" dirty="0" smtClean="0"/>
              <a:t>.</a:t>
            </a:r>
          </a:p>
          <a:p>
            <a:r>
              <a:rPr lang="en-IN" dirty="0" smtClean="0"/>
              <a:t>This </a:t>
            </a:r>
            <a:r>
              <a:rPr lang="en-IN" dirty="0"/>
              <a:t>code </a:t>
            </a:r>
            <a:r>
              <a:rPr lang="en-IN" dirty="0" smtClean="0"/>
              <a:t>is a </a:t>
            </a:r>
            <a:r>
              <a:rPr lang="en-IN" dirty="0"/>
              <a:t>linear block code. In this code, a </a:t>
            </a:r>
            <a:r>
              <a:rPr lang="en-IN" i="1" dirty="0"/>
              <a:t>k</a:t>
            </a:r>
            <a:r>
              <a:rPr lang="en-IN" dirty="0"/>
              <a:t>-bit </a:t>
            </a:r>
            <a:r>
              <a:rPr lang="en-IN" dirty="0" err="1"/>
              <a:t>dataword</a:t>
            </a:r>
            <a:r>
              <a:rPr lang="en-IN" dirty="0"/>
              <a:t> is changed to an </a:t>
            </a:r>
            <a:r>
              <a:rPr lang="en-IN" i="1" dirty="0"/>
              <a:t>n</a:t>
            </a:r>
            <a:r>
              <a:rPr lang="en-IN" dirty="0"/>
              <a:t>-bit </a:t>
            </a:r>
            <a:r>
              <a:rPr lang="en-IN" dirty="0" err="1" smtClean="0"/>
              <a:t>codeword</a:t>
            </a:r>
            <a:r>
              <a:rPr lang="en-IN" dirty="0" smtClean="0"/>
              <a:t> where </a:t>
            </a:r>
            <a:r>
              <a:rPr lang="en-IN" i="1" dirty="0"/>
              <a:t>n </a:t>
            </a:r>
            <a:r>
              <a:rPr lang="en-IN" dirty="0"/>
              <a:t>= </a:t>
            </a:r>
            <a:r>
              <a:rPr lang="en-IN" i="1" dirty="0"/>
              <a:t>k </a:t>
            </a:r>
            <a:r>
              <a:rPr lang="en-IN" dirty="0"/>
              <a:t>+ 1.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extra bit, called the </a:t>
            </a:r>
            <a:r>
              <a:rPr lang="en-IN" i="1" dirty="0"/>
              <a:t>parity bit, </a:t>
            </a:r>
            <a:r>
              <a:rPr lang="en-IN" dirty="0"/>
              <a:t>is selected to make the </a:t>
            </a:r>
            <a:r>
              <a:rPr lang="en-IN" dirty="0" smtClean="0"/>
              <a:t>total number </a:t>
            </a:r>
            <a:r>
              <a:rPr lang="en-IN" dirty="0"/>
              <a:t>of 1s in the </a:t>
            </a:r>
            <a:r>
              <a:rPr lang="en-IN" dirty="0" err="1"/>
              <a:t>codeword</a:t>
            </a:r>
            <a:r>
              <a:rPr lang="en-IN" dirty="0"/>
              <a:t> even. </a:t>
            </a:r>
            <a:endParaRPr lang="en-IN" dirty="0" smtClean="0"/>
          </a:p>
          <a:p>
            <a:r>
              <a:rPr lang="en-IN" dirty="0" smtClean="0"/>
              <a:t>Although </a:t>
            </a:r>
            <a:r>
              <a:rPr lang="en-IN" dirty="0"/>
              <a:t>some implementations specify an </a:t>
            </a:r>
            <a:r>
              <a:rPr lang="en-IN" dirty="0" smtClean="0"/>
              <a:t>odd number </a:t>
            </a:r>
            <a:r>
              <a:rPr lang="en-IN" dirty="0"/>
              <a:t>of 1s, we discuss the even case.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minimum Hamming distance for this category is </a:t>
            </a:r>
            <a:r>
              <a:rPr lang="en-IN" i="1" dirty="0"/>
              <a:t>d</a:t>
            </a:r>
            <a:r>
              <a:rPr lang="en-IN" baseline="-25000" dirty="0"/>
              <a:t>min</a:t>
            </a:r>
            <a:r>
              <a:rPr lang="en-IN" dirty="0"/>
              <a:t> = 2, which means that the code is a single-bit error-detecting code. </a:t>
            </a:r>
            <a:endParaRPr lang="en-IN" dirty="0" smtClean="0"/>
          </a:p>
          <a:p>
            <a:r>
              <a:rPr lang="en-IN" dirty="0" smtClean="0"/>
              <a:t>Our</a:t>
            </a:r>
            <a:r>
              <a:rPr lang="en-IN" dirty="0"/>
              <a:t> </a:t>
            </a:r>
            <a:r>
              <a:rPr lang="en-IN" dirty="0" smtClean="0"/>
              <a:t>first </a:t>
            </a:r>
            <a:r>
              <a:rPr lang="en-IN" dirty="0"/>
              <a:t>code (Table 10.1) is a parity-check code (</a:t>
            </a:r>
            <a:r>
              <a:rPr lang="en-IN" i="1" dirty="0"/>
              <a:t>k </a:t>
            </a:r>
            <a:r>
              <a:rPr lang="en-IN" dirty="0"/>
              <a:t>= 2 and </a:t>
            </a:r>
            <a:r>
              <a:rPr lang="en-IN" i="1" dirty="0"/>
              <a:t>n </a:t>
            </a:r>
            <a:r>
              <a:rPr lang="en-IN" dirty="0"/>
              <a:t>= 3). The code in Table </a:t>
            </a:r>
            <a:r>
              <a:rPr lang="en-IN" dirty="0" smtClean="0"/>
              <a:t>10.2 is </a:t>
            </a:r>
            <a:r>
              <a:rPr lang="en-IN" dirty="0"/>
              <a:t>also a parity-check code with </a:t>
            </a:r>
            <a:r>
              <a:rPr lang="en-IN" i="1" dirty="0"/>
              <a:t>k </a:t>
            </a:r>
            <a:r>
              <a:rPr lang="en-IN" dirty="0"/>
              <a:t>= 4 and </a:t>
            </a:r>
            <a:r>
              <a:rPr lang="en-IN" i="1" dirty="0"/>
              <a:t>n </a:t>
            </a:r>
            <a:r>
              <a:rPr lang="en-IN" dirty="0"/>
              <a:t>= 5.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13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/>
              <a:t>Simple parity-check code C(5, 4)</a:t>
            </a:r>
            <a:r>
              <a:rPr lang="en-IN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67" y="1880316"/>
            <a:ext cx="9240879" cy="34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 fontScale="90000"/>
          </a:bodyPr>
          <a:lstStyle/>
          <a:p>
            <a:pPr algn="ctr"/>
            <a:r>
              <a:rPr lang="en-IN" i="1" dirty="0" smtClean="0"/>
              <a:t>Encoder and decoder for simple parity-check code</a:t>
            </a:r>
            <a:r>
              <a:rPr lang="en-IN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670135"/>
          </a:xfrm>
        </p:spPr>
        <p:txBody>
          <a:bodyPr/>
          <a:lstStyle/>
          <a:p>
            <a:r>
              <a:rPr lang="en-IN" dirty="0"/>
              <a:t>Figure 10.4 shows a possible structure of an encoder (at the sender) and a </a:t>
            </a:r>
            <a:r>
              <a:rPr lang="en-IN" dirty="0" smtClean="0"/>
              <a:t>decoder (at </a:t>
            </a:r>
            <a:r>
              <a:rPr lang="en-IN" dirty="0"/>
              <a:t>the receiver).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50" y="2315313"/>
            <a:ext cx="76962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Encoder and decoder for simple parity-check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3" y="1236372"/>
            <a:ext cx="11204619" cy="5306096"/>
          </a:xfrm>
        </p:spPr>
        <p:txBody>
          <a:bodyPr>
            <a:noAutofit/>
          </a:bodyPr>
          <a:lstStyle/>
          <a:p>
            <a:r>
              <a:rPr lang="en-IN" sz="1600" dirty="0"/>
              <a:t>The calculation is done in </a:t>
            </a:r>
            <a:r>
              <a:rPr lang="en-IN" sz="1600" b="1" dirty="0"/>
              <a:t>modular </a:t>
            </a:r>
            <a:r>
              <a:rPr lang="en-IN" sz="1600" b="1" dirty="0" smtClean="0"/>
              <a:t>arithmetic</a:t>
            </a:r>
            <a:r>
              <a:rPr lang="en-IN" sz="1600" dirty="0" smtClean="0"/>
              <a:t>. </a:t>
            </a:r>
            <a:r>
              <a:rPr lang="en-IN" sz="1600" dirty="0"/>
              <a:t>The </a:t>
            </a:r>
            <a:r>
              <a:rPr lang="en-IN" sz="1600" dirty="0" smtClean="0"/>
              <a:t>encoder uses </a:t>
            </a:r>
            <a:r>
              <a:rPr lang="en-IN" sz="1600" dirty="0"/>
              <a:t>a generator that takes a copy of a 4-bit </a:t>
            </a:r>
            <a:r>
              <a:rPr lang="en-IN" sz="1600" dirty="0" err="1"/>
              <a:t>dataword</a:t>
            </a:r>
            <a:r>
              <a:rPr lang="en-IN" sz="1600" dirty="0"/>
              <a:t> (</a:t>
            </a:r>
            <a:r>
              <a:rPr lang="en-IN" sz="1600" i="1" dirty="0"/>
              <a:t>a</a:t>
            </a:r>
            <a:r>
              <a:rPr lang="en-IN" sz="1600" dirty="0"/>
              <a:t>0, </a:t>
            </a:r>
            <a:r>
              <a:rPr lang="en-IN" sz="1600" i="1" dirty="0"/>
              <a:t>a</a:t>
            </a:r>
            <a:r>
              <a:rPr lang="en-IN" sz="1600" dirty="0"/>
              <a:t>1, </a:t>
            </a:r>
            <a:r>
              <a:rPr lang="en-IN" sz="1600" i="1" dirty="0"/>
              <a:t>a</a:t>
            </a:r>
            <a:r>
              <a:rPr lang="en-IN" sz="1600" dirty="0"/>
              <a:t>2, and </a:t>
            </a:r>
            <a:r>
              <a:rPr lang="en-IN" sz="1600" i="1" dirty="0"/>
              <a:t>a</a:t>
            </a:r>
            <a:r>
              <a:rPr lang="en-IN" sz="1600" dirty="0"/>
              <a:t>3) and </a:t>
            </a:r>
            <a:r>
              <a:rPr lang="en-IN" sz="1600" dirty="0" smtClean="0"/>
              <a:t>generates a </a:t>
            </a:r>
            <a:r>
              <a:rPr lang="en-IN" sz="1600" dirty="0"/>
              <a:t>parity bit </a:t>
            </a:r>
            <a:r>
              <a:rPr lang="en-IN" sz="1600" i="1" dirty="0"/>
              <a:t>r</a:t>
            </a:r>
            <a:r>
              <a:rPr lang="en-IN" sz="1600" dirty="0"/>
              <a:t>0. </a:t>
            </a:r>
            <a:endParaRPr lang="en-IN" sz="1600" dirty="0" smtClean="0"/>
          </a:p>
          <a:p>
            <a:r>
              <a:rPr lang="en-IN" sz="1600" dirty="0" smtClean="0"/>
              <a:t>The </a:t>
            </a:r>
            <a:r>
              <a:rPr lang="en-IN" sz="1600" dirty="0" err="1"/>
              <a:t>dataword</a:t>
            </a:r>
            <a:r>
              <a:rPr lang="en-IN" sz="1600" dirty="0"/>
              <a:t> bits and the parity bit create the 5-bit </a:t>
            </a:r>
            <a:r>
              <a:rPr lang="en-IN" sz="1600" dirty="0" err="1"/>
              <a:t>codeword</a:t>
            </a:r>
            <a:r>
              <a:rPr lang="en-IN" sz="1600" dirty="0"/>
              <a:t>. </a:t>
            </a:r>
            <a:endParaRPr lang="en-IN" sz="1600" dirty="0" smtClean="0"/>
          </a:p>
          <a:p>
            <a:r>
              <a:rPr lang="en-IN" sz="1600" dirty="0" smtClean="0"/>
              <a:t>The parity bit </a:t>
            </a:r>
            <a:r>
              <a:rPr lang="en-IN" sz="1600" dirty="0"/>
              <a:t>that is added makes the number of 1s in the </a:t>
            </a:r>
            <a:r>
              <a:rPr lang="en-IN" sz="1600" dirty="0" err="1"/>
              <a:t>codeword</a:t>
            </a:r>
            <a:r>
              <a:rPr lang="en-IN" sz="1600" dirty="0"/>
              <a:t> even. </a:t>
            </a:r>
            <a:endParaRPr lang="en-IN" sz="1600" dirty="0" smtClean="0"/>
          </a:p>
          <a:p>
            <a:r>
              <a:rPr lang="en-IN" sz="1600" dirty="0" smtClean="0"/>
              <a:t>This </a:t>
            </a:r>
            <a:r>
              <a:rPr lang="en-IN" sz="1600" dirty="0"/>
              <a:t>is normally </a:t>
            </a:r>
            <a:r>
              <a:rPr lang="en-IN" sz="1600" dirty="0" smtClean="0"/>
              <a:t>done by </a:t>
            </a:r>
            <a:r>
              <a:rPr lang="en-IN" sz="1600" dirty="0"/>
              <a:t>adding the 4 bits of the </a:t>
            </a:r>
            <a:r>
              <a:rPr lang="en-IN" sz="1600" dirty="0" err="1"/>
              <a:t>dataword</a:t>
            </a:r>
            <a:r>
              <a:rPr lang="en-IN" sz="1600" dirty="0"/>
              <a:t> (modulo-2); the result is the parity bit. In </a:t>
            </a:r>
            <a:r>
              <a:rPr lang="en-IN" sz="1600" dirty="0" smtClean="0"/>
              <a:t>other words</a:t>
            </a:r>
            <a:r>
              <a:rPr lang="en-IN" sz="1600" dirty="0"/>
              <a:t>, </a:t>
            </a:r>
            <a:endParaRPr lang="en-IN" sz="1600" dirty="0" smtClean="0"/>
          </a:p>
          <a:p>
            <a:pPr marL="0" indent="0" algn="ctr">
              <a:buNone/>
            </a:pPr>
            <a:r>
              <a:rPr lang="pt-BR" sz="1600" b="1" i="1" dirty="0"/>
              <a:t>r</a:t>
            </a:r>
            <a:r>
              <a:rPr lang="pt-BR" sz="1600" b="1" dirty="0"/>
              <a:t>0 </a:t>
            </a:r>
            <a:r>
              <a:rPr lang="pt-BR" sz="1600" b="1" dirty="0" smtClean="0"/>
              <a:t>=</a:t>
            </a:r>
            <a:r>
              <a:rPr lang="pt-BR" sz="1600" dirty="0"/>
              <a:t> </a:t>
            </a:r>
            <a:r>
              <a:rPr lang="pt-BR" sz="1600" b="1" i="1" dirty="0" smtClean="0"/>
              <a:t>a</a:t>
            </a:r>
            <a:r>
              <a:rPr lang="pt-BR" sz="1600" b="1" dirty="0" smtClean="0"/>
              <a:t>3 +</a:t>
            </a:r>
            <a:r>
              <a:rPr lang="pt-BR" sz="1600" dirty="0"/>
              <a:t> </a:t>
            </a:r>
            <a:r>
              <a:rPr lang="pt-BR" sz="1600" b="1" i="1" dirty="0" smtClean="0"/>
              <a:t>a</a:t>
            </a:r>
            <a:r>
              <a:rPr lang="pt-BR" sz="1600" b="1" dirty="0" smtClean="0"/>
              <a:t>2 </a:t>
            </a:r>
            <a:r>
              <a:rPr lang="pt-BR" sz="1600" dirty="0"/>
              <a:t>+</a:t>
            </a:r>
            <a:r>
              <a:rPr lang="pt-BR" sz="1600" dirty="0" smtClean="0"/>
              <a:t> </a:t>
            </a:r>
            <a:r>
              <a:rPr lang="pt-BR" sz="1600" b="1" i="1" dirty="0"/>
              <a:t>a</a:t>
            </a:r>
            <a:r>
              <a:rPr lang="pt-BR" sz="1600" b="1" dirty="0"/>
              <a:t>1 </a:t>
            </a:r>
            <a:r>
              <a:rPr lang="pt-BR" sz="1600" dirty="0"/>
              <a:t>+</a:t>
            </a:r>
            <a:r>
              <a:rPr lang="pt-BR" sz="1600" dirty="0" smtClean="0"/>
              <a:t> </a:t>
            </a:r>
            <a:r>
              <a:rPr lang="pt-BR" sz="1600" b="1" i="1" dirty="0"/>
              <a:t>a</a:t>
            </a:r>
            <a:r>
              <a:rPr lang="pt-BR" sz="1600" b="1" dirty="0"/>
              <a:t>0 (modulo-2)</a:t>
            </a:r>
            <a:r>
              <a:rPr lang="pt-BR" sz="1600" dirty="0"/>
              <a:t> </a:t>
            </a:r>
            <a:endParaRPr lang="pt-BR" sz="1600" dirty="0" smtClean="0"/>
          </a:p>
          <a:p>
            <a:r>
              <a:rPr lang="en-IN" sz="1600" dirty="0"/>
              <a:t>If the number of 1s is even, the result is 0; if the number of 1s is odd, the result is </a:t>
            </a:r>
            <a:r>
              <a:rPr lang="en-IN" sz="1600" dirty="0" smtClean="0"/>
              <a:t>1. In </a:t>
            </a:r>
            <a:r>
              <a:rPr lang="en-IN" sz="1600" dirty="0"/>
              <a:t>both cases, the total number of 1s in the </a:t>
            </a:r>
            <a:r>
              <a:rPr lang="en-IN" sz="1600" dirty="0" err="1"/>
              <a:t>codeword</a:t>
            </a:r>
            <a:r>
              <a:rPr lang="en-IN" sz="1600" dirty="0"/>
              <a:t> is even. </a:t>
            </a:r>
            <a:endParaRPr lang="en-IN" sz="1600" dirty="0" smtClean="0"/>
          </a:p>
          <a:p>
            <a:r>
              <a:rPr lang="en-IN" sz="1600" dirty="0"/>
              <a:t>The sender sends the </a:t>
            </a:r>
            <a:r>
              <a:rPr lang="en-IN" sz="1600" dirty="0" err="1"/>
              <a:t>codeword</a:t>
            </a:r>
            <a:r>
              <a:rPr lang="en-IN" sz="1600" dirty="0"/>
              <a:t>, which may be corrupted during transmission. </a:t>
            </a:r>
            <a:endParaRPr lang="en-IN" sz="1600" dirty="0" smtClean="0"/>
          </a:p>
          <a:p>
            <a:r>
              <a:rPr lang="en-IN" sz="1600" dirty="0" smtClean="0"/>
              <a:t>The receiver </a:t>
            </a:r>
            <a:r>
              <a:rPr lang="en-IN" sz="1600" dirty="0"/>
              <a:t>receives a 5-bit word. The checker at the receiver does the same thing as the generator in the sender with one exception: The addition is done over all 5 bits. The result, which is called the </a:t>
            </a:r>
            <a:r>
              <a:rPr lang="en-IN" sz="1600" b="1" i="1" dirty="0"/>
              <a:t>syndrome</a:t>
            </a:r>
            <a:r>
              <a:rPr lang="en-IN" sz="1600" b="1" dirty="0"/>
              <a:t>, </a:t>
            </a:r>
            <a:r>
              <a:rPr lang="en-IN" sz="1600" dirty="0"/>
              <a:t>is just 1 bit. </a:t>
            </a:r>
            <a:endParaRPr lang="en-IN" sz="1600" dirty="0" smtClean="0"/>
          </a:p>
          <a:p>
            <a:r>
              <a:rPr lang="en-IN" sz="1600" b="1" i="1" dirty="0" smtClean="0"/>
              <a:t>                                                                                     s</a:t>
            </a:r>
            <a:r>
              <a:rPr lang="en-IN" sz="1600" b="1" dirty="0" smtClean="0"/>
              <a:t>0 </a:t>
            </a:r>
            <a:r>
              <a:rPr lang="en-IN" sz="1600" dirty="0" smtClean="0"/>
              <a:t>= </a:t>
            </a:r>
            <a:r>
              <a:rPr lang="en-IN" sz="1600" b="1" i="1" dirty="0" smtClean="0"/>
              <a:t>b</a:t>
            </a:r>
            <a:r>
              <a:rPr lang="en-IN" sz="1600" b="1" dirty="0" smtClean="0"/>
              <a:t>3 </a:t>
            </a:r>
            <a:r>
              <a:rPr lang="en-IN" sz="1600" dirty="0"/>
              <a:t>+</a:t>
            </a:r>
            <a:r>
              <a:rPr lang="en-IN" sz="1600" dirty="0" smtClean="0"/>
              <a:t> </a:t>
            </a:r>
            <a:r>
              <a:rPr lang="en-IN" sz="1600" b="1" i="1" dirty="0"/>
              <a:t>b</a:t>
            </a:r>
            <a:r>
              <a:rPr lang="en-IN" sz="1600" b="1" dirty="0"/>
              <a:t>2 </a:t>
            </a:r>
            <a:r>
              <a:rPr lang="en-IN" sz="1600" dirty="0"/>
              <a:t>+</a:t>
            </a:r>
            <a:r>
              <a:rPr lang="en-IN" sz="1600" dirty="0" smtClean="0"/>
              <a:t> </a:t>
            </a:r>
            <a:r>
              <a:rPr lang="en-IN" sz="1600" b="1" i="1" dirty="0"/>
              <a:t>b</a:t>
            </a:r>
            <a:r>
              <a:rPr lang="en-IN" sz="1600" b="1" dirty="0"/>
              <a:t>1 </a:t>
            </a:r>
            <a:r>
              <a:rPr lang="en-IN" sz="1600" dirty="0"/>
              <a:t>+</a:t>
            </a:r>
            <a:r>
              <a:rPr lang="en-IN" sz="1600" dirty="0" smtClean="0"/>
              <a:t> </a:t>
            </a:r>
            <a:r>
              <a:rPr lang="en-IN" sz="1600" b="1" i="1" dirty="0"/>
              <a:t>b</a:t>
            </a:r>
            <a:r>
              <a:rPr lang="en-IN" sz="1600" b="1" dirty="0"/>
              <a:t>0 </a:t>
            </a:r>
            <a:r>
              <a:rPr lang="en-IN" sz="1600" dirty="0"/>
              <a:t>+</a:t>
            </a:r>
            <a:r>
              <a:rPr lang="en-IN" sz="1600" dirty="0" smtClean="0"/>
              <a:t> </a:t>
            </a:r>
            <a:r>
              <a:rPr lang="en-IN" sz="1600" b="1" i="1" dirty="0"/>
              <a:t>q</a:t>
            </a:r>
            <a:r>
              <a:rPr lang="en-IN" sz="1600" dirty="0"/>
              <a:t>0 </a:t>
            </a:r>
            <a:r>
              <a:rPr lang="en-IN" sz="1600" b="1" dirty="0"/>
              <a:t>(modulo-2)</a:t>
            </a:r>
            <a:r>
              <a:rPr lang="en-IN" sz="1600" dirty="0"/>
              <a:t> </a:t>
            </a:r>
            <a:endParaRPr lang="en-IN" sz="1600" dirty="0" smtClean="0"/>
          </a:p>
          <a:p>
            <a:r>
              <a:rPr lang="en-IN" sz="1600" dirty="0" smtClean="0"/>
              <a:t>The </a:t>
            </a:r>
            <a:r>
              <a:rPr lang="en-IN" sz="1600" dirty="0"/>
              <a:t>syndrome is 0 when the number of 1s </a:t>
            </a:r>
            <a:r>
              <a:rPr lang="en-IN" sz="1600" dirty="0" smtClean="0"/>
              <a:t>in the </a:t>
            </a:r>
            <a:r>
              <a:rPr lang="en-IN" sz="1600" dirty="0"/>
              <a:t>received </a:t>
            </a:r>
            <a:r>
              <a:rPr lang="en-IN" sz="1600" dirty="0" err="1"/>
              <a:t>codeword</a:t>
            </a:r>
            <a:r>
              <a:rPr lang="en-IN" sz="1600" dirty="0"/>
              <a:t> is even; otherwise, it is 1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The </a:t>
            </a:r>
            <a:r>
              <a:rPr lang="en-IN" sz="1600" dirty="0"/>
              <a:t>syndrome is passed to the decision logic </a:t>
            </a:r>
            <a:r>
              <a:rPr lang="en-IN" sz="1600" dirty="0" err="1"/>
              <a:t>analyzer</a:t>
            </a:r>
            <a:r>
              <a:rPr lang="en-IN" sz="1600" dirty="0"/>
              <a:t>. </a:t>
            </a:r>
            <a:endParaRPr lang="en-IN" sz="1600" dirty="0" smtClean="0"/>
          </a:p>
          <a:p>
            <a:r>
              <a:rPr lang="en-IN" sz="1600" dirty="0" smtClean="0"/>
              <a:t>If </a:t>
            </a:r>
            <a:r>
              <a:rPr lang="en-IN" sz="1600" dirty="0"/>
              <a:t>the syndrome is 0, </a:t>
            </a:r>
            <a:r>
              <a:rPr lang="en-IN" sz="1600" dirty="0" smtClean="0"/>
              <a:t>there is no detectable error in the received </a:t>
            </a:r>
            <a:r>
              <a:rPr lang="en-IN" sz="1600" dirty="0" err="1" smtClean="0"/>
              <a:t>codeword</a:t>
            </a:r>
            <a:r>
              <a:rPr lang="en-IN" sz="1600" dirty="0" smtClean="0"/>
              <a:t>; the data portion of the received </a:t>
            </a:r>
            <a:r>
              <a:rPr lang="en-IN" sz="1600" dirty="0" err="1" smtClean="0"/>
              <a:t>codeword</a:t>
            </a:r>
            <a:r>
              <a:rPr lang="en-IN" sz="1600" dirty="0" smtClean="0"/>
              <a:t> is accepted as the </a:t>
            </a:r>
            <a:r>
              <a:rPr lang="en-IN" sz="1600" dirty="0" err="1" smtClean="0"/>
              <a:t>dataword</a:t>
            </a:r>
            <a:r>
              <a:rPr lang="en-IN" sz="1600" dirty="0" smtClean="0"/>
              <a:t>; </a:t>
            </a:r>
          </a:p>
          <a:p>
            <a:r>
              <a:rPr lang="en-IN" sz="1600" dirty="0" smtClean="0"/>
              <a:t>if the syndrome is 1, the data portion of the received </a:t>
            </a:r>
            <a:r>
              <a:rPr lang="en-IN" sz="1600" dirty="0" err="1" smtClean="0"/>
              <a:t>codeword</a:t>
            </a:r>
            <a:r>
              <a:rPr lang="en-IN" sz="1600" dirty="0" smtClean="0"/>
              <a:t> is discarded. The </a:t>
            </a:r>
            <a:r>
              <a:rPr lang="en-IN" sz="1600" dirty="0" err="1" smtClean="0"/>
              <a:t>dataword</a:t>
            </a:r>
            <a:r>
              <a:rPr lang="en-IN" sz="1600" dirty="0" smtClean="0"/>
              <a:t> is not created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689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pPr algn="ctr"/>
            <a:r>
              <a:rPr lang="en-IN" b="1" dirty="0" smtClean="0"/>
              <a:t>Types of Errors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term </a:t>
            </a:r>
            <a:r>
              <a:rPr lang="en-IN" sz="2400" b="1" i="1" dirty="0"/>
              <a:t>single-bit error </a:t>
            </a:r>
            <a:r>
              <a:rPr lang="en-IN" sz="2400" dirty="0"/>
              <a:t>means that only 1 bit of a given data unit (such as a </a:t>
            </a:r>
            <a:r>
              <a:rPr lang="en-IN" sz="2400" dirty="0" smtClean="0"/>
              <a:t>byte, character</a:t>
            </a:r>
            <a:r>
              <a:rPr lang="en-IN" sz="2400" dirty="0"/>
              <a:t>, or packet) is changed from 1 to 0 or from 0 to 1.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term </a:t>
            </a:r>
            <a:r>
              <a:rPr lang="en-IN" sz="2400" b="1" i="1" dirty="0"/>
              <a:t>burst error </a:t>
            </a:r>
            <a:r>
              <a:rPr lang="en-IN" sz="2400" dirty="0" smtClean="0"/>
              <a:t>means that </a:t>
            </a:r>
            <a:r>
              <a:rPr lang="en-IN" sz="2400" dirty="0"/>
              <a:t>2 or more bits in the data unit have changed from 1 to 0 or from 0 to 1. </a:t>
            </a:r>
            <a:endParaRPr lang="en-IN" sz="2400" dirty="0" smtClean="0"/>
          </a:p>
          <a:p>
            <a:r>
              <a:rPr lang="en-IN" sz="2400" dirty="0" smtClean="0"/>
              <a:t>Figure 10.1 shows </a:t>
            </a:r>
            <a:r>
              <a:rPr lang="en-IN" sz="2400" dirty="0"/>
              <a:t>the effect of a single-bit and a burst error on a data unit.</a:t>
            </a:r>
            <a:r>
              <a:rPr lang="en-IN" sz="2400" dirty="0" smtClean="0"/>
              <a:t> </a:t>
            </a:r>
            <a:br>
              <a:rPr lang="en-IN" sz="2400" dirty="0" smtClean="0"/>
            </a:br>
            <a:endParaRPr lang="en-IN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13" y="3361386"/>
            <a:ext cx="7418958" cy="26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8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CYCLIC CODES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Cyclic codes are special linear block codes with one extra property.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a </a:t>
            </a:r>
            <a:r>
              <a:rPr lang="en-IN" b="1" dirty="0"/>
              <a:t>cyclic code, </a:t>
            </a:r>
            <a:r>
              <a:rPr lang="en-IN" dirty="0" smtClean="0"/>
              <a:t>if a </a:t>
            </a:r>
            <a:r>
              <a:rPr lang="en-IN" dirty="0" err="1"/>
              <a:t>codeword</a:t>
            </a:r>
            <a:r>
              <a:rPr lang="en-IN" dirty="0"/>
              <a:t> is cyclically shifted (rotated), the result is another </a:t>
            </a:r>
            <a:r>
              <a:rPr lang="en-IN" dirty="0" err="1"/>
              <a:t>codeword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For example, if </a:t>
            </a:r>
            <a:r>
              <a:rPr lang="en-IN" dirty="0"/>
              <a:t>1011000 is a </a:t>
            </a:r>
            <a:r>
              <a:rPr lang="en-IN" dirty="0" err="1"/>
              <a:t>codeword</a:t>
            </a:r>
            <a:r>
              <a:rPr lang="en-IN" dirty="0"/>
              <a:t> and we cyclically left-shift, then 0110001 is also a </a:t>
            </a:r>
            <a:r>
              <a:rPr lang="en-IN" dirty="0" err="1"/>
              <a:t>codeword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</a:t>
            </a:r>
            <a:r>
              <a:rPr lang="en-IN" dirty="0"/>
              <a:t>this case, if we call the bits in the first word </a:t>
            </a:r>
            <a:r>
              <a:rPr lang="en-IN" i="1" dirty="0"/>
              <a:t>a</a:t>
            </a:r>
            <a:r>
              <a:rPr lang="en-IN" dirty="0"/>
              <a:t>0 to </a:t>
            </a:r>
            <a:r>
              <a:rPr lang="en-IN" i="1" dirty="0"/>
              <a:t>a</a:t>
            </a:r>
            <a:r>
              <a:rPr lang="en-IN" dirty="0"/>
              <a:t>6, and the bits in the second </a:t>
            </a:r>
            <a:r>
              <a:rPr lang="en-IN" dirty="0" smtClean="0"/>
              <a:t>word </a:t>
            </a:r>
            <a:r>
              <a:rPr lang="en-IN" i="1" dirty="0" smtClean="0"/>
              <a:t>b</a:t>
            </a:r>
            <a:r>
              <a:rPr lang="en-IN" dirty="0" smtClean="0"/>
              <a:t>0 </a:t>
            </a:r>
            <a:r>
              <a:rPr lang="en-IN" dirty="0"/>
              <a:t>to </a:t>
            </a:r>
            <a:r>
              <a:rPr lang="en-IN" i="1" dirty="0"/>
              <a:t>b</a:t>
            </a:r>
            <a:r>
              <a:rPr lang="en-IN" dirty="0"/>
              <a:t>6, we can shift the bits by using the following</a:t>
            </a:r>
            <a:r>
              <a:rPr lang="en-IN" dirty="0" smtClean="0"/>
              <a:t>:</a:t>
            </a:r>
          </a:p>
          <a:p>
            <a:r>
              <a:rPr lang="pt-BR" b="1" i="1" dirty="0"/>
              <a:t>b</a:t>
            </a:r>
            <a:r>
              <a:rPr lang="pt-BR" b="1" dirty="0"/>
              <a:t>1 </a:t>
            </a:r>
            <a:r>
              <a:rPr lang="pt-BR" dirty="0"/>
              <a:t>=</a:t>
            </a:r>
            <a:r>
              <a:rPr lang="pt-BR" dirty="0" smtClean="0"/>
              <a:t> </a:t>
            </a:r>
            <a:r>
              <a:rPr lang="pt-BR" b="1" i="1" dirty="0"/>
              <a:t>a</a:t>
            </a:r>
            <a:r>
              <a:rPr lang="pt-BR" b="1" dirty="0"/>
              <a:t>0 </a:t>
            </a:r>
            <a:r>
              <a:rPr lang="pt-BR" b="1" i="1" dirty="0"/>
              <a:t>b</a:t>
            </a:r>
            <a:r>
              <a:rPr lang="pt-BR" b="1" dirty="0"/>
              <a:t>2 </a:t>
            </a:r>
            <a:r>
              <a:rPr lang="pt-BR" dirty="0"/>
              <a:t>=</a:t>
            </a:r>
            <a:r>
              <a:rPr lang="pt-BR" dirty="0" smtClean="0"/>
              <a:t> </a:t>
            </a:r>
            <a:r>
              <a:rPr lang="pt-BR" b="1" i="1" dirty="0"/>
              <a:t>a</a:t>
            </a:r>
            <a:r>
              <a:rPr lang="pt-BR" b="1" dirty="0"/>
              <a:t>1 </a:t>
            </a:r>
            <a:r>
              <a:rPr lang="pt-BR" b="1" i="1" dirty="0"/>
              <a:t>b</a:t>
            </a:r>
            <a:r>
              <a:rPr lang="pt-BR" b="1" dirty="0"/>
              <a:t>3 </a:t>
            </a:r>
            <a:r>
              <a:rPr lang="pt-BR" dirty="0"/>
              <a:t>=</a:t>
            </a:r>
            <a:r>
              <a:rPr lang="pt-BR" dirty="0" smtClean="0"/>
              <a:t> </a:t>
            </a:r>
            <a:r>
              <a:rPr lang="pt-BR" b="1" i="1" dirty="0"/>
              <a:t>a</a:t>
            </a:r>
            <a:r>
              <a:rPr lang="pt-BR" b="1" dirty="0"/>
              <a:t>2 </a:t>
            </a:r>
            <a:r>
              <a:rPr lang="pt-BR" b="1" i="1" dirty="0"/>
              <a:t>b</a:t>
            </a:r>
            <a:r>
              <a:rPr lang="pt-BR" b="1" dirty="0"/>
              <a:t>4 </a:t>
            </a:r>
            <a:r>
              <a:rPr lang="pt-BR" dirty="0"/>
              <a:t>=</a:t>
            </a:r>
            <a:r>
              <a:rPr lang="pt-BR" dirty="0" smtClean="0"/>
              <a:t> </a:t>
            </a:r>
            <a:r>
              <a:rPr lang="pt-BR" b="1" i="1" dirty="0"/>
              <a:t>a</a:t>
            </a:r>
            <a:r>
              <a:rPr lang="pt-BR" b="1" dirty="0"/>
              <a:t>3 </a:t>
            </a:r>
            <a:r>
              <a:rPr lang="pt-BR" b="1" i="1" dirty="0"/>
              <a:t>b</a:t>
            </a:r>
            <a:r>
              <a:rPr lang="pt-BR" b="1" dirty="0"/>
              <a:t>5 </a:t>
            </a:r>
            <a:r>
              <a:rPr lang="pt-BR" dirty="0"/>
              <a:t>=</a:t>
            </a:r>
            <a:r>
              <a:rPr lang="pt-BR" dirty="0" smtClean="0"/>
              <a:t> </a:t>
            </a:r>
            <a:r>
              <a:rPr lang="pt-BR" b="1" i="1" dirty="0"/>
              <a:t>a</a:t>
            </a:r>
            <a:r>
              <a:rPr lang="pt-BR" b="1" dirty="0"/>
              <a:t>4 </a:t>
            </a:r>
            <a:r>
              <a:rPr lang="pt-BR" b="1" i="1" dirty="0"/>
              <a:t>b</a:t>
            </a:r>
            <a:r>
              <a:rPr lang="pt-BR" b="1" dirty="0"/>
              <a:t>6 </a:t>
            </a:r>
            <a:r>
              <a:rPr lang="pt-BR" dirty="0"/>
              <a:t>=</a:t>
            </a:r>
            <a:r>
              <a:rPr lang="pt-BR" dirty="0" smtClean="0"/>
              <a:t> </a:t>
            </a:r>
            <a:r>
              <a:rPr lang="pt-BR" b="1" i="1" dirty="0"/>
              <a:t>a</a:t>
            </a:r>
            <a:r>
              <a:rPr lang="pt-BR" b="1" dirty="0"/>
              <a:t>5 </a:t>
            </a:r>
            <a:r>
              <a:rPr lang="pt-BR" b="1" i="1" dirty="0"/>
              <a:t>b</a:t>
            </a:r>
            <a:r>
              <a:rPr lang="pt-BR" b="1" dirty="0"/>
              <a:t>0 </a:t>
            </a:r>
            <a:r>
              <a:rPr lang="pt-BR" dirty="0"/>
              <a:t>=</a:t>
            </a:r>
            <a:r>
              <a:rPr lang="pt-BR" dirty="0" smtClean="0"/>
              <a:t> </a:t>
            </a:r>
            <a:r>
              <a:rPr lang="pt-BR" b="1" i="1" dirty="0"/>
              <a:t>a</a:t>
            </a:r>
            <a:r>
              <a:rPr lang="pt-BR" b="1" dirty="0"/>
              <a:t>6</a:t>
            </a:r>
            <a:r>
              <a:rPr lang="pt-BR" dirty="0"/>
              <a:t> </a:t>
            </a:r>
            <a:br>
              <a:rPr lang="pt-BR" dirty="0"/>
            </a:b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rightmost equation, the last bit of the first word is wrapped around </a:t>
            </a:r>
            <a:r>
              <a:rPr lang="en-IN" dirty="0" smtClean="0"/>
              <a:t>and becomes </a:t>
            </a:r>
            <a:r>
              <a:rPr lang="en-IN" dirty="0"/>
              <a:t>the first bit of the second word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03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630" y="2292439"/>
            <a:ext cx="9178309" cy="33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8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CRC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642" y="1503653"/>
            <a:ext cx="6902716" cy="467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0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the encoder, the </a:t>
            </a:r>
            <a:r>
              <a:rPr lang="en-IN" dirty="0" err="1"/>
              <a:t>dataword</a:t>
            </a:r>
            <a:r>
              <a:rPr lang="en-IN" dirty="0"/>
              <a:t> has </a:t>
            </a:r>
            <a:r>
              <a:rPr lang="en-IN" i="1" dirty="0"/>
              <a:t>k </a:t>
            </a:r>
            <a:r>
              <a:rPr lang="en-IN" dirty="0"/>
              <a:t>bits (4 here); the </a:t>
            </a:r>
            <a:r>
              <a:rPr lang="en-IN" dirty="0" err="1"/>
              <a:t>codeword</a:t>
            </a:r>
            <a:r>
              <a:rPr lang="en-IN" dirty="0"/>
              <a:t> has </a:t>
            </a:r>
            <a:r>
              <a:rPr lang="en-IN" i="1" dirty="0"/>
              <a:t>n </a:t>
            </a:r>
            <a:r>
              <a:rPr lang="en-IN" dirty="0"/>
              <a:t>bits (7 here</a:t>
            </a:r>
            <a:r>
              <a:rPr lang="en-IN" dirty="0" smtClean="0"/>
              <a:t>).</a:t>
            </a:r>
          </a:p>
          <a:p>
            <a:r>
              <a:rPr lang="en-IN" dirty="0" smtClean="0"/>
              <a:t>The </a:t>
            </a:r>
            <a:r>
              <a:rPr lang="en-IN" dirty="0"/>
              <a:t>size of the </a:t>
            </a:r>
            <a:r>
              <a:rPr lang="en-IN" dirty="0" err="1"/>
              <a:t>dataword</a:t>
            </a:r>
            <a:r>
              <a:rPr lang="en-IN" dirty="0"/>
              <a:t> is augmented by adding </a:t>
            </a:r>
            <a:r>
              <a:rPr lang="en-IN" i="1" dirty="0"/>
              <a:t>n </a:t>
            </a:r>
            <a:r>
              <a:rPr lang="en-IN" dirty="0"/>
              <a:t>- </a:t>
            </a:r>
            <a:r>
              <a:rPr lang="en-IN" i="1" dirty="0"/>
              <a:t>k </a:t>
            </a:r>
            <a:r>
              <a:rPr lang="en-IN" dirty="0"/>
              <a:t>(3 here) 0s to the right-hand </a:t>
            </a:r>
            <a:r>
              <a:rPr lang="en-IN" dirty="0" smtClean="0"/>
              <a:t>side of </a:t>
            </a:r>
            <a:r>
              <a:rPr lang="en-IN" dirty="0"/>
              <a:t>the word.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i="1" dirty="0"/>
              <a:t>n</a:t>
            </a:r>
            <a:r>
              <a:rPr lang="en-IN" dirty="0"/>
              <a:t>-bit result is fed into the generator. The generator uses a divisor of </a:t>
            </a:r>
            <a:r>
              <a:rPr lang="en-IN" dirty="0" smtClean="0"/>
              <a:t>size </a:t>
            </a:r>
            <a:r>
              <a:rPr lang="en-IN" i="1" dirty="0" smtClean="0"/>
              <a:t>n </a:t>
            </a:r>
            <a:r>
              <a:rPr lang="en-IN" dirty="0"/>
              <a:t>- </a:t>
            </a:r>
            <a:r>
              <a:rPr lang="en-IN" i="1" dirty="0"/>
              <a:t>k </a:t>
            </a:r>
            <a:r>
              <a:rPr lang="en-IN" dirty="0"/>
              <a:t>+ 1 (4 here), predefined and agreed upon.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generator divides the </a:t>
            </a:r>
            <a:r>
              <a:rPr lang="en-IN" dirty="0" smtClean="0"/>
              <a:t>augmented </a:t>
            </a:r>
            <a:r>
              <a:rPr lang="en-IN" dirty="0" err="1" smtClean="0"/>
              <a:t>dataword</a:t>
            </a:r>
            <a:r>
              <a:rPr lang="en-IN" dirty="0" smtClean="0"/>
              <a:t> </a:t>
            </a:r>
            <a:r>
              <a:rPr lang="en-IN" dirty="0"/>
              <a:t>by the divisor (modulo-2 division).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quotient of the division is </a:t>
            </a:r>
            <a:r>
              <a:rPr lang="en-IN" dirty="0" smtClean="0"/>
              <a:t>discarded; the remainder </a:t>
            </a:r>
            <a:r>
              <a:rPr lang="en-IN" dirty="0"/>
              <a:t>is appended to the </a:t>
            </a:r>
            <a:r>
              <a:rPr lang="en-IN" dirty="0" err="1"/>
              <a:t>dataword</a:t>
            </a:r>
            <a:r>
              <a:rPr lang="en-IN" dirty="0"/>
              <a:t> to create the </a:t>
            </a:r>
            <a:r>
              <a:rPr lang="en-IN" dirty="0" err="1"/>
              <a:t>codeword</a:t>
            </a:r>
            <a:r>
              <a:rPr lang="en-IN" dirty="0"/>
              <a:t>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910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decoder receives the </a:t>
            </a:r>
            <a:r>
              <a:rPr lang="en-IN" dirty="0" err="1"/>
              <a:t>codeword</a:t>
            </a:r>
            <a:r>
              <a:rPr lang="en-IN" dirty="0"/>
              <a:t> (possibly corrupted in transition</a:t>
            </a:r>
            <a:r>
              <a:rPr lang="en-IN" dirty="0" smtClean="0"/>
              <a:t>).</a:t>
            </a:r>
          </a:p>
          <a:p>
            <a:r>
              <a:rPr lang="en-IN" dirty="0" smtClean="0"/>
              <a:t>A </a:t>
            </a:r>
            <a:r>
              <a:rPr lang="en-IN" dirty="0"/>
              <a:t>copy of </a:t>
            </a:r>
            <a:r>
              <a:rPr lang="en-IN" dirty="0" smtClean="0"/>
              <a:t>all </a:t>
            </a:r>
            <a:r>
              <a:rPr lang="en-IN" i="1" dirty="0" smtClean="0"/>
              <a:t>n </a:t>
            </a:r>
            <a:r>
              <a:rPr lang="en-IN" dirty="0"/>
              <a:t>bits is fed to the checker, which is a replica of the generator.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remainder produced</a:t>
            </a:r>
            <a:r>
              <a:rPr lang="en-IN" dirty="0"/>
              <a:t> </a:t>
            </a:r>
            <a:r>
              <a:rPr lang="en-IN" dirty="0" smtClean="0"/>
              <a:t> by </a:t>
            </a:r>
            <a:r>
              <a:rPr lang="en-IN" dirty="0"/>
              <a:t>the checker is a syndrome of </a:t>
            </a:r>
            <a:r>
              <a:rPr lang="en-IN" i="1" dirty="0"/>
              <a:t>n </a:t>
            </a:r>
            <a:r>
              <a:rPr lang="en-IN" dirty="0"/>
              <a:t>- </a:t>
            </a:r>
            <a:r>
              <a:rPr lang="en-IN" i="1" dirty="0"/>
              <a:t>k </a:t>
            </a:r>
            <a:r>
              <a:rPr lang="en-IN" dirty="0"/>
              <a:t>(3 here) bits, which is fed to the decision </a:t>
            </a:r>
            <a:r>
              <a:rPr lang="en-IN" dirty="0" smtClean="0"/>
              <a:t>logic </a:t>
            </a:r>
            <a:r>
              <a:rPr lang="en-IN" dirty="0" err="1" smtClean="0"/>
              <a:t>analyzer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analyzer</a:t>
            </a:r>
            <a:r>
              <a:rPr lang="en-IN" dirty="0"/>
              <a:t> has a simple function.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syndrome bits are all 0s, the 4 leftmost bits of the </a:t>
            </a:r>
            <a:r>
              <a:rPr lang="en-IN" dirty="0" err="1"/>
              <a:t>codeword</a:t>
            </a:r>
            <a:r>
              <a:rPr lang="en-IN" dirty="0"/>
              <a:t> are accepted as the </a:t>
            </a:r>
            <a:r>
              <a:rPr lang="en-IN" dirty="0" err="1"/>
              <a:t>dataword</a:t>
            </a:r>
            <a:r>
              <a:rPr lang="en-IN" dirty="0"/>
              <a:t> (interpreted as no error); otherwise, the 4 bits are discarded (error).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569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Division in CRC encoder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667" y="1374863"/>
            <a:ext cx="6298665" cy="50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1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/>
              <a:t>Division in the CRC decoder for two cases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065" y="1690688"/>
            <a:ext cx="7298212" cy="510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Polynomials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158"/>
            <a:ext cx="10752786" cy="5236805"/>
          </a:xfrm>
        </p:spPr>
        <p:txBody>
          <a:bodyPr>
            <a:normAutofit/>
          </a:bodyPr>
          <a:lstStyle/>
          <a:p>
            <a:r>
              <a:rPr lang="en-IN" sz="1600" dirty="0"/>
              <a:t>A better way to understand cyclic codes and how they can be </a:t>
            </a:r>
            <a:r>
              <a:rPr lang="en-IN" sz="1600" dirty="0" err="1"/>
              <a:t>analyzed</a:t>
            </a:r>
            <a:r>
              <a:rPr lang="en-IN" sz="1600" dirty="0"/>
              <a:t> is to </a:t>
            </a:r>
            <a:r>
              <a:rPr lang="en-IN" sz="1600" dirty="0" smtClean="0"/>
              <a:t>represent them </a:t>
            </a:r>
            <a:r>
              <a:rPr lang="en-IN" sz="1600" dirty="0"/>
              <a:t>as polynomials. </a:t>
            </a:r>
            <a:endParaRPr lang="en-IN" sz="1600" dirty="0" smtClean="0"/>
          </a:p>
          <a:p>
            <a:r>
              <a:rPr lang="en-IN" sz="1600" dirty="0" smtClean="0"/>
              <a:t>A </a:t>
            </a:r>
            <a:r>
              <a:rPr lang="en-IN" sz="1600" dirty="0"/>
              <a:t>pattern of 0s and 1s can be represented as a </a:t>
            </a:r>
            <a:r>
              <a:rPr lang="en-IN" sz="1600" b="1" dirty="0"/>
              <a:t>polynomial </a:t>
            </a:r>
            <a:r>
              <a:rPr lang="en-IN" sz="1600" dirty="0"/>
              <a:t>with coefficients of 0 </a:t>
            </a:r>
            <a:r>
              <a:rPr lang="en-IN" sz="1600" dirty="0" smtClean="0"/>
              <a:t>and 1</a:t>
            </a:r>
            <a:r>
              <a:rPr lang="en-IN" sz="1600" dirty="0"/>
              <a:t>. </a:t>
            </a:r>
            <a:endParaRPr lang="en-IN" sz="1600" dirty="0" smtClean="0"/>
          </a:p>
          <a:p>
            <a:r>
              <a:rPr lang="en-IN" sz="1600" dirty="0" smtClean="0"/>
              <a:t>The </a:t>
            </a:r>
            <a:r>
              <a:rPr lang="en-IN" sz="1600" dirty="0"/>
              <a:t>power of each term shows the position of the bit; the coefficient shows the </a:t>
            </a:r>
            <a:r>
              <a:rPr lang="en-IN" sz="1600" dirty="0" smtClean="0"/>
              <a:t>value of </a:t>
            </a:r>
            <a:r>
              <a:rPr lang="en-IN" sz="1600" dirty="0"/>
              <a:t>the bit. </a:t>
            </a:r>
            <a:endParaRPr lang="en-IN" sz="1600" dirty="0" smtClean="0"/>
          </a:p>
          <a:p>
            <a:r>
              <a:rPr lang="en-IN" sz="1600" dirty="0" smtClean="0"/>
              <a:t>Figure </a:t>
            </a:r>
            <a:r>
              <a:rPr lang="en-IN" sz="1600" dirty="0"/>
              <a:t>10.8 shows a binary pattern and its polynomial representation. In Figure 10.8a we show how to translate a binary pattern into a polynomial; </a:t>
            </a:r>
            <a:endParaRPr lang="en-IN" sz="1600" dirty="0" smtClean="0"/>
          </a:p>
          <a:p>
            <a:r>
              <a:rPr lang="en-IN" sz="1600" dirty="0" smtClean="0"/>
              <a:t>in </a:t>
            </a:r>
            <a:r>
              <a:rPr lang="en-IN" sz="1600" dirty="0"/>
              <a:t>Figure </a:t>
            </a:r>
            <a:r>
              <a:rPr lang="en-IN" sz="1600" dirty="0" smtClean="0"/>
              <a:t>10.8b we </a:t>
            </a:r>
            <a:r>
              <a:rPr lang="en-IN" sz="1600" dirty="0"/>
              <a:t>show how the polynomial can be shortened by removing all terms with zero coefficients and replacing </a:t>
            </a:r>
            <a:r>
              <a:rPr lang="en-IN" sz="1600" i="1" dirty="0"/>
              <a:t>x</a:t>
            </a:r>
            <a:r>
              <a:rPr lang="en-IN" sz="1600" dirty="0"/>
              <a:t>1 by </a:t>
            </a:r>
            <a:r>
              <a:rPr lang="en-IN" sz="1600" i="1" dirty="0"/>
              <a:t>x </a:t>
            </a:r>
            <a:r>
              <a:rPr lang="en-IN" sz="1600" dirty="0"/>
              <a:t>and </a:t>
            </a:r>
            <a:r>
              <a:rPr lang="en-IN" sz="1600" i="1" dirty="0"/>
              <a:t>x</a:t>
            </a:r>
            <a:r>
              <a:rPr lang="en-IN" sz="1600" dirty="0"/>
              <a:t>0 by 1</a:t>
            </a:r>
            <a:r>
              <a:rPr lang="en-IN" sz="1600" dirty="0" smtClean="0"/>
              <a:t>.</a:t>
            </a:r>
          </a:p>
          <a:p>
            <a:r>
              <a:rPr lang="en-IN" sz="1600" dirty="0"/>
              <a:t>Figure 10.8 shows one immediate benefit; a 7-bit pattern can be replaced </a:t>
            </a:r>
            <a:r>
              <a:rPr lang="en-IN" sz="1600" dirty="0" smtClean="0"/>
              <a:t>by three </a:t>
            </a:r>
            <a:r>
              <a:rPr lang="en-IN" sz="1600" dirty="0"/>
              <a:t>terms. The benefit is even more conspicuous when we have a polynomial such as</a:t>
            </a:r>
            <a:r>
              <a:rPr lang="en-IN" sz="1600" dirty="0"/>
              <a:t> </a:t>
            </a:r>
            <a:r>
              <a:rPr lang="en-IN" sz="1600" i="1" dirty="0"/>
              <a:t>x</a:t>
            </a:r>
            <a:r>
              <a:rPr lang="en-IN" sz="1600" baseline="30000" dirty="0"/>
              <a:t>23</a:t>
            </a:r>
            <a:r>
              <a:rPr lang="en-IN" sz="1600" dirty="0"/>
              <a:t> + </a:t>
            </a:r>
            <a:r>
              <a:rPr lang="en-IN" sz="1600" i="1" dirty="0"/>
              <a:t>x</a:t>
            </a:r>
            <a:r>
              <a:rPr lang="en-IN" sz="1600" baseline="30000" dirty="0"/>
              <a:t>3</a:t>
            </a:r>
            <a:r>
              <a:rPr lang="en-IN" sz="1600" dirty="0"/>
              <a:t> + 1. Here the bit pattern is 24 bits in length (three 1s and twenty-one 0s) </a:t>
            </a:r>
            <a:r>
              <a:rPr lang="en-IN" sz="1600" dirty="0" smtClean="0"/>
              <a:t>while the </a:t>
            </a:r>
            <a:r>
              <a:rPr lang="en-IN" sz="1600" dirty="0"/>
              <a:t>polynomial is just three terms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</a:t>
            </a:r>
            <a:br>
              <a:rPr lang="en-IN" sz="1600" dirty="0"/>
            </a:b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3800072"/>
            <a:ext cx="76676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945"/>
          </a:xfrm>
        </p:spPr>
        <p:txBody>
          <a:bodyPr/>
          <a:lstStyle/>
          <a:p>
            <a:pPr algn="ctr"/>
            <a:r>
              <a:rPr lang="en-US" dirty="0" smtClean="0"/>
              <a:t>Polynomials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5190186"/>
          </a:xfrm>
        </p:spPr>
        <p:txBody>
          <a:bodyPr>
            <a:normAutofit fontScale="77500" lnSpcReduction="20000"/>
          </a:bodyPr>
          <a:lstStyle/>
          <a:p>
            <a:r>
              <a:rPr lang="en-IN" b="1" i="1" dirty="0"/>
              <a:t>Degree of a Polynomial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/>
              <a:t>The degree of a polynomial is the highest power in the polynomial. For example, </a:t>
            </a:r>
            <a:r>
              <a:rPr lang="en-IN" dirty="0" smtClean="0"/>
              <a:t>the degree </a:t>
            </a:r>
            <a:r>
              <a:rPr lang="en-IN" dirty="0"/>
              <a:t>of the polynomial </a:t>
            </a:r>
            <a:r>
              <a:rPr lang="en-IN" i="1" dirty="0"/>
              <a:t>x</a:t>
            </a:r>
            <a:r>
              <a:rPr lang="en-IN" baseline="30000" dirty="0"/>
              <a:t>6</a:t>
            </a:r>
            <a:r>
              <a:rPr lang="en-IN" dirty="0"/>
              <a:t> + </a:t>
            </a:r>
            <a:r>
              <a:rPr lang="en-IN" i="1" dirty="0"/>
              <a:t>x </a:t>
            </a:r>
            <a:r>
              <a:rPr lang="en-IN" dirty="0"/>
              <a:t>+ 1 is 6. </a:t>
            </a:r>
            <a:endParaRPr lang="en-IN" dirty="0" smtClean="0"/>
          </a:p>
          <a:p>
            <a:r>
              <a:rPr lang="en-IN" dirty="0" smtClean="0"/>
              <a:t>Note </a:t>
            </a:r>
            <a:r>
              <a:rPr lang="en-IN" dirty="0"/>
              <a:t>that the degree of a polynomial is 1 </a:t>
            </a:r>
            <a:r>
              <a:rPr lang="en-IN" dirty="0" smtClean="0"/>
              <a:t>less than </a:t>
            </a:r>
            <a:r>
              <a:rPr lang="en-IN" dirty="0"/>
              <a:t>the number of bits in the pattern. The bit pattern in this case has 7 bits.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b="1" i="1" dirty="0"/>
              <a:t>Adding and Subtracting Polynomials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Adding </a:t>
            </a:r>
            <a:r>
              <a:rPr lang="en-IN" dirty="0"/>
              <a:t>and subtracting polynomials in mathematics are done by adding or subtracting</a:t>
            </a:r>
            <a:br>
              <a:rPr lang="en-IN" dirty="0"/>
            </a:br>
            <a:r>
              <a:rPr lang="en-IN" dirty="0"/>
              <a:t>the coefficients of terms with the same power. In our case, the coefficients are only 0</a:t>
            </a:r>
            <a:br>
              <a:rPr lang="en-IN" dirty="0"/>
            </a:br>
            <a:r>
              <a:rPr lang="en-IN" dirty="0"/>
              <a:t>and 1, and adding is in modulo-2.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has two consequences. First, addition and subtraction are the same. </a:t>
            </a:r>
            <a:endParaRPr lang="en-IN" dirty="0" smtClean="0"/>
          </a:p>
          <a:p>
            <a:r>
              <a:rPr lang="en-IN" dirty="0" smtClean="0"/>
              <a:t>Second</a:t>
            </a:r>
            <a:r>
              <a:rPr lang="en-IN" dirty="0"/>
              <a:t>, adding or subtracting is done by combining terms </a:t>
            </a:r>
            <a:r>
              <a:rPr lang="en-IN" dirty="0" smtClean="0"/>
              <a:t>and deleting </a:t>
            </a:r>
            <a:r>
              <a:rPr lang="en-IN" dirty="0"/>
              <a:t>pairs of identical </a:t>
            </a:r>
            <a:r>
              <a:rPr lang="en-IN" dirty="0" smtClean="0"/>
              <a:t>terms</a:t>
            </a:r>
          </a:p>
          <a:p>
            <a:r>
              <a:rPr lang="en-IN" dirty="0" smtClean="0"/>
              <a:t>For </a:t>
            </a:r>
            <a:r>
              <a:rPr lang="en-IN" dirty="0"/>
              <a:t>example, adding </a:t>
            </a:r>
            <a:r>
              <a:rPr lang="en-IN" i="1" dirty="0"/>
              <a:t>x</a:t>
            </a:r>
            <a:r>
              <a:rPr lang="en-IN" baseline="30000" dirty="0"/>
              <a:t>5</a:t>
            </a:r>
            <a:r>
              <a:rPr lang="en-IN" dirty="0"/>
              <a:t> + </a:t>
            </a:r>
            <a:r>
              <a:rPr lang="en-IN" i="1" dirty="0"/>
              <a:t>x</a:t>
            </a:r>
            <a:r>
              <a:rPr lang="en-IN" baseline="30000" dirty="0"/>
              <a:t>4</a:t>
            </a:r>
            <a:r>
              <a:rPr lang="en-IN" dirty="0"/>
              <a:t> + </a:t>
            </a:r>
            <a:r>
              <a:rPr lang="en-IN" i="1" dirty="0"/>
              <a:t>x</a:t>
            </a:r>
            <a:r>
              <a:rPr lang="en-IN" baseline="30000" dirty="0"/>
              <a:t>2</a:t>
            </a:r>
            <a:r>
              <a:rPr lang="en-IN" dirty="0"/>
              <a:t> and </a:t>
            </a:r>
            <a:r>
              <a:rPr lang="en-IN" i="1" dirty="0"/>
              <a:t>x</a:t>
            </a:r>
            <a:r>
              <a:rPr lang="en-IN" baseline="30000" dirty="0"/>
              <a:t>6</a:t>
            </a:r>
            <a:r>
              <a:rPr lang="en-IN" dirty="0"/>
              <a:t> + </a:t>
            </a:r>
            <a:r>
              <a:rPr lang="en-IN" i="1" dirty="0"/>
              <a:t>x</a:t>
            </a:r>
            <a:r>
              <a:rPr lang="en-IN" baseline="30000" dirty="0"/>
              <a:t>4</a:t>
            </a:r>
            <a:r>
              <a:rPr lang="en-IN" dirty="0"/>
              <a:t> + </a:t>
            </a:r>
            <a:r>
              <a:rPr lang="en-IN" i="1" dirty="0"/>
              <a:t>x</a:t>
            </a:r>
            <a:r>
              <a:rPr lang="en-IN" baseline="30000" dirty="0"/>
              <a:t>2</a:t>
            </a:r>
            <a:r>
              <a:rPr lang="en-IN" dirty="0"/>
              <a:t> </a:t>
            </a:r>
            <a:r>
              <a:rPr lang="en-IN" dirty="0" smtClean="0"/>
              <a:t>gives just </a:t>
            </a:r>
            <a:r>
              <a:rPr lang="en-IN" i="1" dirty="0"/>
              <a:t>x</a:t>
            </a:r>
            <a:r>
              <a:rPr lang="en-IN" baseline="30000" dirty="0"/>
              <a:t>6</a:t>
            </a:r>
            <a:r>
              <a:rPr lang="en-IN" dirty="0"/>
              <a:t> + </a:t>
            </a:r>
            <a:r>
              <a:rPr lang="en-IN" i="1" dirty="0"/>
              <a:t>x</a:t>
            </a:r>
            <a:r>
              <a:rPr lang="en-IN" baseline="30000" dirty="0"/>
              <a:t>5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terms </a:t>
            </a:r>
            <a:r>
              <a:rPr lang="en-IN" i="1" dirty="0"/>
              <a:t>x</a:t>
            </a:r>
            <a:r>
              <a:rPr lang="en-IN" baseline="30000" dirty="0"/>
              <a:t>4</a:t>
            </a:r>
            <a:r>
              <a:rPr lang="en-IN" dirty="0"/>
              <a:t> and </a:t>
            </a:r>
            <a:r>
              <a:rPr lang="en-IN" i="1" dirty="0"/>
              <a:t>x</a:t>
            </a:r>
            <a:r>
              <a:rPr lang="en-IN" baseline="30000" dirty="0"/>
              <a:t>2</a:t>
            </a:r>
            <a:r>
              <a:rPr lang="en-IN" dirty="0"/>
              <a:t> are deleted. However, note that if we add, for </a:t>
            </a:r>
            <a:r>
              <a:rPr lang="en-IN" dirty="0" smtClean="0"/>
              <a:t>example, three </a:t>
            </a:r>
            <a:r>
              <a:rPr lang="en-IN" dirty="0"/>
              <a:t>polynomials and we get </a:t>
            </a:r>
            <a:r>
              <a:rPr lang="en-IN" i="1" dirty="0"/>
              <a:t>x</a:t>
            </a:r>
            <a:r>
              <a:rPr lang="en-IN" baseline="30000" dirty="0"/>
              <a:t>2</a:t>
            </a:r>
            <a:r>
              <a:rPr lang="en-IN" dirty="0"/>
              <a:t> three times, we delete a pair of them and keep the third.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337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Polynomial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/>
              <a:t>Multiplying or Dividing Terms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this arithmetic, multiplying a term by another term is very simple; we just add </a:t>
            </a:r>
            <a:r>
              <a:rPr lang="en-IN" dirty="0" smtClean="0"/>
              <a:t>the powers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</a:t>
            </a:r>
            <a:r>
              <a:rPr lang="en-IN" i="1" dirty="0"/>
              <a:t>x</a:t>
            </a:r>
            <a:r>
              <a:rPr lang="en-IN" baseline="30000" dirty="0"/>
              <a:t>3</a:t>
            </a:r>
            <a:r>
              <a:rPr lang="en-IN" dirty="0"/>
              <a:t> × </a:t>
            </a:r>
            <a:r>
              <a:rPr lang="en-IN" i="1" dirty="0"/>
              <a:t>x</a:t>
            </a:r>
            <a:r>
              <a:rPr lang="en-IN" baseline="30000" dirty="0"/>
              <a:t>4</a:t>
            </a:r>
            <a:r>
              <a:rPr lang="en-IN" dirty="0"/>
              <a:t> is </a:t>
            </a:r>
            <a:r>
              <a:rPr lang="en-IN" i="1" dirty="0"/>
              <a:t>x</a:t>
            </a:r>
            <a:r>
              <a:rPr lang="en-IN" baseline="30000" dirty="0"/>
              <a:t>7</a:t>
            </a:r>
            <a:r>
              <a:rPr lang="en-IN" dirty="0"/>
              <a:t>. For dividing, we just subtract the power of the second term from the power of the first. For example, </a:t>
            </a:r>
            <a:r>
              <a:rPr lang="en-IN" i="1" dirty="0"/>
              <a:t>x</a:t>
            </a:r>
            <a:r>
              <a:rPr lang="en-IN" baseline="30000" dirty="0"/>
              <a:t>5</a:t>
            </a:r>
            <a:r>
              <a:rPr lang="en-IN" dirty="0"/>
              <a:t>/</a:t>
            </a:r>
            <a:r>
              <a:rPr lang="en-IN" i="1" dirty="0"/>
              <a:t>x</a:t>
            </a:r>
            <a:r>
              <a:rPr lang="en-IN" baseline="30000" dirty="0"/>
              <a:t>2</a:t>
            </a:r>
            <a:r>
              <a:rPr lang="en-IN" dirty="0"/>
              <a:t> is </a:t>
            </a:r>
            <a:r>
              <a:rPr lang="en-IN" i="1" dirty="0"/>
              <a:t>x</a:t>
            </a:r>
            <a:r>
              <a:rPr lang="en-IN" baseline="30000" dirty="0"/>
              <a:t>3</a:t>
            </a:r>
            <a:r>
              <a:rPr lang="en-IN" dirty="0"/>
              <a:t>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b="1" i="1" dirty="0"/>
              <a:t>Multiplying Two </a:t>
            </a:r>
            <a:r>
              <a:rPr lang="en-IN" b="1" i="1" dirty="0" smtClean="0"/>
              <a:t>Polynomials</a:t>
            </a:r>
          </a:p>
          <a:p>
            <a:r>
              <a:rPr lang="en-IN" dirty="0" smtClean="0"/>
              <a:t>Multiplying </a:t>
            </a:r>
            <a:r>
              <a:rPr lang="en-IN" dirty="0"/>
              <a:t>a polynomial by another is done term by term.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term of the first polynomial must be multiplied by all terms of the second. The result, of course, is then </a:t>
            </a:r>
            <a:r>
              <a:rPr lang="en-IN" dirty="0" smtClean="0"/>
              <a:t>simplified, and </a:t>
            </a:r>
            <a:r>
              <a:rPr lang="en-IN" dirty="0"/>
              <a:t>pairs of equal terms are deleted. The following is an example: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56" y="5537915"/>
            <a:ext cx="9029512" cy="6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8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 burst error is more likely to occur than a single-bit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burst error is more likely to occur than a single-bit error because the duration </a:t>
            </a:r>
            <a:r>
              <a:rPr lang="en-IN" dirty="0" smtClean="0"/>
              <a:t>of the </a:t>
            </a:r>
            <a:r>
              <a:rPr lang="en-IN" dirty="0"/>
              <a:t>noise signal is normally longer than the duration of 1 bit, which means that </a:t>
            </a:r>
            <a:r>
              <a:rPr lang="en-IN" dirty="0" smtClean="0"/>
              <a:t>when noise </a:t>
            </a:r>
            <a:r>
              <a:rPr lang="en-IN" dirty="0"/>
              <a:t>affects data, it affects a set of bits.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number of bits affected depends on </a:t>
            </a:r>
            <a:r>
              <a:rPr lang="en-IN" dirty="0" smtClean="0"/>
              <a:t>the data </a:t>
            </a:r>
            <a:r>
              <a:rPr lang="en-IN" dirty="0"/>
              <a:t>rate and duration of noise.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if we are sending data at 1 kbps, a noise </a:t>
            </a:r>
            <a:r>
              <a:rPr lang="en-IN" dirty="0" smtClean="0"/>
              <a:t>of 1/100 </a:t>
            </a:r>
            <a:r>
              <a:rPr lang="en-IN" dirty="0"/>
              <a:t>second can affect 10 bits;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we are sending data at 1 Mbps, the same noise </a:t>
            </a:r>
            <a:r>
              <a:rPr lang="en-IN" dirty="0" smtClean="0"/>
              <a:t>can affect </a:t>
            </a:r>
            <a:r>
              <a:rPr lang="en-IN" dirty="0"/>
              <a:t>10,000 bits.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786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Shifting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7332" cy="4351338"/>
          </a:xfrm>
        </p:spPr>
        <p:txBody>
          <a:bodyPr>
            <a:normAutofit/>
          </a:bodyPr>
          <a:lstStyle/>
          <a:p>
            <a:r>
              <a:rPr lang="en-IN" sz="2400" dirty="0"/>
              <a:t>A binary pattern is often shifted a number of bits to the right or left. </a:t>
            </a:r>
            <a:endParaRPr lang="en-IN" sz="2400" dirty="0" smtClean="0"/>
          </a:p>
          <a:p>
            <a:r>
              <a:rPr lang="en-IN" sz="2400" dirty="0" smtClean="0"/>
              <a:t>Shifting </a:t>
            </a:r>
            <a:r>
              <a:rPr lang="en-IN" sz="2400" dirty="0"/>
              <a:t>to the </a:t>
            </a:r>
            <a:r>
              <a:rPr lang="en-IN" sz="2400" dirty="0" smtClean="0"/>
              <a:t>left means </a:t>
            </a:r>
            <a:r>
              <a:rPr lang="en-IN" sz="2400" dirty="0"/>
              <a:t>adding extra 0s as rightmost bits; </a:t>
            </a:r>
            <a:endParaRPr lang="en-IN" sz="2400" dirty="0" smtClean="0"/>
          </a:p>
          <a:p>
            <a:r>
              <a:rPr lang="en-IN" sz="2400" dirty="0" smtClean="0"/>
              <a:t>shifting </a:t>
            </a:r>
            <a:r>
              <a:rPr lang="en-IN" sz="2400" dirty="0"/>
              <a:t>to the right means deleting some rightmost bits. </a:t>
            </a:r>
            <a:endParaRPr lang="en-IN" sz="2400" dirty="0" smtClean="0"/>
          </a:p>
          <a:p>
            <a:r>
              <a:rPr lang="en-IN" sz="2400" dirty="0" smtClean="0"/>
              <a:t>Shifting </a:t>
            </a:r>
            <a:r>
              <a:rPr lang="en-IN" sz="2400" dirty="0"/>
              <a:t>to the left is accomplished by multiplying each term of the </a:t>
            </a:r>
            <a:r>
              <a:rPr lang="en-IN" sz="2400" dirty="0" smtClean="0"/>
              <a:t>polynomial by </a:t>
            </a:r>
            <a:r>
              <a:rPr lang="en-IN" sz="2400" i="1" dirty="0"/>
              <a:t>x</a:t>
            </a:r>
            <a:r>
              <a:rPr lang="en-IN" sz="2400" i="1" baseline="30000" dirty="0"/>
              <a:t>m</a:t>
            </a:r>
            <a:r>
              <a:rPr lang="en-IN" sz="2400" dirty="0"/>
              <a:t>, where </a:t>
            </a:r>
            <a:r>
              <a:rPr lang="en-IN" sz="2400" i="1" dirty="0"/>
              <a:t>m </a:t>
            </a:r>
            <a:r>
              <a:rPr lang="en-IN" sz="2400" dirty="0"/>
              <a:t>is the number of shifted bits; </a:t>
            </a:r>
            <a:endParaRPr lang="en-IN" sz="2400" dirty="0" smtClean="0"/>
          </a:p>
          <a:p>
            <a:r>
              <a:rPr lang="en-IN" sz="2400" dirty="0" smtClean="0"/>
              <a:t>shifting </a:t>
            </a:r>
            <a:r>
              <a:rPr lang="en-IN" sz="2400" dirty="0"/>
              <a:t>to the right is accomplished </a:t>
            </a:r>
            <a:r>
              <a:rPr lang="en-IN" sz="2400" dirty="0" smtClean="0"/>
              <a:t>by dividing </a:t>
            </a:r>
            <a:r>
              <a:rPr lang="en-IN" sz="2400" dirty="0"/>
              <a:t>each term of the polynomial by </a:t>
            </a:r>
            <a:r>
              <a:rPr lang="en-IN" sz="2400" i="1" dirty="0"/>
              <a:t>x</a:t>
            </a:r>
            <a:r>
              <a:rPr lang="en-IN" sz="2400" i="1" baseline="30000" dirty="0"/>
              <a:t>m</a:t>
            </a:r>
            <a:r>
              <a:rPr lang="en-IN" sz="2400" dirty="0"/>
              <a:t>. The following shows shifting to the left </a:t>
            </a:r>
            <a:r>
              <a:rPr lang="en-IN" sz="2400" dirty="0" smtClean="0"/>
              <a:t>and to </a:t>
            </a:r>
            <a:r>
              <a:rPr lang="en-IN" sz="2400" dirty="0"/>
              <a:t>the right. </a:t>
            </a:r>
            <a:endParaRPr lang="en-IN" sz="2400" dirty="0" smtClean="0"/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81" y="5055003"/>
            <a:ext cx="10086367" cy="8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68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pPr algn="ctr"/>
            <a:r>
              <a:rPr lang="en-IN" b="1" dirty="0"/>
              <a:t>Cyclic Code Encoder Using Polynomials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Now that we have discussed operations on polynomials, we show the creation of a </a:t>
            </a:r>
            <a:r>
              <a:rPr lang="en-IN" dirty="0" err="1"/>
              <a:t>codeword</a:t>
            </a:r>
            <a:r>
              <a:rPr lang="en-IN" dirty="0"/>
              <a:t> from a </a:t>
            </a:r>
            <a:r>
              <a:rPr lang="en-IN" dirty="0" err="1"/>
              <a:t>dataword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Figure </a:t>
            </a:r>
            <a:r>
              <a:rPr lang="en-IN" dirty="0"/>
              <a:t>10.9 is the polynomial version of Figure 10.6. We can </a:t>
            </a:r>
            <a:r>
              <a:rPr lang="en-IN" dirty="0" smtClean="0"/>
              <a:t>see that </a:t>
            </a:r>
            <a:r>
              <a:rPr lang="en-IN" dirty="0"/>
              <a:t>the process is shorter.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dataword</a:t>
            </a:r>
            <a:r>
              <a:rPr lang="en-IN" dirty="0"/>
              <a:t> 1001 is represented as </a:t>
            </a:r>
            <a:r>
              <a:rPr lang="en-IN" i="1" dirty="0"/>
              <a:t>x</a:t>
            </a:r>
            <a:r>
              <a:rPr lang="en-IN" baseline="30000" dirty="0"/>
              <a:t>3</a:t>
            </a:r>
            <a:r>
              <a:rPr lang="en-IN" dirty="0"/>
              <a:t> + 1. The divisor </a:t>
            </a:r>
            <a:r>
              <a:rPr lang="en-IN" dirty="0" smtClean="0"/>
              <a:t>1011 is </a:t>
            </a:r>
            <a:r>
              <a:rPr lang="en-IN" dirty="0"/>
              <a:t>represented as </a:t>
            </a:r>
            <a:r>
              <a:rPr lang="en-IN" i="1" dirty="0"/>
              <a:t>x</a:t>
            </a:r>
            <a:r>
              <a:rPr lang="en-IN" baseline="30000" dirty="0"/>
              <a:t>3</a:t>
            </a:r>
            <a:r>
              <a:rPr lang="en-IN" dirty="0"/>
              <a:t> + </a:t>
            </a:r>
            <a:r>
              <a:rPr lang="en-IN" i="1" dirty="0"/>
              <a:t>x </a:t>
            </a:r>
            <a:r>
              <a:rPr lang="en-IN" dirty="0"/>
              <a:t>+ 1</a:t>
            </a:r>
            <a:r>
              <a:rPr lang="en-IN" dirty="0" smtClean="0"/>
              <a:t>.</a:t>
            </a:r>
          </a:p>
          <a:p>
            <a:r>
              <a:rPr lang="en-IN" dirty="0" smtClean="0"/>
              <a:t>To </a:t>
            </a:r>
            <a:r>
              <a:rPr lang="en-IN" dirty="0"/>
              <a:t>find the augmented </a:t>
            </a:r>
            <a:r>
              <a:rPr lang="en-IN" dirty="0" err="1"/>
              <a:t>dataword</a:t>
            </a:r>
            <a:r>
              <a:rPr lang="en-IN" dirty="0"/>
              <a:t>, we have left-shifted </a:t>
            </a:r>
            <a:r>
              <a:rPr lang="en-IN" dirty="0" smtClean="0"/>
              <a:t>the </a:t>
            </a:r>
            <a:r>
              <a:rPr lang="en-IN" dirty="0" err="1" smtClean="0"/>
              <a:t>dataword</a:t>
            </a:r>
            <a:r>
              <a:rPr lang="en-IN" dirty="0" smtClean="0"/>
              <a:t> </a:t>
            </a:r>
            <a:r>
              <a:rPr lang="en-IN" dirty="0"/>
              <a:t>3 bits (multiplying by </a:t>
            </a:r>
            <a:r>
              <a:rPr lang="en-IN" i="1" dirty="0"/>
              <a:t>x</a:t>
            </a:r>
            <a:r>
              <a:rPr lang="en-IN" baseline="30000" dirty="0"/>
              <a:t>3</a:t>
            </a:r>
            <a:r>
              <a:rPr lang="en-IN" dirty="0"/>
              <a:t>). The result is </a:t>
            </a:r>
            <a:r>
              <a:rPr lang="en-IN" i="1" dirty="0"/>
              <a:t>x</a:t>
            </a:r>
            <a:r>
              <a:rPr lang="en-IN" baseline="30000" dirty="0"/>
              <a:t>6</a:t>
            </a:r>
            <a:r>
              <a:rPr lang="en-IN" dirty="0"/>
              <a:t> + </a:t>
            </a:r>
            <a:r>
              <a:rPr lang="en-IN" i="1" dirty="0"/>
              <a:t>x</a:t>
            </a:r>
            <a:r>
              <a:rPr lang="en-IN" baseline="30000" dirty="0"/>
              <a:t>3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Division </a:t>
            </a:r>
            <a:r>
              <a:rPr lang="en-IN" dirty="0"/>
              <a:t>is straightforward. </a:t>
            </a:r>
            <a:r>
              <a:rPr lang="en-IN" dirty="0" smtClean="0"/>
              <a:t>We divide </a:t>
            </a:r>
            <a:r>
              <a:rPr lang="en-IN" dirty="0"/>
              <a:t>the first term of the dividend, </a:t>
            </a:r>
            <a:r>
              <a:rPr lang="en-IN" i="1" dirty="0"/>
              <a:t>x</a:t>
            </a:r>
            <a:r>
              <a:rPr lang="en-IN" baseline="30000" dirty="0"/>
              <a:t>6</a:t>
            </a:r>
            <a:r>
              <a:rPr lang="en-IN" dirty="0"/>
              <a:t>, by the first term of the divisor, </a:t>
            </a:r>
            <a:r>
              <a:rPr lang="en-IN" i="1" dirty="0"/>
              <a:t>x</a:t>
            </a:r>
            <a:r>
              <a:rPr lang="en-IN" baseline="30000" dirty="0"/>
              <a:t>3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first </a:t>
            </a:r>
            <a:r>
              <a:rPr lang="en-IN" dirty="0" smtClean="0"/>
              <a:t>term of </a:t>
            </a:r>
            <a:r>
              <a:rPr lang="en-IN" dirty="0"/>
              <a:t>the quotient is then </a:t>
            </a:r>
            <a:r>
              <a:rPr lang="en-IN" i="1" dirty="0"/>
              <a:t>x</a:t>
            </a:r>
            <a:r>
              <a:rPr lang="en-IN" baseline="30000" dirty="0"/>
              <a:t>6</a:t>
            </a:r>
            <a:r>
              <a:rPr lang="en-IN" dirty="0"/>
              <a:t>/</a:t>
            </a:r>
            <a:r>
              <a:rPr lang="en-IN" i="1" dirty="0"/>
              <a:t>x</a:t>
            </a:r>
            <a:r>
              <a:rPr lang="en-IN" baseline="30000" dirty="0"/>
              <a:t>3</a:t>
            </a:r>
            <a:r>
              <a:rPr lang="en-IN" dirty="0"/>
              <a:t>, or </a:t>
            </a:r>
            <a:r>
              <a:rPr lang="en-IN" i="1" baseline="30000" dirty="0"/>
              <a:t>x</a:t>
            </a:r>
            <a:r>
              <a:rPr lang="en-IN" baseline="30000" dirty="0"/>
              <a:t>3</a:t>
            </a:r>
            <a:r>
              <a:rPr lang="en-IN" dirty="0"/>
              <a:t>. Then we multiply </a:t>
            </a:r>
            <a:r>
              <a:rPr lang="en-IN" i="1" dirty="0"/>
              <a:t>x</a:t>
            </a:r>
            <a:r>
              <a:rPr lang="en-IN" baseline="30000" dirty="0"/>
              <a:t>3</a:t>
            </a:r>
            <a:r>
              <a:rPr lang="en-IN" dirty="0"/>
              <a:t> by the divisor and </a:t>
            </a:r>
            <a:r>
              <a:rPr lang="en-IN" dirty="0" smtClean="0"/>
              <a:t>subtract (according </a:t>
            </a:r>
            <a:r>
              <a:rPr lang="en-IN" dirty="0"/>
              <a:t>to our previous definition of subtraction) the result from the dividend. </a:t>
            </a:r>
            <a:endParaRPr lang="en-IN" dirty="0" smtClean="0"/>
          </a:p>
          <a:p>
            <a:r>
              <a:rPr lang="en-IN" dirty="0" smtClean="0"/>
              <a:t>The result </a:t>
            </a:r>
            <a:r>
              <a:rPr lang="en-IN" dirty="0"/>
              <a:t>is </a:t>
            </a:r>
            <a:r>
              <a:rPr lang="en-IN" i="1" dirty="0"/>
              <a:t>x</a:t>
            </a:r>
            <a:r>
              <a:rPr lang="en-IN" baseline="30000" dirty="0"/>
              <a:t>4</a:t>
            </a:r>
            <a:r>
              <a:rPr lang="en-IN" dirty="0"/>
              <a:t>, with a degree greater than the divisor’s degree; we continue to divide </a:t>
            </a:r>
            <a:r>
              <a:rPr lang="en-IN" dirty="0" smtClean="0"/>
              <a:t>until the </a:t>
            </a:r>
            <a:r>
              <a:rPr lang="en-IN" dirty="0"/>
              <a:t>degree of the remainder is less than the degree of the divisor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709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/>
              <a:t>CRC division using polynomials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515" y="1378039"/>
            <a:ext cx="8337116" cy="486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Redundancy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central concept in detecting or correcting errors is </a:t>
            </a:r>
            <a:r>
              <a:rPr lang="en-IN" b="1" dirty="0"/>
              <a:t>redundancy</a:t>
            </a:r>
            <a:r>
              <a:rPr lang="en-IN" i="1" dirty="0"/>
              <a:t>. </a:t>
            </a:r>
            <a:endParaRPr lang="en-IN" i="1" dirty="0" smtClean="0"/>
          </a:p>
          <a:p>
            <a:r>
              <a:rPr lang="en-IN" dirty="0" smtClean="0"/>
              <a:t>To </a:t>
            </a:r>
            <a:r>
              <a:rPr lang="en-IN" dirty="0"/>
              <a:t>be able </a:t>
            </a:r>
            <a:r>
              <a:rPr lang="en-IN" dirty="0" smtClean="0"/>
              <a:t>to detect </a:t>
            </a:r>
            <a:r>
              <a:rPr lang="en-IN" dirty="0"/>
              <a:t>or correct errors, we need to send some extra bits with our data. </a:t>
            </a:r>
            <a:endParaRPr lang="en-IN" dirty="0" smtClean="0"/>
          </a:p>
          <a:p>
            <a:r>
              <a:rPr lang="en-IN" dirty="0" smtClean="0"/>
              <a:t>These redundant bits </a:t>
            </a:r>
            <a:r>
              <a:rPr lang="en-IN" dirty="0"/>
              <a:t>are added by the sender and removed by the receiver. </a:t>
            </a:r>
            <a:endParaRPr lang="en-IN" dirty="0" smtClean="0"/>
          </a:p>
          <a:p>
            <a:r>
              <a:rPr lang="en-IN" dirty="0" smtClean="0"/>
              <a:t>Their </a:t>
            </a:r>
            <a:r>
              <a:rPr lang="en-IN" dirty="0"/>
              <a:t>presence allows </a:t>
            </a:r>
            <a:r>
              <a:rPr lang="en-IN" dirty="0" smtClean="0"/>
              <a:t>the receiver </a:t>
            </a:r>
            <a:r>
              <a:rPr lang="en-IN" dirty="0"/>
              <a:t>to detect or correct corrupted bits.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99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Detection versus Correction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correction of errors is more difficult than the detection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</a:t>
            </a:r>
            <a:r>
              <a:rPr lang="en-IN" b="1" dirty="0"/>
              <a:t>error detection</a:t>
            </a:r>
            <a:r>
              <a:rPr lang="en-IN" i="1" dirty="0"/>
              <a:t>, </a:t>
            </a:r>
            <a:r>
              <a:rPr lang="en-IN" dirty="0"/>
              <a:t>we </a:t>
            </a:r>
            <a:r>
              <a:rPr lang="en-IN" dirty="0" smtClean="0"/>
              <a:t>are only </a:t>
            </a:r>
            <a:r>
              <a:rPr lang="en-IN" dirty="0"/>
              <a:t>looking to see if any error has occurred. The answer is a simple yes or no. We are </a:t>
            </a:r>
            <a:r>
              <a:rPr lang="en-IN" dirty="0" smtClean="0"/>
              <a:t>not even </a:t>
            </a:r>
            <a:r>
              <a:rPr lang="en-IN" dirty="0"/>
              <a:t>interested in the number of corrupted bits.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single-bit error is the same for us as </a:t>
            </a:r>
            <a:r>
              <a:rPr lang="en-IN" dirty="0" smtClean="0"/>
              <a:t>a burst </a:t>
            </a:r>
            <a:r>
              <a:rPr lang="en-IN" dirty="0"/>
              <a:t>error.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b="1" dirty="0"/>
              <a:t>error correction</a:t>
            </a:r>
            <a:r>
              <a:rPr lang="en-IN" i="1" dirty="0"/>
              <a:t>, </a:t>
            </a:r>
            <a:r>
              <a:rPr lang="en-IN" dirty="0"/>
              <a:t>we need to know the exact number of bits that are corrupted and, more importantly, their location in the message.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number of errors and </a:t>
            </a:r>
            <a:r>
              <a:rPr lang="en-IN" dirty="0" smtClean="0"/>
              <a:t>the size </a:t>
            </a:r>
            <a:r>
              <a:rPr lang="en-IN" dirty="0"/>
              <a:t>of the message are important factors.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we need to correct a single error in an </a:t>
            </a:r>
            <a:r>
              <a:rPr lang="en-IN" dirty="0" smtClean="0"/>
              <a:t>8-bit data </a:t>
            </a:r>
            <a:r>
              <a:rPr lang="en-IN" dirty="0"/>
              <a:t>unit, we need to consider eight possible error locations</a:t>
            </a:r>
            <a:r>
              <a:rPr lang="en-IN" dirty="0" smtClean="0"/>
              <a:t>;</a:t>
            </a:r>
          </a:p>
          <a:p>
            <a:r>
              <a:rPr lang="en-IN" dirty="0" smtClean="0"/>
              <a:t>if </a:t>
            </a:r>
            <a:r>
              <a:rPr lang="en-IN" dirty="0"/>
              <a:t>we need to correct </a:t>
            </a:r>
            <a:r>
              <a:rPr lang="en-IN" dirty="0" smtClean="0"/>
              <a:t>two </a:t>
            </a:r>
            <a:r>
              <a:rPr lang="en-IN" dirty="0"/>
              <a:t>errors in a data unit of the same size, we need to consider 28 (permutation of 8 by </a:t>
            </a:r>
            <a:r>
              <a:rPr lang="en-IN" dirty="0" smtClean="0"/>
              <a:t>2) possibilities</a:t>
            </a:r>
            <a:r>
              <a:rPr lang="en-IN" dirty="0"/>
              <a:t>. You can imagine the receiver’s difficulty in finding 10 errors in a data unit </a:t>
            </a:r>
            <a:r>
              <a:rPr lang="en-IN" dirty="0" smtClean="0"/>
              <a:t>of 1000 </a:t>
            </a:r>
            <a:r>
              <a:rPr lang="en-IN" dirty="0"/>
              <a:t>bits.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06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Coding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81669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Redundancy is achieved through various coding schemes. The sender adds </a:t>
            </a:r>
            <a:r>
              <a:rPr lang="en-IN" dirty="0" smtClean="0"/>
              <a:t>redundant bits </a:t>
            </a:r>
            <a:r>
              <a:rPr lang="en-IN" dirty="0"/>
              <a:t>through a process that creates a relationship between the redundant bits and </a:t>
            </a:r>
            <a:r>
              <a:rPr lang="en-IN" dirty="0" smtClean="0"/>
              <a:t>the actual </a:t>
            </a:r>
            <a:r>
              <a:rPr lang="en-IN" dirty="0"/>
              <a:t>data bits.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receiver checks the relationships between the two sets of bits to</a:t>
            </a:r>
            <a:br>
              <a:rPr lang="en-IN" dirty="0"/>
            </a:br>
            <a:r>
              <a:rPr lang="en-IN" dirty="0"/>
              <a:t>detect errors. The ratio of redundant bits to data bits and the robustness of the </a:t>
            </a:r>
            <a:r>
              <a:rPr lang="en-IN" dirty="0" smtClean="0"/>
              <a:t>process are </a:t>
            </a:r>
            <a:r>
              <a:rPr lang="en-IN" dirty="0"/>
              <a:t>important factors in any coding scheme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We </a:t>
            </a:r>
            <a:r>
              <a:rPr lang="en-IN" dirty="0"/>
              <a:t>can divide coding schemes into two broad categories: </a:t>
            </a:r>
            <a:r>
              <a:rPr lang="en-IN" b="1" dirty="0"/>
              <a:t>block coding </a:t>
            </a:r>
            <a:r>
              <a:rPr lang="en-IN" dirty="0"/>
              <a:t>and </a:t>
            </a:r>
            <a:r>
              <a:rPr lang="en-IN" b="1" dirty="0"/>
              <a:t>convolution coding</a:t>
            </a:r>
            <a:r>
              <a:rPr lang="en-IN" i="1" dirty="0"/>
              <a:t>.</a:t>
            </a:r>
            <a:r>
              <a:rPr lang="en-IN" dirty="0"/>
              <a:t> </a:t>
            </a:r>
            <a:endParaRPr lang="en-IN" dirty="0" smtClean="0"/>
          </a:p>
          <a:p>
            <a:pPr algn="just"/>
            <a:r>
              <a:rPr lang="en-IN" dirty="0" smtClean="0"/>
              <a:t>We will discuss bock coding</a:t>
            </a:r>
          </a:p>
          <a:p>
            <a:pPr marL="0" indent="0" algn="just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63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BLOCK CODING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396247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In </a:t>
            </a:r>
            <a:r>
              <a:rPr lang="en-IN" dirty="0"/>
              <a:t>block coding, we divide our message into blocks, each of </a:t>
            </a:r>
            <a:r>
              <a:rPr lang="en-IN" i="1" dirty="0"/>
              <a:t>k </a:t>
            </a:r>
            <a:r>
              <a:rPr lang="en-IN" dirty="0"/>
              <a:t>bits, called </a:t>
            </a:r>
            <a:r>
              <a:rPr lang="en-IN" b="1" i="1" dirty="0" err="1"/>
              <a:t>datawords</a:t>
            </a:r>
            <a:r>
              <a:rPr lang="en-IN" b="1" dirty="0" smtClean="0"/>
              <a:t>.</a:t>
            </a:r>
          </a:p>
          <a:p>
            <a:r>
              <a:rPr lang="en-IN" dirty="0" smtClean="0"/>
              <a:t>We </a:t>
            </a:r>
            <a:r>
              <a:rPr lang="en-IN" dirty="0"/>
              <a:t>add </a:t>
            </a:r>
            <a:r>
              <a:rPr lang="en-IN" i="1" dirty="0"/>
              <a:t>r </a:t>
            </a:r>
            <a:r>
              <a:rPr lang="en-IN" dirty="0"/>
              <a:t>redundant bits to each block to make the length </a:t>
            </a:r>
            <a:r>
              <a:rPr lang="en-IN" i="1" dirty="0"/>
              <a:t>n </a:t>
            </a:r>
            <a:r>
              <a:rPr lang="en-IN" dirty="0"/>
              <a:t>= </a:t>
            </a:r>
            <a:r>
              <a:rPr lang="en-IN" i="1" dirty="0"/>
              <a:t>k </a:t>
            </a:r>
            <a:r>
              <a:rPr lang="en-IN" dirty="0"/>
              <a:t>+ </a:t>
            </a:r>
            <a:r>
              <a:rPr lang="en-IN" i="1" dirty="0"/>
              <a:t>r</a:t>
            </a:r>
            <a:r>
              <a:rPr lang="en-IN" dirty="0"/>
              <a:t>. </a:t>
            </a:r>
            <a:r>
              <a:rPr lang="en-IN" dirty="0" smtClean="0"/>
              <a:t>The </a:t>
            </a:r>
            <a:r>
              <a:rPr lang="en-IN" dirty="0"/>
              <a:t>resulting </a:t>
            </a:r>
            <a:r>
              <a:rPr lang="en-IN" i="1" dirty="0"/>
              <a:t>n</a:t>
            </a:r>
            <a:r>
              <a:rPr lang="en-IN" dirty="0"/>
              <a:t>-bit</a:t>
            </a:r>
            <a:br>
              <a:rPr lang="en-IN" dirty="0"/>
            </a:br>
            <a:r>
              <a:rPr lang="en-IN" dirty="0"/>
              <a:t>blocks are called </a:t>
            </a:r>
            <a:r>
              <a:rPr lang="en-IN" b="1" i="1" dirty="0" err="1"/>
              <a:t>codewords</a:t>
            </a:r>
            <a:r>
              <a:rPr lang="en-IN" b="1" dirty="0" smtClean="0"/>
              <a:t>.</a:t>
            </a:r>
          </a:p>
          <a:p>
            <a:r>
              <a:rPr lang="en-IN" dirty="0" smtClean="0"/>
              <a:t>How </a:t>
            </a:r>
            <a:r>
              <a:rPr lang="en-IN" dirty="0"/>
              <a:t>the extra </a:t>
            </a:r>
            <a:r>
              <a:rPr lang="en-IN" i="1" dirty="0"/>
              <a:t>r </a:t>
            </a:r>
            <a:r>
              <a:rPr lang="en-IN" dirty="0"/>
              <a:t>bits are chosen or calculated is something we will discuss later.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the moment, it is important to know that we have a </a:t>
            </a:r>
            <a:r>
              <a:rPr lang="en-IN" dirty="0" smtClean="0"/>
              <a:t>set of </a:t>
            </a:r>
            <a:r>
              <a:rPr lang="en-IN" dirty="0" err="1"/>
              <a:t>datawords</a:t>
            </a:r>
            <a:r>
              <a:rPr lang="en-IN" dirty="0"/>
              <a:t>, each of size </a:t>
            </a:r>
            <a:r>
              <a:rPr lang="en-IN" i="1" dirty="0"/>
              <a:t>k</a:t>
            </a:r>
            <a:r>
              <a:rPr lang="en-IN" dirty="0"/>
              <a:t>, and a set of </a:t>
            </a:r>
            <a:r>
              <a:rPr lang="en-IN" dirty="0" err="1"/>
              <a:t>codewords</a:t>
            </a:r>
            <a:r>
              <a:rPr lang="en-IN" dirty="0"/>
              <a:t>, each of size of </a:t>
            </a:r>
            <a:r>
              <a:rPr lang="en-IN" i="1" dirty="0"/>
              <a:t>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With </a:t>
            </a:r>
            <a:r>
              <a:rPr lang="en-IN" i="1" dirty="0"/>
              <a:t>k </a:t>
            </a:r>
            <a:r>
              <a:rPr lang="en-IN" dirty="0"/>
              <a:t>bits, </a:t>
            </a:r>
            <a:r>
              <a:rPr lang="en-IN" dirty="0" smtClean="0"/>
              <a:t>we can </a:t>
            </a:r>
            <a:r>
              <a:rPr lang="en-IN" dirty="0"/>
              <a:t>create a combination of 2</a:t>
            </a:r>
            <a:r>
              <a:rPr lang="en-IN" i="1" baseline="30000" dirty="0"/>
              <a:t>k</a:t>
            </a:r>
            <a:r>
              <a:rPr lang="en-IN" i="1" dirty="0"/>
              <a:t> </a:t>
            </a:r>
            <a:r>
              <a:rPr lang="en-IN" dirty="0" err="1"/>
              <a:t>datawords</a:t>
            </a:r>
            <a:r>
              <a:rPr lang="en-IN" dirty="0"/>
              <a:t>; with </a:t>
            </a:r>
            <a:r>
              <a:rPr lang="en-IN" i="1" dirty="0"/>
              <a:t>n </a:t>
            </a:r>
            <a:r>
              <a:rPr lang="en-IN" dirty="0"/>
              <a:t>bits, we can create a combination </a:t>
            </a:r>
            <a:r>
              <a:rPr lang="en-IN" dirty="0" smtClean="0"/>
              <a:t>of 2</a:t>
            </a:r>
            <a:r>
              <a:rPr lang="en-IN" i="1" baseline="30000" dirty="0" smtClean="0"/>
              <a:t>n</a:t>
            </a:r>
            <a:r>
              <a:rPr lang="en-IN" i="1" dirty="0" smtClean="0"/>
              <a:t> </a:t>
            </a:r>
            <a:r>
              <a:rPr lang="en-IN" dirty="0" err="1"/>
              <a:t>codewords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Since </a:t>
            </a:r>
            <a:r>
              <a:rPr lang="en-IN" i="1" dirty="0"/>
              <a:t>n </a:t>
            </a:r>
            <a:r>
              <a:rPr lang="en-IN" dirty="0"/>
              <a:t>&gt; </a:t>
            </a:r>
            <a:r>
              <a:rPr lang="en-IN" i="1" dirty="0"/>
              <a:t>k</a:t>
            </a:r>
            <a:r>
              <a:rPr lang="en-IN" dirty="0"/>
              <a:t>, the number of possible </a:t>
            </a:r>
            <a:r>
              <a:rPr lang="en-IN" dirty="0" err="1"/>
              <a:t>codewords</a:t>
            </a:r>
            <a:r>
              <a:rPr lang="en-IN" dirty="0"/>
              <a:t> is larger than the number of possible </a:t>
            </a:r>
            <a:r>
              <a:rPr lang="en-IN" dirty="0" err="1"/>
              <a:t>datawords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block coding process is one-to-one; the same </a:t>
            </a:r>
            <a:r>
              <a:rPr lang="en-IN" dirty="0" err="1"/>
              <a:t>dataword</a:t>
            </a:r>
            <a:r>
              <a:rPr lang="en-IN" dirty="0"/>
              <a:t> is always encoded as the same </a:t>
            </a:r>
            <a:r>
              <a:rPr lang="en-IN" dirty="0" err="1"/>
              <a:t>codeword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means that we have 2</a:t>
            </a:r>
            <a:r>
              <a:rPr lang="en-IN" i="1" baseline="30000" dirty="0"/>
              <a:t>n</a:t>
            </a:r>
            <a:r>
              <a:rPr lang="en-IN" i="1" dirty="0"/>
              <a:t> </a:t>
            </a:r>
            <a:r>
              <a:rPr lang="en-IN" dirty="0"/>
              <a:t>- </a:t>
            </a:r>
            <a:r>
              <a:rPr lang="en-IN" dirty="0" smtClean="0"/>
              <a:t>2</a:t>
            </a:r>
            <a:r>
              <a:rPr lang="en-IN" i="1" baseline="30000" dirty="0" smtClean="0"/>
              <a:t>k </a:t>
            </a:r>
            <a:r>
              <a:rPr lang="en-IN" dirty="0" err="1" smtClean="0"/>
              <a:t>codewords</a:t>
            </a:r>
            <a:r>
              <a:rPr lang="en-IN" dirty="0" smtClean="0"/>
              <a:t> </a:t>
            </a:r>
            <a:r>
              <a:rPr lang="en-IN" dirty="0"/>
              <a:t>that are not used. We call these </a:t>
            </a:r>
            <a:r>
              <a:rPr lang="en-IN" dirty="0" err="1"/>
              <a:t>codewords</a:t>
            </a:r>
            <a:r>
              <a:rPr lang="en-IN" dirty="0"/>
              <a:t> invalid or illegal.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trick </a:t>
            </a:r>
            <a:r>
              <a:rPr lang="en-IN" dirty="0" smtClean="0"/>
              <a:t>in error </a:t>
            </a:r>
            <a:r>
              <a:rPr lang="en-IN" dirty="0"/>
              <a:t>detection is the existence of these invalid codes, as we discuss next. If </a:t>
            </a:r>
            <a:r>
              <a:rPr lang="en-IN" dirty="0" smtClean="0"/>
              <a:t>the receiver </a:t>
            </a:r>
            <a:r>
              <a:rPr lang="en-IN" dirty="0"/>
              <a:t>receives an invalid </a:t>
            </a:r>
            <a:r>
              <a:rPr lang="en-IN" dirty="0" err="1"/>
              <a:t>codeword</a:t>
            </a:r>
            <a:r>
              <a:rPr lang="en-IN" dirty="0"/>
              <a:t>, this indicates that the data was corrupted during transmission. </a:t>
            </a:r>
          </a:p>
        </p:txBody>
      </p:sp>
    </p:spTree>
    <p:extLst>
      <p:ext uri="{BB962C8B-B14F-4D97-AF65-F5344CB8AC3E}">
        <p14:creationId xmlns:p14="http://schemas.microsoft.com/office/powerpoint/2010/main" val="68469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672"/>
          </a:xfrm>
        </p:spPr>
        <p:txBody>
          <a:bodyPr/>
          <a:lstStyle/>
          <a:p>
            <a:pPr algn="ctr"/>
            <a:r>
              <a:rPr lang="en-IN" b="1" dirty="0"/>
              <a:t>Error Detection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3149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How can errors be detected by using block coding? </a:t>
            </a:r>
            <a:br>
              <a:rPr lang="en-IN" dirty="0"/>
            </a:br>
            <a:r>
              <a:rPr lang="en-IN" b="1" dirty="0" smtClean="0"/>
              <a:t>1</a:t>
            </a:r>
            <a:r>
              <a:rPr lang="en-IN" dirty="0" smtClean="0"/>
              <a:t>. The </a:t>
            </a:r>
            <a:r>
              <a:rPr lang="en-IN" dirty="0"/>
              <a:t>receiver has (or can find) a list of valid </a:t>
            </a:r>
            <a:r>
              <a:rPr lang="en-IN" dirty="0" err="1"/>
              <a:t>codewords</a:t>
            </a:r>
            <a:r>
              <a:rPr lang="en-IN" dirty="0"/>
              <a:t>.</a:t>
            </a:r>
            <a:br>
              <a:rPr lang="en-IN" dirty="0"/>
            </a:br>
            <a:r>
              <a:rPr lang="en-IN" b="1" dirty="0"/>
              <a:t>2. </a:t>
            </a:r>
            <a:r>
              <a:rPr lang="en-IN" dirty="0"/>
              <a:t>The original </a:t>
            </a:r>
            <a:r>
              <a:rPr lang="en-IN" dirty="0" err="1"/>
              <a:t>codeword</a:t>
            </a:r>
            <a:r>
              <a:rPr lang="en-IN" dirty="0"/>
              <a:t> has changed to an invalid one.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sender creates </a:t>
            </a:r>
            <a:r>
              <a:rPr lang="en-IN" dirty="0" err="1"/>
              <a:t>codewords</a:t>
            </a:r>
            <a:r>
              <a:rPr lang="en-IN" dirty="0"/>
              <a:t> out of </a:t>
            </a:r>
            <a:r>
              <a:rPr lang="en-IN" dirty="0" err="1"/>
              <a:t>datawords</a:t>
            </a:r>
            <a:r>
              <a:rPr lang="en-IN" dirty="0"/>
              <a:t> by using a generator that applies the rules and procedures </a:t>
            </a:r>
            <a:r>
              <a:rPr lang="en-IN" dirty="0" smtClean="0"/>
              <a:t>of encoding </a:t>
            </a:r>
            <a:r>
              <a:rPr lang="en-IN" dirty="0"/>
              <a:t>(discussed later). </a:t>
            </a:r>
            <a:endParaRPr lang="en-IN" dirty="0" smtClean="0"/>
          </a:p>
          <a:p>
            <a:pPr algn="just"/>
            <a:r>
              <a:rPr lang="en-IN" dirty="0" smtClean="0"/>
              <a:t>Each </a:t>
            </a:r>
            <a:r>
              <a:rPr lang="en-IN" dirty="0" err="1"/>
              <a:t>codeword</a:t>
            </a:r>
            <a:r>
              <a:rPr lang="en-IN" dirty="0"/>
              <a:t> sent to the receiver may change </a:t>
            </a:r>
            <a:r>
              <a:rPr lang="en-IN" dirty="0" smtClean="0"/>
              <a:t>during transmission</a:t>
            </a:r>
            <a:r>
              <a:rPr lang="en-IN" dirty="0"/>
              <a:t>. If the received </a:t>
            </a:r>
            <a:r>
              <a:rPr lang="en-IN" dirty="0" err="1"/>
              <a:t>codeword</a:t>
            </a:r>
            <a:r>
              <a:rPr lang="en-IN" dirty="0"/>
              <a:t> is the same as one of the valid </a:t>
            </a:r>
            <a:r>
              <a:rPr lang="en-IN" dirty="0" err="1"/>
              <a:t>codewords</a:t>
            </a:r>
            <a:r>
              <a:rPr lang="en-IN" dirty="0"/>
              <a:t>, the</a:t>
            </a:r>
            <a:br>
              <a:rPr lang="en-IN" dirty="0"/>
            </a:br>
            <a:r>
              <a:rPr lang="en-IN" dirty="0"/>
              <a:t>word is accepted; </a:t>
            </a:r>
            <a:r>
              <a:rPr lang="en-IN" dirty="0" smtClean="0"/>
              <a:t>the </a:t>
            </a:r>
            <a:r>
              <a:rPr lang="en-IN" dirty="0"/>
              <a:t>corresponding </a:t>
            </a:r>
            <a:r>
              <a:rPr lang="en-IN" dirty="0" err="1"/>
              <a:t>dataword</a:t>
            </a:r>
            <a:r>
              <a:rPr lang="en-IN" dirty="0"/>
              <a:t> is extracted for use. </a:t>
            </a:r>
            <a:endParaRPr lang="en-IN" dirty="0" smtClean="0"/>
          </a:p>
          <a:p>
            <a:pPr algn="just"/>
            <a:r>
              <a:rPr lang="en-IN" dirty="0" smtClean="0"/>
              <a:t>If </a:t>
            </a:r>
            <a:r>
              <a:rPr lang="en-IN" dirty="0"/>
              <a:t>the received </a:t>
            </a:r>
            <a:r>
              <a:rPr lang="en-IN" dirty="0" err="1"/>
              <a:t>codeword</a:t>
            </a:r>
            <a:r>
              <a:rPr lang="en-IN" dirty="0"/>
              <a:t> is not valid, it is discarded. However, if the </a:t>
            </a:r>
            <a:r>
              <a:rPr lang="en-IN" dirty="0" err="1"/>
              <a:t>codeword</a:t>
            </a:r>
            <a:r>
              <a:rPr lang="en-IN" dirty="0"/>
              <a:t> is corrupted during transmission but the received word still matches a valid </a:t>
            </a:r>
            <a:r>
              <a:rPr lang="en-IN" dirty="0" err="1"/>
              <a:t>codeword</a:t>
            </a:r>
            <a:r>
              <a:rPr lang="en-IN" dirty="0"/>
              <a:t>, the error </a:t>
            </a:r>
            <a:r>
              <a:rPr lang="en-IN" dirty="0" smtClean="0"/>
              <a:t>remains undetected.</a:t>
            </a:r>
          </a:p>
          <a:p>
            <a:pPr marL="0" indent="0" algn="just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8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Process of error detection in block coding</a:t>
            </a:r>
            <a:r>
              <a:rPr lang="en-IN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478" y="1906073"/>
            <a:ext cx="7294859" cy="30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2384</Words>
  <Application>Microsoft Office PowerPoint</Application>
  <PresentationFormat>Widescreen</PresentationFormat>
  <Paragraphs>179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Error Detection and Correction</vt:lpstr>
      <vt:lpstr>Types of Errors</vt:lpstr>
      <vt:lpstr>A burst error is more likely to occur than a single-bit error</vt:lpstr>
      <vt:lpstr> Redundancy  </vt:lpstr>
      <vt:lpstr>Detection versus Correction </vt:lpstr>
      <vt:lpstr>Coding  </vt:lpstr>
      <vt:lpstr>BLOCK CODING  </vt:lpstr>
      <vt:lpstr>Error Detection </vt:lpstr>
      <vt:lpstr>Process of error detection in block coding </vt:lpstr>
      <vt:lpstr>Example</vt:lpstr>
      <vt:lpstr>Hamming Distance </vt:lpstr>
      <vt:lpstr>Minimum Hamming Distance for Error Detection </vt:lpstr>
      <vt:lpstr>Example</vt:lpstr>
      <vt:lpstr>Linear Block Codes </vt:lpstr>
      <vt:lpstr>Minimum Distance for Linear Block Codes  </vt:lpstr>
      <vt:lpstr>Parity-Check Code </vt:lpstr>
      <vt:lpstr>Simple parity-check code C(5, 4) </vt:lpstr>
      <vt:lpstr>Encoder and decoder for simple parity-check code  </vt:lpstr>
      <vt:lpstr>Encoder and decoder for simple parity-check code</vt:lpstr>
      <vt:lpstr>CYCLIC CODES </vt:lpstr>
      <vt:lpstr>CRC</vt:lpstr>
      <vt:lpstr>CRC</vt:lpstr>
      <vt:lpstr>CRC</vt:lpstr>
      <vt:lpstr>CRC</vt:lpstr>
      <vt:lpstr>Division in CRC encoder</vt:lpstr>
      <vt:lpstr>Division in the CRC decoder for two cases  </vt:lpstr>
      <vt:lpstr>Polynomials  </vt:lpstr>
      <vt:lpstr>Polynomials</vt:lpstr>
      <vt:lpstr>Polynomial</vt:lpstr>
      <vt:lpstr>Shifting </vt:lpstr>
      <vt:lpstr>Cyclic Code Encoder Using Polynomials </vt:lpstr>
      <vt:lpstr>CRC division using polynomials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Detection and Correction</dc:title>
  <dc:creator>DELL</dc:creator>
  <cp:lastModifiedBy>DELL</cp:lastModifiedBy>
  <cp:revision>45</cp:revision>
  <dcterms:created xsi:type="dcterms:W3CDTF">2020-01-30T11:06:02Z</dcterms:created>
  <dcterms:modified xsi:type="dcterms:W3CDTF">2020-02-02T17:48:40Z</dcterms:modified>
</cp:coreProperties>
</file>