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B9E7-718E-474F-925D-778F8762175C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BD48-C084-440D-AFED-818BDF526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90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B9E7-718E-474F-925D-778F8762175C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BD48-C084-440D-AFED-818BDF526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17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B9E7-718E-474F-925D-778F8762175C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BD48-C084-440D-AFED-818BDF526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40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B9E7-718E-474F-925D-778F8762175C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BD48-C084-440D-AFED-818BDF526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B9E7-718E-474F-925D-778F8762175C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BD48-C084-440D-AFED-818BDF526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32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B9E7-718E-474F-925D-778F8762175C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BD48-C084-440D-AFED-818BDF526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88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B9E7-718E-474F-925D-778F8762175C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BD48-C084-440D-AFED-818BDF526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5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B9E7-718E-474F-925D-778F8762175C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BD48-C084-440D-AFED-818BDF526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02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B9E7-718E-474F-925D-778F8762175C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BD48-C084-440D-AFED-818BDF526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17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B9E7-718E-474F-925D-778F8762175C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BD48-C084-440D-AFED-818BDF526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69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B9E7-718E-474F-925D-778F8762175C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BD48-C084-440D-AFED-818BDF526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87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2B9E7-718E-474F-925D-778F8762175C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8BD48-C084-440D-AFED-818BDF526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94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69322"/>
          </a:xfrm>
        </p:spPr>
        <p:txBody>
          <a:bodyPr/>
          <a:lstStyle/>
          <a:p>
            <a:r>
              <a:rPr lang="en-US" dirty="0" smtClean="0"/>
              <a:t>Transport Layer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95221"/>
            <a:ext cx="9144000" cy="1655762"/>
          </a:xfrm>
        </p:spPr>
        <p:txBody>
          <a:bodyPr/>
          <a:lstStyle/>
          <a:p>
            <a:r>
              <a:rPr lang="en-US" dirty="0" err="1" smtClean="0"/>
              <a:t>Dr</a:t>
            </a:r>
            <a:r>
              <a:rPr lang="en-US" dirty="0" smtClean="0"/>
              <a:t> Sujit Das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4368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1" dirty="0"/>
              <a:t>Flow Control at Transport Layer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In communication at the transport layer, we are dealing with four entities: sender process, sender transport layer, receiver transport layer, and receiver process.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sending process at the application layer is only a producer. It produces message </a:t>
            </a:r>
            <a:r>
              <a:rPr lang="en-IN" dirty="0" smtClean="0"/>
              <a:t>chunks and </a:t>
            </a:r>
            <a:r>
              <a:rPr lang="en-IN" dirty="0"/>
              <a:t>pushes them to the transport layer.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sending transport layer has a double </a:t>
            </a:r>
            <a:r>
              <a:rPr lang="en-IN" dirty="0" smtClean="0"/>
              <a:t>role: it </a:t>
            </a:r>
            <a:r>
              <a:rPr lang="en-IN" dirty="0"/>
              <a:t>is both a consumer and a producer. It consumes the messages pushed by the producer. It encapsulates the messages in packets and pushes them to the receiving transport layer.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receiving transport layer also has a double role: it is the consumer for</a:t>
            </a:r>
            <a:br>
              <a:rPr lang="en-IN" dirty="0"/>
            </a:br>
            <a:r>
              <a:rPr lang="en-IN" dirty="0"/>
              <a:t>the packets received from the sender and the producer that </a:t>
            </a:r>
            <a:r>
              <a:rPr lang="en-IN" dirty="0" err="1"/>
              <a:t>decapsulates</a:t>
            </a:r>
            <a:r>
              <a:rPr lang="en-IN" dirty="0"/>
              <a:t> the </a:t>
            </a:r>
            <a:r>
              <a:rPr lang="en-IN" dirty="0" smtClean="0"/>
              <a:t>messages and </a:t>
            </a:r>
            <a:r>
              <a:rPr lang="en-IN" dirty="0"/>
              <a:t>delivers them to the application layer.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last delivery, however, is normally </a:t>
            </a:r>
            <a:r>
              <a:rPr lang="en-IN" dirty="0" smtClean="0"/>
              <a:t>a pulling </a:t>
            </a:r>
            <a:r>
              <a:rPr lang="en-IN" dirty="0"/>
              <a:t>delivery; the transport layer waits until the application-layer process asks </a:t>
            </a:r>
            <a:r>
              <a:rPr lang="en-IN" dirty="0" smtClean="0"/>
              <a:t>for messages</a:t>
            </a:r>
            <a:r>
              <a:rPr lang="en-IN" dirty="0"/>
              <a:t>.</a:t>
            </a:r>
            <a:r>
              <a:rPr lang="en-IN" dirty="0" smtClean="0"/>
              <a:t> 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880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i="1" dirty="0"/>
              <a:t>Flow control at the transport layer</a:t>
            </a:r>
            <a:r>
              <a:rPr lang="en-IN" dirty="0" smtClean="0"/>
              <a:t> 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723" y="1781029"/>
            <a:ext cx="9181740" cy="456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53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169" y="0"/>
            <a:ext cx="10515600" cy="1325563"/>
          </a:xfrm>
        </p:spPr>
        <p:txBody>
          <a:bodyPr/>
          <a:lstStyle/>
          <a:p>
            <a:pPr algn="ctr"/>
            <a:r>
              <a:rPr lang="en-IN" b="1" i="1" dirty="0"/>
              <a:t>Buffers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169" y="1493949"/>
            <a:ext cx="10804301" cy="4683014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Although flow control can be implemented in several ways, one of the solutions is normally to use two </a:t>
            </a:r>
            <a:r>
              <a:rPr lang="en-IN" i="1" dirty="0"/>
              <a:t>buffers</a:t>
            </a:r>
            <a:r>
              <a:rPr lang="en-IN" dirty="0"/>
              <a:t>: one at the sending transport layer and the other at the receiving transport layer.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buffer is a set of memory locations that can hold packets at </a:t>
            </a:r>
            <a:r>
              <a:rPr lang="en-IN" dirty="0" smtClean="0"/>
              <a:t>the sender </a:t>
            </a:r>
            <a:r>
              <a:rPr lang="en-IN" dirty="0"/>
              <a:t>and receiver.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flow control communication can occur by sending </a:t>
            </a:r>
            <a:r>
              <a:rPr lang="en-IN" dirty="0" smtClean="0"/>
              <a:t>signals from </a:t>
            </a:r>
            <a:r>
              <a:rPr lang="en-IN" dirty="0"/>
              <a:t>the consumer to the producer</a:t>
            </a:r>
            <a:r>
              <a:rPr lang="en-IN" dirty="0" smtClean="0"/>
              <a:t>.</a:t>
            </a:r>
          </a:p>
          <a:p>
            <a:r>
              <a:rPr lang="en-IN" dirty="0" smtClean="0"/>
              <a:t>When </a:t>
            </a:r>
            <a:r>
              <a:rPr lang="en-IN" dirty="0"/>
              <a:t>the buffer of the sending transport layer is full, it informs the </a:t>
            </a:r>
            <a:r>
              <a:rPr lang="en-IN" dirty="0" smtClean="0"/>
              <a:t>application layer </a:t>
            </a:r>
            <a:r>
              <a:rPr lang="en-IN" dirty="0"/>
              <a:t>to stop passing chunks of messages; </a:t>
            </a:r>
            <a:endParaRPr lang="en-IN" dirty="0" smtClean="0"/>
          </a:p>
          <a:p>
            <a:r>
              <a:rPr lang="en-IN" dirty="0" smtClean="0"/>
              <a:t>when </a:t>
            </a:r>
            <a:r>
              <a:rPr lang="en-IN" dirty="0"/>
              <a:t>there are some vacancies, it informs </a:t>
            </a:r>
            <a:r>
              <a:rPr lang="en-IN" dirty="0" smtClean="0"/>
              <a:t>the application </a:t>
            </a:r>
            <a:r>
              <a:rPr lang="en-IN" dirty="0"/>
              <a:t>layer that it can pass message chunks again</a:t>
            </a:r>
            <a:r>
              <a:rPr lang="en-IN" dirty="0" smtClean="0"/>
              <a:t>.</a:t>
            </a:r>
          </a:p>
          <a:p>
            <a:r>
              <a:rPr lang="en-IN" dirty="0" smtClean="0"/>
              <a:t>When </a:t>
            </a:r>
            <a:r>
              <a:rPr lang="en-IN" dirty="0"/>
              <a:t>the buffer of the receiving transport layer is full, it informs the </a:t>
            </a:r>
            <a:r>
              <a:rPr lang="en-IN" dirty="0" smtClean="0"/>
              <a:t>sending transport </a:t>
            </a:r>
            <a:r>
              <a:rPr lang="en-IN" dirty="0"/>
              <a:t>layer to stop sending packets. </a:t>
            </a:r>
            <a:endParaRPr lang="en-IN" dirty="0" smtClean="0"/>
          </a:p>
          <a:p>
            <a:r>
              <a:rPr lang="en-IN" dirty="0" smtClean="0"/>
              <a:t>When </a:t>
            </a:r>
            <a:r>
              <a:rPr lang="en-IN" dirty="0"/>
              <a:t>there are some vacancies, it informs </a:t>
            </a:r>
            <a:r>
              <a:rPr lang="en-IN" dirty="0" smtClean="0"/>
              <a:t>the sending </a:t>
            </a:r>
            <a:r>
              <a:rPr lang="en-IN" dirty="0"/>
              <a:t>transport layer that it can send packets again.</a:t>
            </a:r>
            <a:r>
              <a:rPr lang="en-IN" dirty="0" smtClean="0"/>
              <a:t> 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9115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2914"/>
          </a:xfrm>
        </p:spPr>
        <p:txBody>
          <a:bodyPr/>
          <a:lstStyle/>
          <a:p>
            <a:pPr algn="ctr"/>
            <a:r>
              <a:rPr lang="en-IN" b="1" i="1" dirty="0"/>
              <a:t>Error Control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586"/>
            <a:ext cx="10830059" cy="4906850"/>
          </a:xfrm>
        </p:spPr>
        <p:txBody>
          <a:bodyPr>
            <a:normAutofit/>
          </a:bodyPr>
          <a:lstStyle/>
          <a:p>
            <a:r>
              <a:rPr lang="en-IN" sz="2000" dirty="0"/>
              <a:t>In the Internet, since the underlying network layer (IP) is unreliable, we need to </a:t>
            </a:r>
            <a:r>
              <a:rPr lang="en-IN" sz="2000" dirty="0" smtClean="0"/>
              <a:t>make the </a:t>
            </a:r>
            <a:r>
              <a:rPr lang="en-IN" sz="2000" dirty="0"/>
              <a:t>transport layer reliable if the application requires reliability. </a:t>
            </a:r>
            <a:endParaRPr lang="en-IN" sz="2000" dirty="0" smtClean="0"/>
          </a:p>
          <a:p>
            <a:r>
              <a:rPr lang="en-IN" sz="2000" dirty="0" smtClean="0"/>
              <a:t>Reliability </a:t>
            </a:r>
            <a:r>
              <a:rPr lang="en-IN" sz="2000" dirty="0"/>
              <a:t>can </a:t>
            </a:r>
            <a:r>
              <a:rPr lang="en-IN" sz="2000" dirty="0" smtClean="0"/>
              <a:t>be achieved </a:t>
            </a:r>
            <a:r>
              <a:rPr lang="en-IN" sz="2000" dirty="0"/>
              <a:t>to add error control services to the transport layer. </a:t>
            </a:r>
            <a:endParaRPr lang="en-IN" sz="2000" dirty="0" smtClean="0"/>
          </a:p>
          <a:p>
            <a:r>
              <a:rPr lang="en-IN" sz="2000" dirty="0" smtClean="0"/>
              <a:t>Error </a:t>
            </a:r>
            <a:r>
              <a:rPr lang="en-IN" sz="2000" dirty="0"/>
              <a:t>control at the transport layer is responsible for</a:t>
            </a:r>
            <a:br>
              <a:rPr lang="en-IN" sz="2000" dirty="0"/>
            </a:br>
            <a:r>
              <a:rPr lang="en-IN" sz="2000" b="1" dirty="0"/>
              <a:t>1. </a:t>
            </a:r>
            <a:r>
              <a:rPr lang="en-IN" sz="2000" dirty="0"/>
              <a:t>Detecting and discarding corrupted packets.</a:t>
            </a:r>
            <a:br>
              <a:rPr lang="en-IN" sz="2000" dirty="0"/>
            </a:br>
            <a:r>
              <a:rPr lang="en-IN" sz="2000" b="1" dirty="0"/>
              <a:t>2. </a:t>
            </a:r>
            <a:r>
              <a:rPr lang="en-IN" sz="2000" dirty="0"/>
              <a:t>Keeping track of lost and discarded packets and resending them.</a:t>
            </a:r>
            <a:br>
              <a:rPr lang="en-IN" sz="2000" dirty="0"/>
            </a:br>
            <a:r>
              <a:rPr lang="en-IN" sz="2000" b="1" dirty="0"/>
              <a:t>3. </a:t>
            </a:r>
            <a:r>
              <a:rPr lang="en-IN" sz="2000" dirty="0"/>
              <a:t>Recognizing duplicate packets and discarding them.</a:t>
            </a:r>
            <a:br>
              <a:rPr lang="en-IN" sz="2000" dirty="0"/>
            </a:br>
            <a:r>
              <a:rPr lang="en-IN" sz="2000" b="1" dirty="0"/>
              <a:t>4. </a:t>
            </a:r>
            <a:r>
              <a:rPr lang="en-IN" sz="2000" dirty="0"/>
              <a:t>Buffering out-of-order packets until the missing packets arrive</a:t>
            </a:r>
            <a:r>
              <a:rPr lang="en-IN" sz="2000" dirty="0" smtClean="0"/>
              <a:t> </a:t>
            </a:r>
            <a:br>
              <a:rPr lang="en-IN" sz="2000" dirty="0" smtClean="0"/>
            </a:b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784" y="4172486"/>
            <a:ext cx="8302272" cy="242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36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1551"/>
          </a:xfrm>
        </p:spPr>
        <p:txBody>
          <a:bodyPr/>
          <a:lstStyle/>
          <a:p>
            <a:pPr algn="ctr"/>
            <a:r>
              <a:rPr lang="en-IN" b="1" i="1" dirty="0"/>
              <a:t>Congestion Control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887"/>
            <a:ext cx="10817180" cy="4889076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An important issue in a packet-switched network, such as the Internet, is </a:t>
            </a:r>
            <a:r>
              <a:rPr lang="en-IN" b="1" dirty="0" smtClean="0"/>
              <a:t>congestion.</a:t>
            </a:r>
          </a:p>
          <a:p>
            <a:r>
              <a:rPr lang="en-IN" dirty="0" smtClean="0"/>
              <a:t>Congestion </a:t>
            </a:r>
            <a:r>
              <a:rPr lang="en-IN" dirty="0"/>
              <a:t>in a network may occur if the </a:t>
            </a:r>
            <a:r>
              <a:rPr lang="en-IN" i="1" dirty="0"/>
              <a:t>load </a:t>
            </a:r>
            <a:r>
              <a:rPr lang="en-IN" dirty="0"/>
              <a:t>on the network—the number of </a:t>
            </a:r>
            <a:r>
              <a:rPr lang="en-IN" dirty="0" smtClean="0"/>
              <a:t>packets sent </a:t>
            </a:r>
            <a:r>
              <a:rPr lang="en-IN" dirty="0"/>
              <a:t>to the network—is greater than the </a:t>
            </a:r>
            <a:r>
              <a:rPr lang="en-IN" i="1" dirty="0"/>
              <a:t>capacity </a:t>
            </a:r>
            <a:r>
              <a:rPr lang="en-IN" dirty="0"/>
              <a:t>of the network—the number of packets a network can handle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Congestion </a:t>
            </a:r>
            <a:r>
              <a:rPr lang="en-IN" b="1" dirty="0"/>
              <a:t>control </a:t>
            </a:r>
            <a:r>
              <a:rPr lang="en-IN" dirty="0"/>
              <a:t>refers to the mechanisms and techniques</a:t>
            </a:r>
            <a:br>
              <a:rPr lang="en-IN" dirty="0"/>
            </a:br>
            <a:r>
              <a:rPr lang="en-IN" dirty="0"/>
              <a:t>that control the congestion and keep the load below the capacity</a:t>
            </a:r>
            <a:r>
              <a:rPr lang="en-IN" dirty="0" smtClean="0"/>
              <a:t>.</a:t>
            </a:r>
          </a:p>
          <a:p>
            <a:r>
              <a:rPr lang="en-IN" dirty="0" smtClean="0"/>
              <a:t>We </a:t>
            </a:r>
            <a:r>
              <a:rPr lang="en-IN" dirty="0"/>
              <a:t>may ask why there is congestion in a network. Congestion happens in any system that involves waiting.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example, congestion happens on a freeway because </a:t>
            </a:r>
            <a:r>
              <a:rPr lang="en-IN" dirty="0" smtClean="0"/>
              <a:t>any abnormality </a:t>
            </a:r>
            <a:r>
              <a:rPr lang="en-IN" dirty="0"/>
              <a:t>in the flow, such as an accident during rush hour, creates blockage.</a:t>
            </a:r>
            <a:r>
              <a:rPr lang="en-IN" dirty="0" smtClean="0"/>
              <a:t> </a:t>
            </a:r>
          </a:p>
          <a:p>
            <a:r>
              <a:rPr lang="en-IN" dirty="0"/>
              <a:t>Congestion in a network or internetwork occurs because routers and switches have</a:t>
            </a:r>
            <a:br>
              <a:rPr lang="en-IN" dirty="0"/>
            </a:br>
            <a:r>
              <a:rPr lang="en-IN" dirty="0"/>
              <a:t>queues—buffers that hold the packets before and after processing.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9059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1" dirty="0"/>
              <a:t>Congestion Control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Congestion in a network or internetwork occurs because routers and switches </a:t>
            </a:r>
            <a:r>
              <a:rPr lang="en-IN" dirty="0" smtClean="0"/>
              <a:t>have queues—buffers </a:t>
            </a:r>
            <a:r>
              <a:rPr lang="en-IN" dirty="0"/>
              <a:t>that hold the packets before and after processing.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router, for example, has an input queue and an output queue for each interface.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a router cannot process the packets at the same rate at which they arrive, the queues become </a:t>
            </a:r>
            <a:r>
              <a:rPr lang="en-IN" dirty="0" smtClean="0"/>
              <a:t>overloaded and </a:t>
            </a:r>
            <a:r>
              <a:rPr lang="en-IN" dirty="0"/>
              <a:t>congestion occurs. </a:t>
            </a:r>
            <a:endParaRPr lang="en-IN" dirty="0" smtClean="0"/>
          </a:p>
          <a:p>
            <a:r>
              <a:rPr lang="en-IN" dirty="0" smtClean="0"/>
              <a:t>Congestion </a:t>
            </a:r>
            <a:r>
              <a:rPr lang="en-IN" dirty="0"/>
              <a:t>at the transport layer is actually the result of congestion at the network layer, which manifests itself at the transport layer.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732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Connectionless and Connection-Oriented Protocols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 transport-layer protocol, like a network-layer protocol, can provide two types of</a:t>
            </a:r>
            <a:br>
              <a:rPr lang="en-IN" dirty="0"/>
            </a:br>
            <a:r>
              <a:rPr lang="en-IN" dirty="0"/>
              <a:t>services: connectionless and connection-oriented.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nature of these services at </a:t>
            </a:r>
            <a:r>
              <a:rPr lang="en-IN" dirty="0" smtClean="0"/>
              <a:t>the transport </a:t>
            </a:r>
            <a:r>
              <a:rPr lang="en-IN" dirty="0"/>
              <a:t>layer, however, is different from the ones at the network layer. </a:t>
            </a:r>
            <a:endParaRPr lang="en-IN" dirty="0" smtClean="0"/>
          </a:p>
          <a:p>
            <a:r>
              <a:rPr lang="en-IN" dirty="0" smtClean="0"/>
              <a:t>At </a:t>
            </a:r>
            <a:r>
              <a:rPr lang="en-IN" dirty="0"/>
              <a:t>the </a:t>
            </a:r>
            <a:r>
              <a:rPr lang="en-IN" dirty="0" smtClean="0"/>
              <a:t>network layer</a:t>
            </a:r>
            <a:r>
              <a:rPr lang="en-IN" dirty="0"/>
              <a:t>, a connectionless service may mean different paths for different </a:t>
            </a:r>
            <a:r>
              <a:rPr lang="en-IN" dirty="0" smtClean="0"/>
              <a:t>datagrams belonging </a:t>
            </a:r>
            <a:r>
              <a:rPr lang="en-IN" dirty="0"/>
              <a:t>to the same message. </a:t>
            </a:r>
            <a:endParaRPr lang="en-IN" dirty="0" smtClean="0"/>
          </a:p>
          <a:p>
            <a:r>
              <a:rPr lang="en-IN" dirty="0" smtClean="0"/>
              <a:t>At </a:t>
            </a:r>
            <a:r>
              <a:rPr lang="en-IN" dirty="0"/>
              <a:t>the transport layer, we are not concerned about </a:t>
            </a:r>
            <a:r>
              <a:rPr lang="en-IN" dirty="0" smtClean="0"/>
              <a:t>the physical </a:t>
            </a:r>
            <a:r>
              <a:rPr lang="en-IN" dirty="0"/>
              <a:t>paths of packets (we assume a logical connection between two transport layers</a:t>
            </a:r>
            <a:r>
              <a:rPr lang="en-IN" dirty="0" smtClean="0"/>
              <a:t>).</a:t>
            </a:r>
          </a:p>
          <a:p>
            <a:r>
              <a:rPr lang="en-IN" dirty="0" smtClean="0"/>
              <a:t>Connectionless </a:t>
            </a:r>
            <a:r>
              <a:rPr lang="en-IN" dirty="0"/>
              <a:t>service at the transport layer means independency between </a:t>
            </a:r>
            <a:r>
              <a:rPr lang="en-IN" dirty="0" smtClean="0"/>
              <a:t>packets; connection-oriented </a:t>
            </a:r>
            <a:r>
              <a:rPr lang="en-IN" dirty="0"/>
              <a:t>means dependency.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711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1" dirty="0"/>
              <a:t>Connectionless Service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6524"/>
            <a:ext cx="10515600" cy="4850439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In a connectionless service, the source process (application program) needs to divide </a:t>
            </a:r>
            <a:r>
              <a:rPr lang="en-IN" dirty="0" smtClean="0"/>
              <a:t>its message </a:t>
            </a:r>
            <a:r>
              <a:rPr lang="en-IN" dirty="0"/>
              <a:t>into chunks of data of the size acceptable by the transport layer and </a:t>
            </a:r>
            <a:r>
              <a:rPr lang="en-IN" dirty="0" smtClean="0"/>
              <a:t>deliver them </a:t>
            </a:r>
            <a:r>
              <a:rPr lang="en-IN" dirty="0"/>
              <a:t>to the transport layer one by one.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transport layer treats each chunk as a </a:t>
            </a:r>
            <a:r>
              <a:rPr lang="en-IN" dirty="0" smtClean="0"/>
              <a:t>single unit </a:t>
            </a:r>
            <a:r>
              <a:rPr lang="en-IN" dirty="0"/>
              <a:t>without any relation between the chunks. </a:t>
            </a:r>
            <a:endParaRPr lang="en-IN" dirty="0" smtClean="0"/>
          </a:p>
          <a:p>
            <a:r>
              <a:rPr lang="en-IN" dirty="0" smtClean="0"/>
              <a:t>When </a:t>
            </a:r>
            <a:r>
              <a:rPr lang="en-IN" dirty="0"/>
              <a:t>a chunk arrives from the application layer, the transport layer encapsulates it in a packet and sends it. </a:t>
            </a:r>
            <a:endParaRPr lang="en-IN" dirty="0" smtClean="0"/>
          </a:p>
          <a:p>
            <a:r>
              <a:rPr lang="en-IN" dirty="0" smtClean="0"/>
              <a:t>To </a:t>
            </a:r>
            <a:r>
              <a:rPr lang="en-IN" dirty="0"/>
              <a:t>show the independency of packets, assume that a client process has three chunks of messages to </a:t>
            </a:r>
            <a:r>
              <a:rPr lang="en-IN" dirty="0" smtClean="0"/>
              <a:t>send to </a:t>
            </a:r>
            <a:r>
              <a:rPr lang="en-IN" dirty="0"/>
              <a:t>a server process. The chunks are handed over to the connectionless transport protocol in order. </a:t>
            </a:r>
            <a:endParaRPr lang="en-IN" dirty="0" smtClean="0"/>
          </a:p>
          <a:p>
            <a:r>
              <a:rPr lang="en-IN" dirty="0" smtClean="0"/>
              <a:t>However</a:t>
            </a:r>
            <a:r>
              <a:rPr lang="en-IN" dirty="0"/>
              <a:t>, since there is no dependency between the packets at the </a:t>
            </a:r>
            <a:r>
              <a:rPr lang="en-IN" dirty="0" smtClean="0"/>
              <a:t>transport layer</a:t>
            </a:r>
            <a:r>
              <a:rPr lang="en-IN" dirty="0"/>
              <a:t>, the packets may arrive out of order at the destination and will be delivered out </a:t>
            </a:r>
            <a:r>
              <a:rPr lang="en-IN" dirty="0" smtClean="0"/>
              <a:t>of order </a:t>
            </a:r>
            <a:r>
              <a:rPr lang="en-IN" dirty="0"/>
              <a:t>to the server process (Figure 23.14)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3711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821"/>
          </a:xfrm>
        </p:spPr>
        <p:txBody>
          <a:bodyPr/>
          <a:lstStyle/>
          <a:p>
            <a:pPr algn="ctr"/>
            <a:r>
              <a:rPr lang="en-IN" b="1" i="1" dirty="0"/>
              <a:t>Connectionless Service</a:t>
            </a:r>
            <a:r>
              <a:rPr lang="en-IN" dirty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387" y="1068946"/>
            <a:ext cx="9096500" cy="560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97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1" dirty="0"/>
              <a:t>Connectionless Service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The situation would be worse if one of the packets were lost. </a:t>
            </a:r>
            <a:endParaRPr lang="en-IN" dirty="0" smtClean="0"/>
          </a:p>
          <a:p>
            <a:r>
              <a:rPr lang="en-IN" dirty="0" smtClean="0"/>
              <a:t>Since </a:t>
            </a:r>
            <a:r>
              <a:rPr lang="en-IN" dirty="0"/>
              <a:t>there is </a:t>
            </a:r>
            <a:r>
              <a:rPr lang="en-IN" dirty="0" smtClean="0"/>
              <a:t>no numbering </a:t>
            </a:r>
            <a:r>
              <a:rPr lang="en-IN" dirty="0"/>
              <a:t>on the packets, the receiving transport layer has no idea that one of the messages has been lost.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just delivers two chunks of data to the server process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</a:t>
            </a:r>
            <a:r>
              <a:rPr lang="en-IN" dirty="0"/>
              <a:t>above two problems arise from the fact that the two transport layers do </a:t>
            </a:r>
            <a:r>
              <a:rPr lang="en-IN" dirty="0" smtClean="0"/>
              <a:t>not coordinate </a:t>
            </a:r>
            <a:r>
              <a:rPr lang="en-IN" dirty="0"/>
              <a:t>with each other.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receiving transport layer does not know when the </a:t>
            </a:r>
            <a:r>
              <a:rPr lang="en-IN" dirty="0" smtClean="0"/>
              <a:t>first packet </a:t>
            </a:r>
            <a:r>
              <a:rPr lang="en-IN" dirty="0"/>
              <a:t>will come nor when all of the packets have arrived</a:t>
            </a:r>
            <a:r>
              <a:rPr lang="en-IN" dirty="0" smtClean="0"/>
              <a:t>.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We </a:t>
            </a:r>
            <a:r>
              <a:rPr lang="en-IN" dirty="0">
                <a:solidFill>
                  <a:srgbClr val="FF0000"/>
                </a:solidFill>
              </a:rPr>
              <a:t>can say that no flow control, error control, or congestion control can be effectively implemented in a connectionless service.</a:t>
            </a:r>
            <a:r>
              <a:rPr lang="en-IN" dirty="0">
                <a:solidFill>
                  <a:srgbClr val="FF0000"/>
                </a:solidFill>
              </a:rPr>
              <a:t> </a:t>
            </a:r>
            <a:br>
              <a:rPr lang="en-IN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78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1" dirty="0"/>
              <a:t>Process-to-Process Communication</a:t>
            </a:r>
            <a:r>
              <a:rPr lang="en-IN" dirty="0" smtClean="0"/>
              <a:t> 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The first duty of a transport-layer protocol is to provide </a:t>
            </a:r>
            <a:r>
              <a:rPr lang="en-IN" b="1" dirty="0"/>
              <a:t>process-to-process communication. </a:t>
            </a:r>
            <a:endParaRPr lang="en-IN" b="1" dirty="0" smtClean="0"/>
          </a:p>
          <a:p>
            <a:r>
              <a:rPr lang="en-IN" dirty="0" smtClean="0"/>
              <a:t>A </a:t>
            </a:r>
            <a:r>
              <a:rPr lang="en-IN" dirty="0"/>
              <a:t>process is an application-layer entity (running program) that uses the </a:t>
            </a:r>
            <a:r>
              <a:rPr lang="en-IN" dirty="0" smtClean="0"/>
              <a:t>services of </a:t>
            </a:r>
            <a:r>
              <a:rPr lang="en-IN" dirty="0"/>
              <a:t>the transport layer</a:t>
            </a:r>
            <a:r>
              <a:rPr lang="en-IN" dirty="0" smtClean="0"/>
              <a:t>.</a:t>
            </a:r>
          </a:p>
          <a:p>
            <a:r>
              <a:rPr lang="en-IN" dirty="0" smtClean="0"/>
              <a:t>Before </a:t>
            </a:r>
            <a:r>
              <a:rPr lang="en-IN" dirty="0"/>
              <a:t>we discuss how process-to-process communication can be</a:t>
            </a:r>
            <a:br>
              <a:rPr lang="en-IN" dirty="0"/>
            </a:br>
            <a:r>
              <a:rPr lang="en-IN" dirty="0"/>
              <a:t>accomplished, we need to understand the difference between host-to-host communication and process-to-process </a:t>
            </a:r>
            <a:r>
              <a:rPr lang="en-IN" dirty="0" smtClean="0"/>
              <a:t>communication</a:t>
            </a:r>
          </a:p>
          <a:p>
            <a:r>
              <a:rPr lang="en-IN" dirty="0"/>
              <a:t>For communication, we must define the local host, local process, remote host, and</a:t>
            </a:r>
            <a:br>
              <a:rPr lang="en-IN" dirty="0"/>
            </a:br>
            <a:r>
              <a:rPr lang="en-IN" dirty="0"/>
              <a:t>remote process.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local host and the remote host are defined using IP </a:t>
            </a:r>
            <a:r>
              <a:rPr lang="en-IN" dirty="0" smtClean="0"/>
              <a:t>addresses. </a:t>
            </a:r>
          </a:p>
          <a:p>
            <a:r>
              <a:rPr lang="en-IN" dirty="0" smtClean="0"/>
              <a:t>To </a:t>
            </a:r>
            <a:r>
              <a:rPr lang="en-IN" dirty="0"/>
              <a:t>define the processes, we need second identifiers, called </a:t>
            </a:r>
            <a:r>
              <a:rPr lang="en-IN" b="1" i="1" dirty="0" smtClean="0"/>
              <a:t>port numbers</a:t>
            </a:r>
            <a:r>
              <a:rPr lang="en-IN" b="1" i="1" dirty="0"/>
              <a:t>. </a:t>
            </a:r>
            <a:r>
              <a:rPr lang="en-IN" dirty="0"/>
              <a:t>In the TCP/IP protocol suite, the port numbers are integers between 0 </a:t>
            </a:r>
            <a:r>
              <a:rPr lang="en-IN" dirty="0" smtClean="0"/>
              <a:t>and 65,535 </a:t>
            </a:r>
            <a:r>
              <a:rPr lang="en-IN" dirty="0"/>
              <a:t>(16 bits).</a:t>
            </a:r>
            <a:r>
              <a:rPr lang="en-IN" dirty="0" smtClean="0"/>
              <a:t> </a:t>
            </a:r>
            <a:br>
              <a:rPr lang="en-IN" dirty="0" smtClean="0"/>
            </a:br>
            <a:r>
              <a:rPr lang="en-IN" dirty="0" smtClean="0"/>
              <a:t> 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6207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247"/>
          </a:xfrm>
        </p:spPr>
        <p:txBody>
          <a:bodyPr/>
          <a:lstStyle/>
          <a:p>
            <a:pPr algn="ctr"/>
            <a:r>
              <a:rPr lang="en-IN" b="1" i="1" dirty="0"/>
              <a:t>Connection-Oriented Service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670" y="1339403"/>
            <a:ext cx="10959922" cy="537049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In a connection-oriented service, the client and the server first need to establish a</a:t>
            </a:r>
            <a:br>
              <a:rPr lang="en-IN" dirty="0"/>
            </a:br>
            <a:r>
              <a:rPr lang="en-IN" dirty="0"/>
              <a:t>logical connection between themselves.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data exchange can only happen after </a:t>
            </a:r>
            <a:r>
              <a:rPr lang="en-IN" dirty="0" smtClean="0"/>
              <a:t>the connection </a:t>
            </a:r>
            <a:r>
              <a:rPr lang="en-IN" dirty="0"/>
              <a:t>establishment. After data exchange, the connection needs to be torn </a:t>
            </a:r>
            <a:r>
              <a:rPr lang="en-IN" dirty="0" smtClean="0"/>
              <a:t>down (Figure </a:t>
            </a:r>
            <a:r>
              <a:rPr lang="en-IN" dirty="0"/>
              <a:t>23.15</a:t>
            </a:r>
            <a:r>
              <a:rPr lang="en-IN" dirty="0" smtClean="0"/>
              <a:t>).</a:t>
            </a:r>
          </a:p>
          <a:p>
            <a:r>
              <a:rPr lang="en-IN" dirty="0" smtClean="0"/>
              <a:t>As </a:t>
            </a:r>
            <a:r>
              <a:rPr lang="en-IN" dirty="0"/>
              <a:t>we mentioned before, the connection-oriented service at the transport layer is</a:t>
            </a:r>
            <a:br>
              <a:rPr lang="en-IN" dirty="0"/>
            </a:br>
            <a:r>
              <a:rPr lang="en-IN" dirty="0"/>
              <a:t>different from the same service at the network layer.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the network layer, </a:t>
            </a:r>
            <a:r>
              <a:rPr lang="en-IN" dirty="0" smtClean="0"/>
              <a:t>connection oriented </a:t>
            </a:r>
            <a:r>
              <a:rPr lang="en-IN" dirty="0"/>
              <a:t>service means a coordination between the two end hosts and all the routers </a:t>
            </a:r>
            <a:r>
              <a:rPr lang="en-IN" dirty="0" smtClean="0"/>
              <a:t>in between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At </a:t>
            </a:r>
            <a:r>
              <a:rPr lang="en-IN" dirty="0"/>
              <a:t>the transport layer, connection-oriented service involves only the </a:t>
            </a:r>
            <a:r>
              <a:rPr lang="en-IN" dirty="0" smtClean="0"/>
              <a:t>two hosts</a:t>
            </a:r>
            <a:r>
              <a:rPr lang="en-IN" dirty="0"/>
              <a:t>; the service is end to end. </a:t>
            </a:r>
            <a:endParaRPr lang="en-IN" dirty="0" smtClean="0"/>
          </a:p>
          <a:p>
            <a:r>
              <a:rPr lang="en-IN" dirty="0" smtClean="0">
                <a:solidFill>
                  <a:srgbClr val="FF0000"/>
                </a:solidFill>
              </a:rPr>
              <a:t>This </a:t>
            </a:r>
            <a:r>
              <a:rPr lang="en-IN" dirty="0">
                <a:solidFill>
                  <a:srgbClr val="FF0000"/>
                </a:solidFill>
              </a:rPr>
              <a:t>means that we should be able to make </a:t>
            </a:r>
            <a:r>
              <a:rPr lang="en-IN" dirty="0" smtClean="0">
                <a:solidFill>
                  <a:srgbClr val="FF0000"/>
                </a:solidFill>
              </a:rPr>
              <a:t>a connection-oriented </a:t>
            </a:r>
            <a:r>
              <a:rPr lang="en-IN" dirty="0">
                <a:solidFill>
                  <a:srgbClr val="FF0000"/>
                </a:solidFill>
              </a:rPr>
              <a:t>protocol at the transport layer over either a connectionless </a:t>
            </a:r>
            <a:r>
              <a:rPr lang="en-IN" dirty="0" smtClean="0">
                <a:solidFill>
                  <a:srgbClr val="FF0000"/>
                </a:solidFill>
              </a:rPr>
              <a:t>or connection-oriented </a:t>
            </a:r>
            <a:r>
              <a:rPr lang="en-IN" dirty="0">
                <a:solidFill>
                  <a:srgbClr val="FF0000"/>
                </a:solidFill>
              </a:rPr>
              <a:t>protocol at the network layer. 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/>
              <a:t>Figure </a:t>
            </a:r>
            <a:r>
              <a:rPr lang="en-IN" dirty="0"/>
              <a:t>23.15 shows the </a:t>
            </a:r>
            <a:r>
              <a:rPr lang="en-IN" dirty="0" smtClean="0"/>
              <a:t>connection establishment</a:t>
            </a:r>
            <a:r>
              <a:rPr lang="en-IN" dirty="0"/>
              <a:t>, data-transfer, and tear-down phases in a connection-oriented service </a:t>
            </a:r>
            <a:r>
              <a:rPr lang="en-IN" dirty="0" smtClean="0"/>
              <a:t>at the </a:t>
            </a:r>
            <a:r>
              <a:rPr lang="en-IN" dirty="0"/>
              <a:t>transport layer</a:t>
            </a:r>
            <a:r>
              <a:rPr lang="en-IN" dirty="0" smtClean="0"/>
              <a:t>.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We </a:t>
            </a:r>
            <a:r>
              <a:rPr lang="en-IN" dirty="0">
                <a:solidFill>
                  <a:srgbClr val="FF0000"/>
                </a:solidFill>
              </a:rPr>
              <a:t>can implement flow control, error control, and congestion control in a </a:t>
            </a:r>
            <a:r>
              <a:rPr lang="en-IN" dirty="0" smtClean="0">
                <a:solidFill>
                  <a:srgbClr val="FF0000"/>
                </a:solidFill>
              </a:rPr>
              <a:t>connection oriented </a:t>
            </a:r>
            <a:r>
              <a:rPr lang="en-IN" dirty="0">
                <a:solidFill>
                  <a:srgbClr val="FF0000"/>
                </a:solidFill>
              </a:rPr>
              <a:t>protocol.</a:t>
            </a:r>
            <a:r>
              <a:rPr lang="en-IN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8599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/>
          <a:lstStyle/>
          <a:p>
            <a:pPr algn="ctr"/>
            <a:r>
              <a:rPr lang="en-IN" b="1" i="1"/>
              <a:t>Connection-Oriented Service</a:t>
            </a:r>
            <a:r>
              <a:rPr lang="en-IN"/>
              <a:t>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713" y="1087080"/>
            <a:ext cx="7366715" cy="576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7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i="1" dirty="0"/>
              <a:t>IP addresses versus port numbers</a:t>
            </a:r>
            <a:r>
              <a:rPr lang="en-IN" dirty="0" smtClean="0"/>
              <a:t> 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6096" y="1549462"/>
            <a:ext cx="8001696" cy="530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3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852"/>
          </a:xfrm>
        </p:spPr>
        <p:txBody>
          <a:bodyPr/>
          <a:lstStyle/>
          <a:p>
            <a:pPr algn="ctr"/>
            <a:r>
              <a:rPr lang="en-US" dirty="0" smtClean="0"/>
              <a:t>Port numbers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944" y="1171978"/>
            <a:ext cx="10856890" cy="5004985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ICANN (Internet Corporation for assigned names and numbers) </a:t>
            </a:r>
            <a:r>
              <a:rPr lang="en-IN" sz="2400" dirty="0"/>
              <a:t>has divided the port numbers into three ranges: </a:t>
            </a:r>
            <a:r>
              <a:rPr lang="en-IN" sz="2400" dirty="0" smtClean="0"/>
              <a:t>well-known, registered</a:t>
            </a:r>
            <a:r>
              <a:rPr lang="en-IN" sz="2400" dirty="0"/>
              <a:t>, and dynamic (or private), as shown in Figure 23.5.</a:t>
            </a:r>
            <a:r>
              <a:rPr lang="en-IN" sz="2400" dirty="0" smtClean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i="1" dirty="0"/>
              <a:t>Well-known ports. </a:t>
            </a:r>
            <a:r>
              <a:rPr lang="en-IN" sz="2400" dirty="0"/>
              <a:t>The ports ranging from 0 to 1023 are assigned and controlled</a:t>
            </a:r>
            <a:br>
              <a:rPr lang="en-IN" sz="2400" dirty="0"/>
            </a:br>
            <a:r>
              <a:rPr lang="en-IN" sz="2400" dirty="0"/>
              <a:t>by ICANN. These are the well-known ports.</a:t>
            </a:r>
            <a:br>
              <a:rPr lang="en-IN" sz="2400" dirty="0"/>
            </a:br>
            <a:r>
              <a:rPr lang="en-IN" sz="2400" dirty="0"/>
              <a:t>❑ </a:t>
            </a:r>
            <a:r>
              <a:rPr lang="en-IN" sz="2400" b="1" i="1" dirty="0"/>
              <a:t>Registered ports</a:t>
            </a:r>
            <a:r>
              <a:rPr lang="en-IN" sz="2400" b="1" dirty="0"/>
              <a:t>. </a:t>
            </a:r>
            <a:r>
              <a:rPr lang="en-IN" sz="2400" dirty="0"/>
              <a:t>The ports ranging from 1024 to 49,151 are not assigned or controlled by ICANN. They can only be registered with ICANN to prevent duplication.</a:t>
            </a:r>
            <a:br>
              <a:rPr lang="en-IN" sz="2400" dirty="0"/>
            </a:br>
            <a:r>
              <a:rPr lang="en-IN" sz="2400" dirty="0"/>
              <a:t>❑ </a:t>
            </a:r>
            <a:r>
              <a:rPr lang="en-IN" sz="2400" b="1" i="1" dirty="0"/>
              <a:t>Dynamic ports</a:t>
            </a:r>
            <a:r>
              <a:rPr lang="en-IN" sz="2400" b="1" dirty="0"/>
              <a:t>. </a:t>
            </a:r>
            <a:r>
              <a:rPr lang="en-IN" sz="2400" dirty="0"/>
              <a:t>The ports ranging from 49,152 to 65,535 are neither controlled </a:t>
            </a:r>
            <a:r>
              <a:rPr lang="en-IN" sz="2400" dirty="0" smtClean="0"/>
              <a:t>nor registered</a:t>
            </a:r>
            <a:r>
              <a:rPr lang="en-IN" sz="2400" dirty="0"/>
              <a:t>. They can be used as temporary or private port numbers.</a:t>
            </a:r>
            <a:r>
              <a:rPr lang="en-IN" sz="2400" dirty="0" smtClean="0"/>
              <a:t> </a:t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011" y="4356480"/>
            <a:ext cx="7954448" cy="211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20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251"/>
          </a:xfrm>
        </p:spPr>
        <p:txBody>
          <a:bodyPr/>
          <a:lstStyle/>
          <a:p>
            <a:pPr algn="ctr"/>
            <a:r>
              <a:rPr lang="en-IN" b="1" i="1" dirty="0"/>
              <a:t>Socket Addresses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75" y="1455313"/>
            <a:ext cx="11101589" cy="4721650"/>
          </a:xfrm>
        </p:spPr>
        <p:txBody>
          <a:bodyPr>
            <a:normAutofit/>
          </a:bodyPr>
          <a:lstStyle/>
          <a:p>
            <a:r>
              <a:rPr lang="en-IN" sz="2000" dirty="0"/>
              <a:t>A transport-layer protocol in the TCP suite needs both the IP address and the port number, at each end, to make a connection. </a:t>
            </a:r>
            <a:endParaRPr lang="en-IN" sz="2000" dirty="0" smtClean="0"/>
          </a:p>
          <a:p>
            <a:r>
              <a:rPr lang="en-IN" sz="2000" dirty="0" smtClean="0"/>
              <a:t>The </a:t>
            </a:r>
            <a:r>
              <a:rPr lang="en-IN" sz="2000" dirty="0"/>
              <a:t>combination of an IP address and a </a:t>
            </a:r>
            <a:r>
              <a:rPr lang="en-IN" sz="2000" dirty="0" smtClean="0"/>
              <a:t>port number </a:t>
            </a:r>
            <a:r>
              <a:rPr lang="en-IN" sz="2000" dirty="0"/>
              <a:t>is called a </a:t>
            </a:r>
            <a:r>
              <a:rPr lang="en-IN" sz="2000" b="1" i="1" dirty="0"/>
              <a:t>socket address. </a:t>
            </a:r>
            <a:endParaRPr lang="en-IN" sz="2000" b="1" i="1" dirty="0" smtClean="0"/>
          </a:p>
          <a:p>
            <a:r>
              <a:rPr lang="en-IN" sz="2000" dirty="0" smtClean="0"/>
              <a:t>The </a:t>
            </a:r>
            <a:r>
              <a:rPr lang="en-IN" sz="2000" dirty="0"/>
              <a:t>client socket address defines the client </a:t>
            </a:r>
            <a:r>
              <a:rPr lang="en-IN" sz="2000" dirty="0" smtClean="0"/>
              <a:t>process uniquely </a:t>
            </a:r>
            <a:r>
              <a:rPr lang="en-IN" sz="2000" dirty="0"/>
              <a:t>just as the server socket address defines the server process uniquely (</a:t>
            </a:r>
            <a:r>
              <a:rPr lang="en-IN" sz="2000" dirty="0" smtClean="0"/>
              <a:t>see Figure </a:t>
            </a:r>
            <a:r>
              <a:rPr lang="en-IN" sz="2000" dirty="0"/>
              <a:t>23.6).</a:t>
            </a:r>
            <a:r>
              <a:rPr lang="en-IN" sz="2000" dirty="0" smtClean="0"/>
              <a:t> </a:t>
            </a:r>
          </a:p>
          <a:p>
            <a:r>
              <a:rPr lang="en-IN" sz="2000" dirty="0"/>
              <a:t>To use the services of the transport layer in the Internet, we need a pair of </a:t>
            </a:r>
            <a:r>
              <a:rPr lang="en-IN" sz="2000" dirty="0" smtClean="0"/>
              <a:t>socket addresses</a:t>
            </a:r>
            <a:r>
              <a:rPr lang="en-IN" sz="2000" dirty="0"/>
              <a:t>: the client socket address and the server socket address. </a:t>
            </a:r>
            <a:endParaRPr lang="en-IN" sz="2000" dirty="0" smtClean="0"/>
          </a:p>
          <a:p>
            <a:r>
              <a:rPr lang="en-IN" sz="2000" dirty="0" smtClean="0"/>
              <a:t>These </a:t>
            </a:r>
            <a:r>
              <a:rPr lang="en-IN" sz="2000" dirty="0"/>
              <a:t>four pieces </a:t>
            </a:r>
            <a:r>
              <a:rPr lang="en-IN" sz="2000" dirty="0" smtClean="0"/>
              <a:t>of information </a:t>
            </a:r>
            <a:r>
              <a:rPr lang="en-IN" sz="2000" dirty="0"/>
              <a:t>are part of the network-layer packet header and the transport-layer </a:t>
            </a:r>
            <a:r>
              <a:rPr lang="en-IN" sz="2000" dirty="0" smtClean="0"/>
              <a:t>packet header</a:t>
            </a:r>
            <a:r>
              <a:rPr lang="en-IN" sz="2000" dirty="0"/>
              <a:t>. The first header contains the IP addresses; the second header contains the port</a:t>
            </a:r>
            <a:br>
              <a:rPr lang="en-IN" sz="2000" dirty="0"/>
            </a:br>
            <a:r>
              <a:rPr lang="en-IN" sz="2000" dirty="0"/>
              <a:t>numbers.</a:t>
            </a:r>
            <a:r>
              <a:rPr lang="en-IN" sz="2000" dirty="0" smtClean="0"/>
              <a:t> </a:t>
            </a:r>
            <a:br>
              <a:rPr lang="en-IN" sz="2000" dirty="0" smtClean="0"/>
            </a:b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287" y="4569708"/>
            <a:ext cx="7180744" cy="212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74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731"/>
          </a:xfrm>
        </p:spPr>
        <p:txBody>
          <a:bodyPr/>
          <a:lstStyle/>
          <a:p>
            <a:pPr algn="ctr"/>
            <a:r>
              <a:rPr lang="en-IN" b="1" i="1" dirty="0"/>
              <a:t>Multiplexing and </a:t>
            </a:r>
            <a:r>
              <a:rPr lang="en-IN" b="1" i="1" dirty="0" err="1"/>
              <a:t>Demultiplexing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282"/>
            <a:ext cx="10515600" cy="4824681"/>
          </a:xfrm>
        </p:spPr>
        <p:txBody>
          <a:bodyPr/>
          <a:lstStyle/>
          <a:p>
            <a:r>
              <a:rPr lang="en-IN" dirty="0"/>
              <a:t>Whenever an entity accepts items from more than one source, this is referred to </a:t>
            </a:r>
            <a:r>
              <a:rPr lang="en-IN" dirty="0" smtClean="0"/>
              <a:t>as </a:t>
            </a:r>
            <a:r>
              <a:rPr lang="en-IN" b="1" i="1" dirty="0" smtClean="0"/>
              <a:t>multiplexing </a:t>
            </a:r>
            <a:r>
              <a:rPr lang="en-IN" dirty="0"/>
              <a:t>(many to one); </a:t>
            </a:r>
            <a:endParaRPr lang="en-IN" dirty="0" smtClean="0"/>
          </a:p>
          <a:p>
            <a:r>
              <a:rPr lang="en-IN" dirty="0" smtClean="0"/>
              <a:t>whenever </a:t>
            </a:r>
            <a:r>
              <a:rPr lang="en-IN" dirty="0"/>
              <a:t>an entity delivers items to more than one </a:t>
            </a:r>
            <a:r>
              <a:rPr lang="en-IN" dirty="0" smtClean="0"/>
              <a:t>source, this </a:t>
            </a:r>
            <a:r>
              <a:rPr lang="en-IN" dirty="0"/>
              <a:t>is referred to as </a:t>
            </a:r>
            <a:r>
              <a:rPr lang="en-IN" b="1" i="1" dirty="0" err="1"/>
              <a:t>demultiplexing</a:t>
            </a:r>
            <a:r>
              <a:rPr lang="en-IN" b="1" i="1" dirty="0"/>
              <a:t> </a:t>
            </a:r>
            <a:r>
              <a:rPr lang="en-IN" dirty="0"/>
              <a:t>(one to many).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transport layer at the </a:t>
            </a:r>
            <a:r>
              <a:rPr lang="en-IN" dirty="0" smtClean="0"/>
              <a:t>source performs </a:t>
            </a:r>
            <a:r>
              <a:rPr lang="en-IN" dirty="0"/>
              <a:t>multiplexing; the transport layer at the destination performs </a:t>
            </a:r>
            <a:r>
              <a:rPr lang="en-IN" dirty="0" err="1" smtClean="0"/>
              <a:t>demultiplexing</a:t>
            </a:r>
            <a:r>
              <a:rPr lang="en-IN" dirty="0" smtClean="0"/>
              <a:t>. 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5427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4260" y="344618"/>
            <a:ext cx="6426558" cy="657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91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1" dirty="0"/>
              <a:t>Flow Control</a:t>
            </a:r>
            <a:r>
              <a:rPr lang="en-IN" dirty="0" smtClean="0"/>
              <a:t> 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Whenever an entity produces items and another entity consumes them, there should </a:t>
            </a:r>
            <a:r>
              <a:rPr lang="en-IN" dirty="0" smtClean="0"/>
              <a:t>be a </a:t>
            </a:r>
            <a:r>
              <a:rPr lang="en-IN" dirty="0"/>
              <a:t>balance between production and consumption rates.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the items are produced </a:t>
            </a:r>
            <a:r>
              <a:rPr lang="en-IN" dirty="0" smtClean="0"/>
              <a:t>faster than </a:t>
            </a:r>
            <a:r>
              <a:rPr lang="en-IN" dirty="0"/>
              <a:t>they can be consumed, the consumer can be overwhelmed and may need to discard</a:t>
            </a:r>
            <a:br>
              <a:rPr lang="en-IN" dirty="0"/>
            </a:br>
            <a:r>
              <a:rPr lang="en-IN" dirty="0"/>
              <a:t>some items</a:t>
            </a:r>
            <a:r>
              <a:rPr lang="en-IN" dirty="0" smtClean="0"/>
              <a:t>.</a:t>
            </a:r>
          </a:p>
          <a:p>
            <a:r>
              <a:rPr lang="en-IN" dirty="0" smtClean="0"/>
              <a:t>If </a:t>
            </a:r>
            <a:r>
              <a:rPr lang="en-IN" dirty="0"/>
              <a:t>the items are produced more slowly than they can be consumed, the consumer must wait, and the system becomes less efficient. </a:t>
            </a:r>
            <a:endParaRPr lang="en-IN" dirty="0" smtClean="0"/>
          </a:p>
          <a:p>
            <a:r>
              <a:rPr lang="en-IN" dirty="0" smtClean="0"/>
              <a:t>Flow </a:t>
            </a:r>
            <a:r>
              <a:rPr lang="en-IN" dirty="0"/>
              <a:t>control is related to </a:t>
            </a:r>
            <a:r>
              <a:rPr lang="en-IN" dirty="0" smtClean="0"/>
              <a:t>the first </a:t>
            </a:r>
            <a:r>
              <a:rPr lang="en-IN" dirty="0"/>
              <a:t>issue. We need to prevent losing the data items at the consumer site.</a:t>
            </a:r>
            <a:r>
              <a:rPr lang="en-IN" dirty="0" smtClean="0"/>
              <a:t> 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8598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1" dirty="0"/>
              <a:t>Pushing or Pulling</a:t>
            </a:r>
            <a:r>
              <a:rPr lang="en-IN" dirty="0" smtClean="0"/>
              <a:t> 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7735"/>
            <a:ext cx="10515600" cy="497922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Delivery of items from a producer to a consumer can occur in one of two ways: </a:t>
            </a:r>
            <a:r>
              <a:rPr lang="en-IN" i="1" dirty="0" smtClean="0"/>
              <a:t>pushing </a:t>
            </a:r>
            <a:r>
              <a:rPr lang="en-IN" dirty="0" smtClean="0"/>
              <a:t>or </a:t>
            </a:r>
            <a:r>
              <a:rPr lang="en-IN" i="1" dirty="0"/>
              <a:t>pulling</a:t>
            </a:r>
            <a:r>
              <a:rPr lang="en-IN" dirty="0" smtClean="0"/>
              <a:t>.</a:t>
            </a:r>
          </a:p>
          <a:p>
            <a:r>
              <a:rPr lang="en-IN" dirty="0" smtClean="0"/>
              <a:t>If </a:t>
            </a:r>
            <a:r>
              <a:rPr lang="en-IN" dirty="0"/>
              <a:t>the sender delivers items whenever they are </a:t>
            </a:r>
            <a:r>
              <a:rPr lang="en-IN" dirty="0" err="1"/>
              <a:t>produced⎯without</a:t>
            </a:r>
            <a:r>
              <a:rPr lang="en-IN" dirty="0"/>
              <a:t> a </a:t>
            </a:r>
            <a:r>
              <a:rPr lang="en-IN" dirty="0" smtClean="0"/>
              <a:t>prior request </a:t>
            </a:r>
            <a:r>
              <a:rPr lang="en-IN" dirty="0"/>
              <a:t>from the </a:t>
            </a:r>
            <a:r>
              <a:rPr lang="en-IN" dirty="0" err="1"/>
              <a:t>consumer⎯the</a:t>
            </a:r>
            <a:r>
              <a:rPr lang="en-IN" dirty="0"/>
              <a:t> delivery is referred to as </a:t>
            </a:r>
            <a:r>
              <a:rPr lang="en-IN" i="1" dirty="0"/>
              <a:t>pushing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the </a:t>
            </a:r>
            <a:r>
              <a:rPr lang="en-IN" dirty="0" smtClean="0"/>
              <a:t>producer delivers </a:t>
            </a:r>
            <a:r>
              <a:rPr lang="en-IN" dirty="0"/>
              <a:t>the items after the consumer has requested them, the delivery is referred to </a:t>
            </a:r>
            <a:r>
              <a:rPr lang="en-IN" dirty="0" smtClean="0"/>
              <a:t>as </a:t>
            </a:r>
            <a:r>
              <a:rPr lang="en-IN" i="1" dirty="0" smtClean="0"/>
              <a:t>pulling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/>
              <a:t>When the producer </a:t>
            </a:r>
            <a:r>
              <a:rPr lang="en-IN" i="1" dirty="0"/>
              <a:t>pushes </a:t>
            </a:r>
            <a:r>
              <a:rPr lang="en-IN" dirty="0"/>
              <a:t>the items, the consumer may be overwhelmed and </a:t>
            </a:r>
            <a:r>
              <a:rPr lang="en-IN" dirty="0" smtClean="0"/>
              <a:t>there is </a:t>
            </a:r>
            <a:r>
              <a:rPr lang="en-IN" dirty="0"/>
              <a:t>a need for flow control, in the opposite direction, to prevent discarding of the items</a:t>
            </a:r>
            <a:r>
              <a:rPr lang="en-IN" dirty="0" smtClean="0"/>
              <a:t>.</a:t>
            </a:r>
          </a:p>
          <a:p>
            <a:r>
              <a:rPr lang="en-IN" dirty="0" smtClean="0"/>
              <a:t>In </a:t>
            </a:r>
            <a:r>
              <a:rPr lang="en-IN" dirty="0"/>
              <a:t>other words, the consumer needs to warn the producer to stop the delivery and </a:t>
            </a:r>
            <a:r>
              <a:rPr lang="en-IN" dirty="0" smtClean="0"/>
              <a:t>to inform </a:t>
            </a:r>
            <a:r>
              <a:rPr lang="en-IN" dirty="0"/>
              <a:t>the producer when it is again ready to receive the items. </a:t>
            </a:r>
            <a:endParaRPr lang="en-IN" dirty="0" smtClean="0"/>
          </a:p>
          <a:p>
            <a:r>
              <a:rPr lang="en-IN" dirty="0" smtClean="0"/>
              <a:t>When </a:t>
            </a:r>
            <a:r>
              <a:rPr lang="en-IN" dirty="0"/>
              <a:t>the </a:t>
            </a:r>
            <a:r>
              <a:rPr lang="en-IN" dirty="0" smtClean="0"/>
              <a:t>consumer pulls </a:t>
            </a:r>
            <a:r>
              <a:rPr lang="en-IN" dirty="0"/>
              <a:t>the items, it requests them when it is ready. In this case, there is no need for </a:t>
            </a:r>
            <a:r>
              <a:rPr lang="en-IN" dirty="0" smtClean="0"/>
              <a:t>flow control</a:t>
            </a:r>
            <a:r>
              <a:rPr lang="en-IN" dirty="0"/>
              <a:t>.</a:t>
            </a:r>
            <a:r>
              <a:rPr lang="en-IN" dirty="0" smtClean="0"/>
              <a:t> 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2392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1298</Words>
  <Application>Microsoft Office PowerPoint</Application>
  <PresentationFormat>Widescreen</PresentationFormat>
  <Paragraphs>96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Transport Layer</vt:lpstr>
      <vt:lpstr>Process-to-Process Communication  </vt:lpstr>
      <vt:lpstr>IP addresses versus port numbers  </vt:lpstr>
      <vt:lpstr>Port numbers</vt:lpstr>
      <vt:lpstr>Socket Addresses </vt:lpstr>
      <vt:lpstr>Multiplexing and Demultiplexing </vt:lpstr>
      <vt:lpstr>PowerPoint Presentation</vt:lpstr>
      <vt:lpstr>Flow Control  </vt:lpstr>
      <vt:lpstr>Pushing or Pulling  </vt:lpstr>
      <vt:lpstr>Flow Control at Transport Layer </vt:lpstr>
      <vt:lpstr>Flow control at the transport layer  </vt:lpstr>
      <vt:lpstr>Buffers </vt:lpstr>
      <vt:lpstr>Error Control </vt:lpstr>
      <vt:lpstr>Congestion Control </vt:lpstr>
      <vt:lpstr>Congestion Control </vt:lpstr>
      <vt:lpstr>Connectionless and Connection-Oriented Protocols  </vt:lpstr>
      <vt:lpstr>Connectionless Service  </vt:lpstr>
      <vt:lpstr>Connectionless Service </vt:lpstr>
      <vt:lpstr>Connectionless Service </vt:lpstr>
      <vt:lpstr>Connection-Oriented Service </vt:lpstr>
      <vt:lpstr>Connection-Oriented Service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Layer</dc:title>
  <dc:creator>DELL</dc:creator>
  <cp:lastModifiedBy>DELL</cp:lastModifiedBy>
  <cp:revision>29</cp:revision>
  <dcterms:created xsi:type="dcterms:W3CDTF">2020-02-03T16:46:45Z</dcterms:created>
  <dcterms:modified xsi:type="dcterms:W3CDTF">2020-02-05T10:39:15Z</dcterms:modified>
</cp:coreProperties>
</file>