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33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0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7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1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0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7765-7A53-4536-8815-7222D460C564}" type="datetimeFigureOut">
              <a:rPr lang="en-IN" smtClean="0"/>
              <a:t>08-02-2020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D7217-23DF-4C08-86C0-3CF6D1BF9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8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 Layer Protocols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Sujit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25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Sending and receiving buffer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067" y="1690688"/>
            <a:ext cx="9284624" cy="45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Sending and Receiving Buffers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figure shows the movement of the data in one direction. At the sender, the buffer has three types of chambers.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white section contains empty chambers that can </a:t>
            </a:r>
            <a:r>
              <a:rPr lang="en-IN" dirty="0" smtClean="0"/>
              <a:t>be filled </a:t>
            </a:r>
            <a:r>
              <a:rPr lang="en-IN" dirty="0"/>
              <a:t>by the sending process (producer).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colored</a:t>
            </a:r>
            <a:r>
              <a:rPr lang="en-IN" dirty="0"/>
              <a:t> area holds bytes that have </a:t>
            </a:r>
            <a:r>
              <a:rPr lang="en-IN" dirty="0" smtClean="0"/>
              <a:t>been sent </a:t>
            </a:r>
            <a:r>
              <a:rPr lang="en-IN" dirty="0"/>
              <a:t>but not yet acknowledged. The TCP sender keeps these bytes in the buffer until </a:t>
            </a:r>
            <a:r>
              <a:rPr lang="en-IN" dirty="0" smtClean="0"/>
              <a:t>it receives </a:t>
            </a:r>
            <a:r>
              <a:rPr lang="en-IN" dirty="0"/>
              <a:t>an acknowledgment.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shaded area contains bytes to be sent by the </a:t>
            </a:r>
            <a:r>
              <a:rPr lang="en-IN" dirty="0" smtClean="0"/>
              <a:t>sending TCP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as we will see later in this chapter, TCP may be able to send only part of</a:t>
            </a:r>
            <a:br>
              <a:rPr lang="en-IN" dirty="0"/>
            </a:br>
            <a:r>
              <a:rPr lang="en-IN" dirty="0"/>
              <a:t>this shaded section.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could be due to the slowness of the receiving process or </a:t>
            </a:r>
            <a:r>
              <a:rPr lang="en-IN" dirty="0" smtClean="0"/>
              <a:t>to congestion </a:t>
            </a:r>
            <a:r>
              <a:rPr lang="en-IN" dirty="0"/>
              <a:t>in the network. </a:t>
            </a:r>
            <a:endParaRPr lang="en-IN" dirty="0" smtClean="0"/>
          </a:p>
          <a:p>
            <a:r>
              <a:rPr lang="en-IN" dirty="0" smtClean="0"/>
              <a:t>Also </a:t>
            </a:r>
            <a:r>
              <a:rPr lang="en-IN" dirty="0"/>
              <a:t>note that, after the bytes in the </a:t>
            </a:r>
            <a:r>
              <a:rPr lang="en-IN" dirty="0" err="1"/>
              <a:t>colored</a:t>
            </a:r>
            <a:r>
              <a:rPr lang="en-IN" dirty="0"/>
              <a:t> chambers </a:t>
            </a:r>
            <a:r>
              <a:rPr lang="en-IN" dirty="0" smtClean="0"/>
              <a:t>are acknowledged</a:t>
            </a:r>
            <a:r>
              <a:rPr lang="en-IN" dirty="0"/>
              <a:t>, the chambers are recycled and available for use by the sending </a:t>
            </a:r>
            <a:r>
              <a:rPr lang="en-IN" dirty="0" smtClean="0"/>
              <a:t>process. This </a:t>
            </a:r>
            <a:r>
              <a:rPr lang="en-IN" dirty="0"/>
              <a:t>is why we show a circular buffer.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3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Sending and Receiving Buffers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operation of the buffer at the receiver is simpler.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circular buffer is </a:t>
            </a:r>
            <a:r>
              <a:rPr lang="en-IN" dirty="0" smtClean="0"/>
              <a:t>divided into </a:t>
            </a:r>
            <a:r>
              <a:rPr lang="en-IN" dirty="0"/>
              <a:t>two areas (shown as white and </a:t>
            </a:r>
            <a:r>
              <a:rPr lang="en-IN" dirty="0" err="1"/>
              <a:t>colored</a:t>
            </a:r>
            <a:r>
              <a:rPr lang="en-IN" dirty="0"/>
              <a:t>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white area contains empty </a:t>
            </a:r>
            <a:r>
              <a:rPr lang="en-IN" dirty="0" smtClean="0"/>
              <a:t>chambers to </a:t>
            </a:r>
            <a:r>
              <a:rPr lang="en-IN" dirty="0"/>
              <a:t>be filled by bytes received from the network.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colored</a:t>
            </a:r>
            <a:r>
              <a:rPr lang="en-IN" dirty="0"/>
              <a:t> sections contain received</a:t>
            </a:r>
            <a:r>
              <a:rPr lang="en-IN" dirty="0"/>
              <a:t> </a:t>
            </a:r>
            <a:r>
              <a:rPr lang="en-IN" dirty="0"/>
              <a:t>bytes that can be read by the receiving process.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byte is read by the </a:t>
            </a:r>
            <a:r>
              <a:rPr lang="en-IN" dirty="0" smtClean="0"/>
              <a:t>receiving process</a:t>
            </a:r>
            <a:r>
              <a:rPr lang="en-IN" dirty="0"/>
              <a:t>, the chamber is recycled and added to the pool of empty chambers.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12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pPr algn="ctr"/>
            <a:r>
              <a:rPr lang="en-IN" b="1" i="1" dirty="0"/>
              <a:t>Connection-Oriented Service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513867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TCP, unlike UDP, is a connection-oriented protocol.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process at site A wants </a:t>
            </a:r>
            <a:r>
              <a:rPr lang="en-IN" dirty="0" smtClean="0"/>
              <a:t>to send </a:t>
            </a:r>
            <a:r>
              <a:rPr lang="en-IN" dirty="0"/>
              <a:t>to and receive data from another process at site B, the following three phases occur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two TCP’s establish a logical connection between them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Data </a:t>
            </a:r>
            <a:r>
              <a:rPr lang="en-IN" dirty="0"/>
              <a:t>are exchanged in both directions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connection is terminated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Note </a:t>
            </a:r>
            <a:r>
              <a:rPr lang="en-IN" dirty="0"/>
              <a:t>that this is a logical connection, not a physical connection.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TCP segment </a:t>
            </a:r>
            <a:r>
              <a:rPr lang="en-IN" dirty="0" smtClean="0"/>
              <a:t>is encapsulated </a:t>
            </a:r>
            <a:r>
              <a:rPr lang="en-IN" dirty="0"/>
              <a:t>in an IP datagram and can be sent out of order, or lost or corrupted, </a:t>
            </a:r>
            <a:r>
              <a:rPr lang="en-IN" dirty="0" smtClean="0"/>
              <a:t>and then </a:t>
            </a:r>
            <a:r>
              <a:rPr lang="en-IN" dirty="0"/>
              <a:t>resent.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may be routed over a different path to reach the destination. There is</a:t>
            </a:r>
            <a:br>
              <a:rPr lang="en-IN" dirty="0"/>
            </a:br>
            <a:r>
              <a:rPr lang="en-IN" dirty="0"/>
              <a:t>no physical connection. </a:t>
            </a:r>
            <a:endParaRPr lang="en-IN" dirty="0" smtClean="0"/>
          </a:p>
          <a:p>
            <a:r>
              <a:rPr lang="en-IN" dirty="0" smtClean="0"/>
              <a:t>TCP </a:t>
            </a:r>
            <a:r>
              <a:rPr lang="en-IN" dirty="0"/>
              <a:t>creates a stream-oriented environment in which it </a:t>
            </a:r>
            <a:r>
              <a:rPr lang="en-IN" dirty="0" smtClean="0"/>
              <a:t>accepts the </a:t>
            </a:r>
            <a:r>
              <a:rPr lang="en-IN" dirty="0"/>
              <a:t>responsibility of delivering the bytes in order to the other site.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60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365125"/>
            <a:ext cx="1117886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 smtClean="0"/>
              <a:t>Segment</a:t>
            </a:r>
            <a:r>
              <a:rPr lang="en-IN" dirty="0"/>
              <a:t/>
            </a:r>
            <a:br>
              <a:rPr lang="en-IN" dirty="0"/>
            </a:br>
            <a:r>
              <a:rPr lang="en-IN" sz="3600" dirty="0" smtClean="0"/>
              <a:t>A packet </a:t>
            </a:r>
            <a:r>
              <a:rPr lang="en-IN" sz="3600" dirty="0"/>
              <a:t>in TCP is called a </a:t>
            </a:r>
            <a:r>
              <a:rPr lang="en-IN" sz="3600" i="1" dirty="0"/>
              <a:t>segment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946" y="1690688"/>
            <a:ext cx="7670317" cy="5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pPr algn="ctr"/>
            <a:r>
              <a:rPr lang="en-IN" b="1" dirty="0"/>
              <a:t>A TCP Connection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4889075"/>
          </a:xfrm>
        </p:spPr>
        <p:txBody>
          <a:bodyPr>
            <a:normAutofit/>
          </a:bodyPr>
          <a:lstStyle/>
          <a:p>
            <a:r>
              <a:rPr lang="en-IN" sz="2000" dirty="0"/>
              <a:t>In TCP, connection-oriented transmission requires three phases: connection establishment, data transfer, and connection termination.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4" y="1857375"/>
            <a:ext cx="7677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1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74" y="211138"/>
            <a:ext cx="7753350" cy="66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258" y="760460"/>
            <a:ext cx="7488860" cy="58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Transport Layer Protocols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38" y="1424227"/>
            <a:ext cx="9324304" cy="54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UDP</a:t>
            </a:r>
          </a:p>
          <a:p>
            <a:r>
              <a:rPr lang="en-IN" dirty="0" smtClean="0"/>
              <a:t>UDP </a:t>
            </a:r>
            <a:r>
              <a:rPr lang="en-IN" dirty="0"/>
              <a:t>is an unreliable connectionless transport-layer protocol used for its simplicity </a:t>
            </a:r>
            <a:r>
              <a:rPr lang="en-IN" dirty="0" smtClean="0"/>
              <a:t>and efficiency </a:t>
            </a:r>
            <a:r>
              <a:rPr lang="en-IN" dirty="0"/>
              <a:t>in applications where error control can be provided by the </a:t>
            </a:r>
            <a:r>
              <a:rPr lang="en-IN" dirty="0" smtClean="0"/>
              <a:t>application-layer process.</a:t>
            </a:r>
          </a:p>
          <a:p>
            <a:r>
              <a:rPr lang="en-IN" b="1" i="1" dirty="0" smtClean="0"/>
              <a:t>TCP</a:t>
            </a:r>
          </a:p>
          <a:p>
            <a:r>
              <a:rPr lang="en-IN" dirty="0" smtClean="0"/>
              <a:t>TCP </a:t>
            </a:r>
            <a:r>
              <a:rPr lang="en-IN" dirty="0"/>
              <a:t>is a reliable connection-oriented protocol that can be used in any </a:t>
            </a:r>
            <a:r>
              <a:rPr lang="en-IN" dirty="0" smtClean="0"/>
              <a:t>application where </a:t>
            </a:r>
            <a:r>
              <a:rPr lang="en-IN" dirty="0"/>
              <a:t>reliability is important</a:t>
            </a:r>
            <a:r>
              <a:rPr lang="en-IN" dirty="0" smtClean="0"/>
              <a:t>.</a:t>
            </a:r>
          </a:p>
          <a:p>
            <a:r>
              <a:rPr lang="en-IN" b="1" i="1" dirty="0" smtClean="0"/>
              <a:t>SCTP</a:t>
            </a:r>
          </a:p>
          <a:p>
            <a:r>
              <a:rPr lang="en-IN" dirty="0" smtClean="0"/>
              <a:t>SCTP </a:t>
            </a:r>
            <a:r>
              <a:rPr lang="en-IN" dirty="0"/>
              <a:t>is a new transport-layer protocol that combines the features of UDP and TCP.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USER DATAGRAM PROTOCOL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/>
              <a:t>User Datagram Protocol (UDP) </a:t>
            </a:r>
            <a:r>
              <a:rPr lang="en-IN" dirty="0"/>
              <a:t>is a connectionless, unreliable transport protocol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does not add anything to the services of IP except for providing </a:t>
            </a:r>
            <a:r>
              <a:rPr lang="en-IN" dirty="0" smtClean="0"/>
              <a:t>process-to-process communication </a:t>
            </a:r>
            <a:r>
              <a:rPr lang="en-IN" dirty="0"/>
              <a:t>instead of host-to-host communication.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UDP is so powerless, </a:t>
            </a:r>
            <a:r>
              <a:rPr lang="en-IN" dirty="0" smtClean="0"/>
              <a:t>why would </a:t>
            </a:r>
            <a:r>
              <a:rPr lang="en-IN" dirty="0"/>
              <a:t>a process want to use it?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the disadvantages come some advantages. UDP is </a:t>
            </a:r>
            <a:r>
              <a:rPr lang="en-IN" dirty="0" smtClean="0"/>
              <a:t>a very </a:t>
            </a:r>
            <a:r>
              <a:rPr lang="en-IN" dirty="0"/>
              <a:t>simple protocol using a minimum of overhead.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 process wants to send a </a:t>
            </a:r>
            <a:r>
              <a:rPr lang="en-IN" dirty="0" smtClean="0"/>
              <a:t>small message </a:t>
            </a:r>
            <a:r>
              <a:rPr lang="en-IN" dirty="0"/>
              <a:t>and does not care much about reliability, it can use UDP. </a:t>
            </a:r>
            <a:endParaRPr lang="en-IN" dirty="0" smtClean="0"/>
          </a:p>
          <a:p>
            <a:r>
              <a:rPr lang="en-IN" dirty="0" smtClean="0"/>
              <a:t>Sending </a:t>
            </a:r>
            <a:r>
              <a:rPr lang="en-IN" dirty="0"/>
              <a:t>a small message using UDP takes much less interaction between the sender and receiver than </a:t>
            </a:r>
            <a:r>
              <a:rPr lang="en-IN" dirty="0" smtClean="0"/>
              <a:t>using TCP</a:t>
            </a:r>
            <a:r>
              <a:rPr lang="en-IN" dirty="0"/>
              <a:t>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9097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User Datagram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UDP packets, called </a:t>
            </a:r>
            <a:r>
              <a:rPr lang="en-IN" b="1" i="1" dirty="0"/>
              <a:t>user datagrams, </a:t>
            </a:r>
            <a:r>
              <a:rPr lang="en-IN" dirty="0"/>
              <a:t>have a fixed-size header of 8 bytes made of </a:t>
            </a:r>
            <a:r>
              <a:rPr lang="en-IN" dirty="0" smtClean="0"/>
              <a:t>four fields</a:t>
            </a:r>
            <a:r>
              <a:rPr lang="en-IN" dirty="0"/>
              <a:t>, each of 2 bytes (16 bits). </a:t>
            </a:r>
            <a:endParaRPr lang="en-IN" dirty="0" smtClean="0"/>
          </a:p>
          <a:p>
            <a:r>
              <a:rPr lang="en-IN" dirty="0" smtClean="0"/>
              <a:t>Figure </a:t>
            </a:r>
            <a:r>
              <a:rPr lang="en-IN" dirty="0"/>
              <a:t>24.2 shows the format of a user datagram. </a:t>
            </a:r>
            <a:r>
              <a:rPr lang="en-IN" dirty="0" smtClean="0"/>
              <a:t>The first </a:t>
            </a:r>
            <a:r>
              <a:rPr lang="en-IN" dirty="0"/>
              <a:t>two fields define the source and destination port numbers.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third field </a:t>
            </a:r>
            <a:r>
              <a:rPr lang="en-IN" dirty="0" smtClean="0"/>
              <a:t>defines the </a:t>
            </a:r>
            <a:r>
              <a:rPr lang="en-IN" dirty="0"/>
              <a:t>total length of the user datagram, header plus data.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16 bits can define a </a:t>
            </a:r>
            <a:r>
              <a:rPr lang="en-IN" dirty="0" smtClean="0"/>
              <a:t>total length </a:t>
            </a:r>
            <a:r>
              <a:rPr lang="en-IN" dirty="0"/>
              <a:t>of 0 to 65,535 bytes. However, the total length needs to be less because a </a:t>
            </a:r>
            <a:r>
              <a:rPr lang="en-IN" dirty="0" smtClean="0"/>
              <a:t>UDP user </a:t>
            </a:r>
            <a:r>
              <a:rPr lang="en-IN" dirty="0"/>
              <a:t>datagram is stored in an IP datagram with the total length of 65,535 bytes. </a:t>
            </a:r>
            <a:endParaRPr lang="en-IN" dirty="0" smtClean="0"/>
          </a:p>
          <a:p>
            <a:r>
              <a:rPr lang="en-IN" dirty="0" smtClean="0"/>
              <a:t>The last field </a:t>
            </a:r>
            <a:r>
              <a:rPr lang="en-IN" dirty="0"/>
              <a:t>can carry the optional checksum (explained later)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00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UDP Services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i="1" dirty="0"/>
              <a:t>Process-to-Process Communication</a:t>
            </a:r>
            <a:r>
              <a:rPr lang="en-IN" dirty="0" smtClean="0"/>
              <a:t> </a:t>
            </a:r>
          </a:p>
          <a:p>
            <a:r>
              <a:rPr lang="en-IN" dirty="0"/>
              <a:t>UDP provides process-to-process communication using </a:t>
            </a:r>
            <a:r>
              <a:rPr lang="en-IN" b="1" dirty="0"/>
              <a:t>socket addresses, </a:t>
            </a:r>
            <a:r>
              <a:rPr lang="en-IN" dirty="0"/>
              <a:t>a combination of IP addresses and port numbers.</a:t>
            </a:r>
            <a:r>
              <a:rPr lang="en-IN" dirty="0" smtClean="0"/>
              <a:t> </a:t>
            </a:r>
          </a:p>
          <a:p>
            <a:r>
              <a:rPr lang="en-IN" b="1" i="1" dirty="0"/>
              <a:t>Connectionless Services</a:t>
            </a:r>
            <a:r>
              <a:rPr lang="en-IN" dirty="0" smtClean="0"/>
              <a:t> </a:t>
            </a:r>
          </a:p>
          <a:p>
            <a:r>
              <a:rPr lang="en-IN" dirty="0"/>
              <a:t>As mentioned previously, UDP provides a </a:t>
            </a:r>
            <a:r>
              <a:rPr lang="en-IN" i="1" dirty="0"/>
              <a:t>connectionless service. </a:t>
            </a:r>
            <a:r>
              <a:rPr lang="en-IN" dirty="0"/>
              <a:t>This means that each</a:t>
            </a:r>
            <a:br>
              <a:rPr lang="en-IN" dirty="0"/>
            </a:br>
            <a:r>
              <a:rPr lang="en-IN" dirty="0"/>
              <a:t>user datagram sent by UDP is an independent datagram.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no </a:t>
            </a:r>
            <a:r>
              <a:rPr lang="en-IN" dirty="0" smtClean="0"/>
              <a:t>relationship between </a:t>
            </a:r>
            <a:r>
              <a:rPr lang="en-IN" dirty="0"/>
              <a:t>the different user datagrams even if they are coming from the same source process and going to the same destination program.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user datagrams are not numbered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Also</a:t>
            </a:r>
            <a:r>
              <a:rPr lang="en-IN" dirty="0"/>
              <a:t>, unlike TCP, there is no connection establishment and no connection </a:t>
            </a:r>
            <a:r>
              <a:rPr lang="en-IN" dirty="0" smtClean="0"/>
              <a:t>termination. This </a:t>
            </a:r>
            <a:r>
              <a:rPr lang="en-IN" dirty="0"/>
              <a:t>means that each user datagram can travel on a different path.</a:t>
            </a:r>
            <a:r>
              <a:rPr lang="en-IN" dirty="0" smtClean="0"/>
              <a:t> </a:t>
            </a:r>
          </a:p>
          <a:p>
            <a:r>
              <a:rPr lang="en-IN" b="1" i="1" dirty="0"/>
              <a:t>Flow Control</a:t>
            </a:r>
            <a:r>
              <a:rPr lang="en-IN" dirty="0" smtClean="0"/>
              <a:t> </a:t>
            </a:r>
          </a:p>
          <a:p>
            <a:r>
              <a:rPr lang="en-IN" dirty="0"/>
              <a:t>UDP is a very simple protocol. There is no </a:t>
            </a:r>
            <a:r>
              <a:rPr lang="en-IN" i="1" dirty="0"/>
              <a:t>flow control, </a:t>
            </a:r>
            <a:r>
              <a:rPr lang="en-IN" dirty="0"/>
              <a:t>and hence no window mechanism.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receiver may overflow with incoming messages. The lack of flow </a:t>
            </a:r>
            <a:r>
              <a:rPr lang="en-IN" dirty="0" smtClean="0"/>
              <a:t>control means </a:t>
            </a:r>
            <a:r>
              <a:rPr lang="en-IN" dirty="0"/>
              <a:t>that the process using UDP should provide for this service, if needed.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3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UDP Services</a:t>
            </a:r>
            <a:r>
              <a:rPr lang="en-IN" smtClean="0"/>
              <a:t>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Error Control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/>
              <a:t>There is no </a:t>
            </a:r>
            <a:r>
              <a:rPr lang="en-IN" i="1" dirty="0"/>
              <a:t>error control </a:t>
            </a:r>
            <a:r>
              <a:rPr lang="en-IN" dirty="0"/>
              <a:t>mechanism in UDP except for the checksum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</a:t>
            </a:r>
            <a:r>
              <a:rPr lang="en-IN" dirty="0"/>
              <a:t>means </a:t>
            </a:r>
            <a:r>
              <a:rPr lang="en-IN" dirty="0" smtClean="0"/>
              <a:t>that the </a:t>
            </a:r>
            <a:r>
              <a:rPr lang="en-IN" dirty="0"/>
              <a:t>sender does not know if a message has been lost or duplicated.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</a:t>
            </a:r>
            <a:r>
              <a:rPr lang="en-IN" dirty="0" smtClean="0"/>
              <a:t>receiver detects </a:t>
            </a:r>
            <a:r>
              <a:rPr lang="en-IN" dirty="0"/>
              <a:t>an error through the checksum, the user datagram is silently discarded.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lack </a:t>
            </a:r>
            <a:r>
              <a:rPr lang="en-IN" dirty="0" smtClean="0"/>
              <a:t>of error </a:t>
            </a:r>
            <a:r>
              <a:rPr lang="en-IN" dirty="0"/>
              <a:t>control means that the process using UDP should provide for this service, if needed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33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TRANSMISSION CONTROL PROTOCOL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Transmission Control Protocol (TCP) </a:t>
            </a:r>
            <a:r>
              <a:rPr lang="en-IN" dirty="0"/>
              <a:t>is a connection-oriented, reliable protocol</a:t>
            </a:r>
            <a:r>
              <a:rPr lang="en-IN" dirty="0" smtClean="0"/>
              <a:t>.</a:t>
            </a:r>
          </a:p>
          <a:p>
            <a:r>
              <a:rPr lang="en-IN" dirty="0" smtClean="0"/>
              <a:t>TCP </a:t>
            </a:r>
            <a:r>
              <a:rPr lang="en-IN" dirty="0"/>
              <a:t>explicitly defines connection establishment, data transfer, and connection teardown phases to provide a connection-oriented service. </a:t>
            </a:r>
            <a:endParaRPr lang="en-IN" dirty="0" smtClean="0"/>
          </a:p>
          <a:p>
            <a:r>
              <a:rPr lang="en-IN" dirty="0" smtClean="0"/>
              <a:t>TCP </a:t>
            </a:r>
            <a:r>
              <a:rPr lang="en-IN" dirty="0"/>
              <a:t>uses a combination </a:t>
            </a:r>
            <a:r>
              <a:rPr lang="en-IN" dirty="0" smtClean="0"/>
              <a:t>of GBN </a:t>
            </a:r>
            <a:r>
              <a:rPr lang="en-IN" dirty="0"/>
              <a:t>and SR protocols to provide reliability.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achieve this goal, TCP uses </a:t>
            </a:r>
            <a:r>
              <a:rPr lang="en-IN" dirty="0" smtClean="0"/>
              <a:t>checksum (for </a:t>
            </a:r>
            <a:r>
              <a:rPr lang="en-IN" dirty="0"/>
              <a:t>error detection), retransmission of lost or corrupted packets, cumulative and selective acknowledgments, and timers. </a:t>
            </a:r>
            <a:endParaRPr lang="en-IN" dirty="0" smtClean="0"/>
          </a:p>
          <a:p>
            <a:r>
              <a:rPr lang="en-IN" dirty="0" smtClean="0"/>
              <a:t>TCP </a:t>
            </a:r>
            <a:r>
              <a:rPr lang="en-IN" dirty="0"/>
              <a:t>is the most </a:t>
            </a:r>
            <a:r>
              <a:rPr lang="en-IN" dirty="0" smtClean="0"/>
              <a:t>common transport-layer </a:t>
            </a:r>
            <a:r>
              <a:rPr lang="en-IN" dirty="0"/>
              <a:t>protocol in the Internet.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8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858368"/>
          </a:xfrm>
        </p:spPr>
        <p:txBody>
          <a:bodyPr/>
          <a:lstStyle/>
          <a:p>
            <a:pPr algn="ctr"/>
            <a:r>
              <a:rPr lang="en-IN" b="1" dirty="0"/>
              <a:t>TCP Services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69" y="1081826"/>
            <a:ext cx="11127347" cy="5095137"/>
          </a:xfrm>
        </p:spPr>
        <p:txBody>
          <a:bodyPr>
            <a:normAutofit fontScale="70000" lnSpcReduction="20000"/>
          </a:bodyPr>
          <a:lstStyle/>
          <a:p>
            <a:r>
              <a:rPr lang="en-IN" b="1" i="1" dirty="0"/>
              <a:t>Process-to-Process Communication</a:t>
            </a:r>
            <a:r>
              <a:rPr lang="en-IN" dirty="0" smtClean="0"/>
              <a:t> </a:t>
            </a:r>
          </a:p>
          <a:p>
            <a:r>
              <a:rPr lang="en-IN" dirty="0"/>
              <a:t>As with UDP, TCP provides process-to-process communication using port numbers.</a:t>
            </a:r>
            <a:r>
              <a:rPr lang="en-IN" dirty="0" smtClean="0"/>
              <a:t> </a:t>
            </a:r>
          </a:p>
          <a:p>
            <a:r>
              <a:rPr lang="en-IN" b="1" i="1" dirty="0"/>
              <a:t>Stream Delivery Service</a:t>
            </a:r>
            <a:r>
              <a:rPr lang="en-IN" dirty="0" smtClean="0"/>
              <a:t> </a:t>
            </a:r>
          </a:p>
          <a:p>
            <a:r>
              <a:rPr lang="en-IN" dirty="0"/>
              <a:t>TCP, on the other hand, allows the sending process to deliver data as a stream </a:t>
            </a:r>
            <a:r>
              <a:rPr lang="en-IN" dirty="0" smtClean="0"/>
              <a:t>of bytes </a:t>
            </a:r>
            <a:r>
              <a:rPr lang="en-IN" dirty="0"/>
              <a:t>and allows the receiving process to obtain data as a stream of bytes. </a:t>
            </a:r>
            <a:endParaRPr lang="en-IN" dirty="0" smtClean="0"/>
          </a:p>
          <a:p>
            <a:r>
              <a:rPr lang="en-IN" dirty="0" smtClean="0"/>
              <a:t>TCP creates an </a:t>
            </a:r>
            <a:r>
              <a:rPr lang="en-IN" dirty="0"/>
              <a:t>environment in which the two processes seem to be connected by an </a:t>
            </a:r>
            <a:r>
              <a:rPr lang="en-IN" dirty="0" smtClean="0"/>
              <a:t>imaginary “tube</a:t>
            </a:r>
            <a:r>
              <a:rPr lang="en-IN" dirty="0"/>
              <a:t>” that carries their bytes across the Internet. </a:t>
            </a:r>
            <a:endParaRPr lang="en-IN" dirty="0" smtClean="0"/>
          </a:p>
          <a:p>
            <a:r>
              <a:rPr lang="en-IN" b="1" i="1" dirty="0" smtClean="0"/>
              <a:t>Sending </a:t>
            </a:r>
            <a:r>
              <a:rPr lang="en-IN" b="1" i="1" dirty="0"/>
              <a:t>and Receiving Buffers</a:t>
            </a:r>
            <a:r>
              <a:rPr lang="en-IN" dirty="0" smtClean="0"/>
              <a:t> </a:t>
            </a:r>
          </a:p>
          <a:p>
            <a:r>
              <a:rPr lang="en-IN" dirty="0"/>
              <a:t>Because the sending and the receiving processes may not necessarily write or </a:t>
            </a:r>
            <a:r>
              <a:rPr lang="en-IN" dirty="0" smtClean="0"/>
              <a:t>read data </a:t>
            </a:r>
            <a:r>
              <a:rPr lang="en-IN" dirty="0"/>
              <a:t>at the same rate, TCP needs buffers for storage.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two buffers, the sending buffer and the receiving buffer, one for each direction. </a:t>
            </a:r>
            <a:r>
              <a:rPr lang="en-IN" dirty="0" smtClean="0"/>
              <a:t>These buffers </a:t>
            </a:r>
            <a:r>
              <a:rPr lang="en-IN" dirty="0"/>
              <a:t>are also necessary for flow- and error-control mechanisms used by TCP.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One way </a:t>
            </a:r>
            <a:r>
              <a:rPr lang="en-IN" dirty="0"/>
              <a:t>to implement a buffer is to use a circular array of 1-byte locations as shown </a:t>
            </a:r>
            <a:r>
              <a:rPr lang="en-IN" dirty="0" smtClean="0"/>
              <a:t>in Figure </a:t>
            </a:r>
            <a:r>
              <a:rPr lang="en-IN" dirty="0"/>
              <a:t>24.5.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simplicity, we have shown two buffers of 20 bytes each; </a:t>
            </a:r>
            <a:r>
              <a:rPr lang="en-IN" dirty="0" smtClean="0"/>
              <a:t>normally the </a:t>
            </a:r>
            <a:r>
              <a:rPr lang="en-IN" dirty="0"/>
              <a:t>buffers are hundreds or thousands of bytes, depending on the implementation. </a:t>
            </a:r>
            <a:endParaRPr lang="en-IN" dirty="0" smtClean="0"/>
          </a:p>
          <a:p>
            <a:r>
              <a:rPr lang="en-IN" dirty="0" smtClean="0"/>
              <a:t>We also </a:t>
            </a:r>
            <a:r>
              <a:rPr lang="en-IN" dirty="0"/>
              <a:t>show the buffers as the same size, which is not always the case</a:t>
            </a: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0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971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Transport Layer Protocols </vt:lpstr>
      <vt:lpstr>Transport Layer Protocols </vt:lpstr>
      <vt:lpstr>Services</vt:lpstr>
      <vt:lpstr>USER DATAGRAM PROTOCOL </vt:lpstr>
      <vt:lpstr>User Datagram </vt:lpstr>
      <vt:lpstr>UDP Services </vt:lpstr>
      <vt:lpstr>UDP Services </vt:lpstr>
      <vt:lpstr>TRANSMISSION CONTROL PROTOCOL </vt:lpstr>
      <vt:lpstr>TCP Services </vt:lpstr>
      <vt:lpstr>Sending and receiving buffer</vt:lpstr>
      <vt:lpstr>Sending and Receiving Buffers </vt:lpstr>
      <vt:lpstr>Sending and Receiving Buffers </vt:lpstr>
      <vt:lpstr>Connection-Oriented Service </vt:lpstr>
      <vt:lpstr>Segment A packet in TCP is called a segment  </vt:lpstr>
      <vt:lpstr>A TCP Connection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Protocols </dc:title>
  <dc:creator>DELL</dc:creator>
  <cp:lastModifiedBy>DELL</cp:lastModifiedBy>
  <cp:revision>25</cp:revision>
  <dcterms:created xsi:type="dcterms:W3CDTF">2020-02-05T10:40:16Z</dcterms:created>
  <dcterms:modified xsi:type="dcterms:W3CDTF">2020-02-08T17:05:26Z</dcterms:modified>
</cp:coreProperties>
</file>