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5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 type="screen16x9"/>
  <p:notesSz cx="6858000" cy="9144000"/>
  <p:embeddedFontLst>
    <p:embeddedFont>
      <p:font typeface="Roboto" panose="020B060402020202020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5.fntdata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8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6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83f9263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83f9263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950c00d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950c00d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83f926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83f926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faf6a64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7faf6a644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7faf6a64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7faf6a64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babc7d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7babc7d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7faf6a64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7faf6a64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683f926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683f926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a41e62f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a41e62f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a41e62f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5a41e62f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7faf6a64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7faf6a64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faf6a64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7faf6a64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6ebaa6d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6ebaa6d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5a41e62f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5a41e62f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83f9263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83f9263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6ff707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6ff707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5a3800b8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5a3800b8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faf6a644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7faf6a644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950c00dfc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950c00dfc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054c76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8054c76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950c00dfc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950c00dfc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68043c3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68043c3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7faf6a64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7faf6a64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83f9263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83f9263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7faf6a64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7faf6a64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7faf6a64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7faf6a64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683f9263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683f9263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683f9263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683f9263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94f28ab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94f28ab1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85fb2e68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85fb2e68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7faf6a64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7faf6a64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68043c3c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68043c3c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measurements that you should use for your dimensions.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independent pixels are independent of screen resolution.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10px will look a lot smaller on a higher resolution screen, but Android will scale 10dp to look right on different resolution screens.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 does the same for text size.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950c00dfc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950c00dfc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7faf6a64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7faf6a64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7faf6a6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7faf6a6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7faf6a6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7faf6a6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683f926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683f926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faf6a64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7faf6a64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a41e62f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a41e62f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41e62f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41e62f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a41e62f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a41e62f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a41e62f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5a41e62f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48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3" name="Google Shape;223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6" name="Google Shape;246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1" name="Google Shape;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8" name="Google Shape;278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2" name="Google Shape;282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0" name="Google Shape;290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0" name="Google Shape;300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4" name="Google Shape;304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3" name="Google Shape;313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6" name="Google Shape;316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4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375" y="47482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4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4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58275"/>
            <a:ext cx="1150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90775" y="47011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training/custom-views/create-view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DetectedActiv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declaring-layout.html" TargetMode="External"/><Relationship Id="rId3" Type="http://schemas.openxmlformats.org/officeDocument/2006/relationships/hyperlink" Target="http://developer.android.com/reference/android/view/View.html" TargetMode="External"/><Relationship Id="rId7" Type="http://schemas.openxmlformats.org/officeDocument/2006/relationships/hyperlink" Target="https://developer.android.com/studio/profile/hierarchy-viewer-walkthru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developer.android.com/reference/android/widget/TextView.html" TargetMode="External"/><Relationship Id="rId5" Type="http://schemas.openxmlformats.org/officeDocument/2006/relationships/hyperlink" Target="http://developer.android.com/reference/android/widget/Button.html" TargetMode="External"/><Relationship Id="rId4" Type="http://schemas.openxmlformats.org/officeDocument/2006/relationships/hyperlink" Target="https://en.wikipedia.org/wiki/Device_independent_pixel" TargetMode="External"/><Relationship Id="rId9" Type="http://schemas.openxmlformats.org/officeDocument/2006/relationships/hyperlink" Target="https://developer.android.com/guide/topics/ui/layout-objects.html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ools/studio/index.html" TargetMode="External"/><Relationship Id="rId13" Type="http://schemas.openxmlformats.org/officeDocument/2006/relationships/hyperlink" Target="https://en.wikipedia.org/wiki/Architectural_pattern" TargetMode="External"/><Relationship Id="rId3" Type="http://schemas.openxmlformats.org/officeDocument/2006/relationships/hyperlink" Target="http://developer.android.com/guide/topics/resources/index.html" TargetMode="External"/><Relationship Id="rId7" Type="http://schemas.openxmlformats.org/officeDocument/2006/relationships/hyperlink" Target="http://www.color-hex.com/" TargetMode="External"/><Relationship Id="rId12" Type="http://schemas.openxmlformats.org/officeDocument/2006/relationships/hyperlink" Target="https://en.wikipedia.org/wiki/Model%E2%80%93view%E2%80%93presenter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developer.android.com/training/multiscreen/screendensities.html" TargetMode="External"/><Relationship Id="rId11" Type="http://schemas.openxmlformats.org/officeDocument/2006/relationships/hyperlink" Target="https://developers.google.com/android/for-all/vocab-words/" TargetMode="External"/><Relationship Id="rId5" Type="http://schemas.openxmlformats.org/officeDocument/2006/relationships/hyperlink" Target="http://developer.android.com/reference/android/R.color.html" TargetMode="External"/><Relationship Id="rId10" Type="http://schemas.openxmlformats.org/officeDocument/2006/relationships/hyperlink" Target="https://developer.android.com/guide/topics/ui/overview.html" TargetMode="External"/><Relationship Id="rId4" Type="http://schemas.openxmlformats.org/officeDocument/2006/relationships/hyperlink" Target="https://developer.android.com/reference/android/graphics/Color.html" TargetMode="External"/><Relationship Id="rId9" Type="http://schemas.openxmlformats.org/officeDocument/2006/relationships/hyperlink" Target="http://developer.android.com/tools/help/image-asset-studio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-training.gitbooks.io/android-developer-fundamentals-course-concepts/content/Unit%201/12_c_layouts,_views_and_resource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android-developer-training.gitbooks.io/android-developer-course/content/Unit%201/12b_p_using_layouts.html" TargetMode="External"/><Relationship Id="rId4" Type="http://schemas.openxmlformats.org/officeDocument/2006/relationships/hyperlink" Target="https://android-developer-training.gitbooks.io/android-developer-course/content/Unit%201/12_p_make_your_first_interactive_ui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crollView.html" TargetMode="External"/><Relationship Id="rId3" Type="http://schemas.openxmlformats.org/officeDocument/2006/relationships/hyperlink" Target="http://developer.android.com/reference/android/view/View.html" TargetMode="External"/><Relationship Id="rId7" Type="http://schemas.openxmlformats.org/officeDocument/2006/relationships/hyperlink" Target="https://developer.android.com/guide/topics/ui/menu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Button.html" TargetMode="External"/><Relationship Id="rId11" Type="http://schemas.openxmlformats.org/officeDocument/2006/relationships/hyperlink" Target="https://developer.android.com/reference/android/view/package-summary.html" TargetMode="External"/><Relationship Id="rId5" Type="http://schemas.openxmlformats.org/officeDocument/2006/relationships/hyperlink" Target="https://developer.android.com/reference/android/widget/EditText.html" TargetMode="External"/><Relationship Id="rId10" Type="http://schemas.openxmlformats.org/officeDocument/2006/relationships/hyperlink" Target="https://developer.android.com/reference/android/widget/ImageView.html" TargetMode="External"/><Relationship Id="rId4" Type="http://schemas.openxmlformats.org/officeDocument/2006/relationships/hyperlink" Target="http://developer.android.com/reference/android/widget/TextView.html" TargetMode="External"/><Relationship Id="rId9" Type="http://schemas.openxmlformats.org/officeDocument/2006/relationships/hyperlink" Target="https://developer.android.com/reference/android/widget/RecyclerView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39" name="Google Shape;339;p66"/>
          <p:cNvSpPr txBox="1">
            <a:spLocks noGrp="1"/>
          </p:cNvSpPr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340" name="Google Shape;340;p66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41" name="Google Shape;341;p66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342" name="Google Shape;342;p66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Layout Editor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24" name="Google Shape;42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" y="887775"/>
            <a:ext cx="7421976" cy="3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75"/>
          <p:cNvSpPr txBox="1"/>
          <p:nvPr/>
        </p:nvSpPr>
        <p:spPr>
          <a:xfrm>
            <a:off x="5154575" y="3236850"/>
            <a:ext cx="3814800" cy="14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 representation of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what's in XML file.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Using the Layout Editor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32" name="Google Shape;43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900" y="919400"/>
            <a:ext cx="4667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6"/>
          <p:cNvSpPr txBox="1"/>
          <p:nvPr/>
        </p:nvSpPr>
        <p:spPr>
          <a:xfrm>
            <a:off x="97650" y="1020650"/>
            <a:ext cx="41967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Resizing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line and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Baseline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handle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9" name="Google Shape;439;p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android:id="@+id/show_count"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android:background="@color/myBackgroundColor"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android:text="@string/count_initial_value"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android:textColor="@color/colorPrimary"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android:textSize="@dimen/count_text_size"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android:textStyle="bold"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 properties in 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47" name="Google Shape;447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android:&lt;property_name&gt;="&lt;property_value&gt;"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android:layout_width="match_parent"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android:&lt;property_name&gt;="@&lt;resource_type&gt;/resource_id"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android:text="@string/button_label_next"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android:&lt;property_name&gt;="@+id/view_id"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android:id="@+id/show_count"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Create View in Java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79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4234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an Activity: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55" name="Google Shape;455;p79"/>
          <p:cNvSpPr txBox="1"/>
          <p:nvPr/>
        </p:nvSpPr>
        <p:spPr>
          <a:xfrm>
            <a:off x="5287625" y="1097425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context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456" name="Google Shape;456;p79"/>
          <p:cNvCxnSpPr/>
          <p:nvPr/>
        </p:nvCxnSpPr>
        <p:spPr>
          <a:xfrm flipH="1">
            <a:off x="5919425" y="1651525"/>
            <a:ext cx="11100" cy="48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is the context?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0"/>
          <p:cNvSpPr txBox="1">
            <a:spLocks noGrp="1"/>
          </p:cNvSpPr>
          <p:nvPr>
            <p:ph type="body" idx="1"/>
          </p:nvPr>
        </p:nvSpPr>
        <p:spPr>
          <a:xfrm>
            <a:off x="249125" y="1068450"/>
            <a:ext cx="85206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Context</a:t>
            </a:r>
            <a:r>
              <a:rPr lang="en"/>
              <a:t> is an interface to global information about an application environment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context: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Context context = getApplicationContext();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activity is its own context: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Custom views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100 (!) different types of views available from the Android system, all children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necessary, </a:t>
            </a:r>
            <a:r>
              <a:rPr lang="en" u="sng">
                <a:solidFill>
                  <a:schemeClr val="hlink"/>
                </a:solidFill>
                <a:hlinkClick r:id="rId4"/>
              </a:rPr>
              <a:t>create custom views</a:t>
            </a:r>
            <a:r>
              <a:rPr lang="en"/>
              <a:t> by subclassing existing views or the View class</a:t>
            </a:r>
            <a:endParaRPr/>
          </a:p>
        </p:txBody>
      </p:sp>
      <p:sp>
        <p:nvSpPr>
          <p:cNvPr id="470" name="Google Shape;470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 &amp; View Hierarchy</a:t>
            </a:r>
            <a:endParaRPr/>
          </a:p>
        </p:txBody>
      </p:sp>
      <p:sp>
        <p:nvSpPr>
          <p:cNvPr id="476" name="Google Shape;476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 views</a:t>
            </a:r>
            <a:endParaRPr/>
          </a:p>
        </p:txBody>
      </p:sp>
      <p:sp>
        <p:nvSpPr>
          <p:cNvPr id="482" name="Google Shape;482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ViewGroup</a:t>
            </a:r>
            <a:r>
              <a:rPr lang="en"/>
              <a:t> (parent) is a type of view that can contain other views (children)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ViewGroup is the base class for layouts and view containers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ScrollView—scrollable view that contains one child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LinearLayout—arrange views in horizontal/vertical row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RecyclerView—scrollable "list" of views or view groups</a:t>
            </a:r>
            <a:endParaRPr/>
          </a:p>
        </p:txBody>
      </p:sp>
      <p:sp>
        <p:nvSpPr>
          <p:cNvPr id="483" name="Google Shape;483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view groups and views</a:t>
            </a:r>
            <a:endParaRPr/>
          </a:p>
        </p:txBody>
      </p:sp>
      <p:sp>
        <p:nvSpPr>
          <p:cNvPr id="489" name="Google Shape;489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90" name="Google Shape;490;p84"/>
          <p:cNvSpPr/>
          <p:nvPr/>
        </p:nvSpPr>
        <p:spPr>
          <a:xfrm>
            <a:off x="3577750" y="1294275"/>
            <a:ext cx="15660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ViewGroup</a:t>
            </a:r>
            <a:endParaRPr b="1"/>
          </a:p>
        </p:txBody>
      </p:sp>
      <p:sp>
        <p:nvSpPr>
          <p:cNvPr id="491" name="Google Shape;491;p84"/>
          <p:cNvSpPr/>
          <p:nvPr/>
        </p:nvSpPr>
        <p:spPr>
          <a:xfrm>
            <a:off x="1914000" y="2251450"/>
            <a:ext cx="15660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ViewGroup</a:t>
            </a:r>
            <a:endParaRPr b="1"/>
          </a:p>
        </p:txBody>
      </p:sp>
      <p:sp>
        <p:nvSpPr>
          <p:cNvPr id="492" name="Google Shape;492;p84"/>
          <p:cNvSpPr/>
          <p:nvPr/>
        </p:nvSpPr>
        <p:spPr>
          <a:xfrm>
            <a:off x="3838900" y="2251450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</a:t>
            </a:r>
            <a:endParaRPr b="1"/>
          </a:p>
        </p:txBody>
      </p:sp>
      <p:sp>
        <p:nvSpPr>
          <p:cNvPr id="493" name="Google Shape;493;p84"/>
          <p:cNvSpPr/>
          <p:nvPr/>
        </p:nvSpPr>
        <p:spPr>
          <a:xfrm>
            <a:off x="5187475" y="2251450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</a:t>
            </a:r>
            <a:endParaRPr b="1"/>
          </a:p>
        </p:txBody>
      </p:sp>
      <p:sp>
        <p:nvSpPr>
          <p:cNvPr id="494" name="Google Shape;494;p84"/>
          <p:cNvSpPr/>
          <p:nvPr/>
        </p:nvSpPr>
        <p:spPr>
          <a:xfrm>
            <a:off x="71835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</a:t>
            </a:r>
            <a:endParaRPr b="1"/>
          </a:p>
        </p:txBody>
      </p:sp>
      <p:sp>
        <p:nvSpPr>
          <p:cNvPr id="495" name="Google Shape;495;p84"/>
          <p:cNvSpPr/>
          <p:nvPr/>
        </p:nvSpPr>
        <p:spPr>
          <a:xfrm>
            <a:off x="191400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</a:t>
            </a:r>
            <a:endParaRPr b="1"/>
          </a:p>
        </p:txBody>
      </p:sp>
      <p:sp>
        <p:nvSpPr>
          <p:cNvPr id="496" name="Google Shape;496;p84"/>
          <p:cNvSpPr/>
          <p:nvPr/>
        </p:nvSpPr>
        <p:spPr>
          <a:xfrm>
            <a:off x="310965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View</a:t>
            </a:r>
            <a:endParaRPr b="1"/>
          </a:p>
        </p:txBody>
      </p:sp>
      <p:cxnSp>
        <p:nvCxnSpPr>
          <p:cNvPr id="497" name="Google Shape;497;p84"/>
          <p:cNvCxnSpPr>
            <a:stCxn id="490" idx="2"/>
            <a:endCxn id="491" idx="0"/>
          </p:cNvCxnSpPr>
          <p:nvPr/>
        </p:nvCxnSpPr>
        <p:spPr>
          <a:xfrm flipH="1">
            <a:off x="2696950" y="1866975"/>
            <a:ext cx="1663800" cy="38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84"/>
          <p:cNvCxnSpPr>
            <a:stCxn id="490" idx="2"/>
            <a:endCxn id="492" idx="0"/>
          </p:cNvCxnSpPr>
          <p:nvPr/>
        </p:nvCxnSpPr>
        <p:spPr>
          <a:xfrm>
            <a:off x="4360750" y="1866975"/>
            <a:ext cx="0" cy="38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84"/>
          <p:cNvCxnSpPr>
            <a:stCxn id="490" idx="2"/>
            <a:endCxn id="493" idx="0"/>
          </p:cNvCxnSpPr>
          <p:nvPr/>
        </p:nvCxnSpPr>
        <p:spPr>
          <a:xfrm>
            <a:off x="4360750" y="1866975"/>
            <a:ext cx="1348500" cy="38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84"/>
          <p:cNvCxnSpPr>
            <a:stCxn id="491" idx="2"/>
            <a:endCxn id="494" idx="0"/>
          </p:cNvCxnSpPr>
          <p:nvPr/>
        </p:nvCxnSpPr>
        <p:spPr>
          <a:xfrm flipH="1">
            <a:off x="1240200" y="2824150"/>
            <a:ext cx="1456800" cy="46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84"/>
          <p:cNvCxnSpPr>
            <a:stCxn id="491" idx="2"/>
            <a:endCxn id="495" idx="0"/>
          </p:cNvCxnSpPr>
          <p:nvPr/>
        </p:nvCxnSpPr>
        <p:spPr>
          <a:xfrm flipH="1">
            <a:off x="2436000" y="2824150"/>
            <a:ext cx="261000" cy="46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84"/>
          <p:cNvCxnSpPr>
            <a:stCxn id="491" idx="2"/>
            <a:endCxn id="496" idx="0"/>
          </p:cNvCxnSpPr>
          <p:nvPr/>
        </p:nvCxnSpPr>
        <p:spPr>
          <a:xfrm>
            <a:off x="2697000" y="2824150"/>
            <a:ext cx="934500" cy="46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84"/>
          <p:cNvSpPr txBox="1"/>
          <p:nvPr/>
        </p:nvSpPr>
        <p:spPr>
          <a:xfrm>
            <a:off x="5505975" y="1343325"/>
            <a:ext cx="363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Root view is always a view group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7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Views, Layouts, and Resources</a:t>
            </a:r>
            <a:endParaRPr/>
          </a:p>
        </p:txBody>
      </p:sp>
      <p:sp>
        <p:nvSpPr>
          <p:cNvPr id="349" name="Google Shape;349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hierarchy and screen layout</a:t>
            </a:r>
            <a:endParaRPr/>
          </a:p>
        </p:txBody>
      </p:sp>
      <p:sp>
        <p:nvSpPr>
          <p:cNvPr id="509" name="Google Shape;509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10" name="Google Shape;51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5" y="987800"/>
            <a:ext cx="6086400" cy="3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hierarchy in the component tree</a:t>
            </a:r>
            <a:endParaRPr/>
          </a:p>
        </p:txBody>
      </p:sp>
      <p:sp>
        <p:nvSpPr>
          <p:cNvPr id="516" name="Google Shape;516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17" name="Google Shape;517;p86"/>
          <p:cNvPicPr preferRelativeResize="0"/>
          <p:nvPr/>
        </p:nvPicPr>
        <p:blipFill rotWithShape="1">
          <a:blip r:embed="rId3">
            <a:alphaModFix/>
          </a:blip>
          <a:srcRect l="25718" t="21287" r="21415" b="36052"/>
          <a:stretch/>
        </p:blipFill>
        <p:spPr>
          <a:xfrm>
            <a:off x="1702250" y="1012125"/>
            <a:ext cx="6048076" cy="353197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86"/>
          <p:cNvSpPr/>
          <p:nvPr/>
        </p:nvSpPr>
        <p:spPr>
          <a:xfrm>
            <a:off x="1702212" y="1012125"/>
            <a:ext cx="2629200" cy="1149600"/>
          </a:xfrm>
          <a:prstGeom prst="rect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view hierarchies</a:t>
            </a:r>
            <a:endParaRPr/>
          </a:p>
        </p:txBody>
      </p:sp>
      <p:sp>
        <p:nvSpPr>
          <p:cNvPr id="524" name="Google Shape;524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25" name="Google Shape;525;p87"/>
          <p:cNvSpPr txBox="1"/>
          <p:nvPr/>
        </p:nvSpPr>
        <p:spPr>
          <a:xfrm>
            <a:off x="87150" y="1088325"/>
            <a:ext cx="88686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Arrangement of view hierarchy affects app performance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Use smallest number of simplest views possible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Keep the hierarchy flat—limit nesting of views and view groups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</a:t>
            </a:r>
            <a:endParaRPr/>
          </a:p>
        </p:txBody>
      </p:sp>
      <p:sp>
        <p:nvSpPr>
          <p:cNvPr id="531" name="Google Shape;531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Layout Views</a:t>
            </a:r>
            <a:endParaRPr/>
          </a:p>
        </p:txBody>
      </p:sp>
      <p:sp>
        <p:nvSpPr>
          <p:cNvPr id="537" name="Google Shape;537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Layouts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are specific types of view groups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are subclasses of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ViewGroup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contain child views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 a row, column, grid, table, absolute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538" name="Google Shape;538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Common Layout Classes</a:t>
            </a:r>
            <a:endParaRPr/>
          </a:p>
        </p:txBody>
      </p:sp>
      <p:sp>
        <p:nvSpPr>
          <p:cNvPr id="544" name="Google Shape;54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45" name="Google Shape;54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5" y="1620048"/>
            <a:ext cx="1952225" cy="14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678" y="1620050"/>
            <a:ext cx="1952225" cy="14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90"/>
          <p:cNvSpPr txBox="1"/>
          <p:nvPr/>
        </p:nvSpPr>
        <p:spPr>
          <a:xfrm>
            <a:off x="172924" y="3265925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LinearLayout</a:t>
            </a:r>
            <a:endParaRPr sz="2400"/>
          </a:p>
        </p:txBody>
      </p:sp>
      <p:sp>
        <p:nvSpPr>
          <p:cNvPr id="548" name="Google Shape;548;p90"/>
          <p:cNvSpPr txBox="1"/>
          <p:nvPr/>
        </p:nvSpPr>
        <p:spPr>
          <a:xfrm>
            <a:off x="2170937" y="3265925"/>
            <a:ext cx="227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RelativeLayout</a:t>
            </a:r>
            <a:endParaRPr sz="2400"/>
          </a:p>
        </p:txBody>
      </p:sp>
      <p:pic>
        <p:nvPicPr>
          <p:cNvPr id="549" name="Google Shape;549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425" y="1620050"/>
            <a:ext cx="1952225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90"/>
          <p:cNvSpPr txBox="1"/>
          <p:nvPr/>
        </p:nvSpPr>
        <p:spPr>
          <a:xfrm>
            <a:off x="4631938" y="3265925"/>
            <a:ext cx="1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GridLayout</a:t>
            </a:r>
            <a:endParaRPr sz="2400"/>
          </a:p>
        </p:txBody>
      </p:sp>
      <p:pic>
        <p:nvPicPr>
          <p:cNvPr id="551" name="Google Shape;551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175" y="1620049"/>
            <a:ext cx="1952225" cy="143976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90"/>
          <p:cNvSpPr txBox="1"/>
          <p:nvPr/>
        </p:nvSpPr>
        <p:spPr>
          <a:xfrm>
            <a:off x="6658234" y="3265925"/>
            <a:ext cx="195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TableLayout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Common Layout Classes</a:t>
            </a:r>
            <a:endParaRPr/>
          </a:p>
        </p:txBody>
      </p:sp>
      <p:sp>
        <p:nvSpPr>
          <p:cNvPr id="558" name="Google Shape;558;p91"/>
          <p:cNvSpPr txBox="1">
            <a:spLocks noGrp="1"/>
          </p:cNvSpPr>
          <p:nvPr>
            <p:ph type="body" idx="1"/>
          </p:nvPr>
        </p:nvSpPr>
        <p:spPr>
          <a:xfrm>
            <a:off x="311700" y="1021675"/>
            <a:ext cx="8709300" cy="3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ConstraintLayout - </a:t>
            </a:r>
            <a:r>
              <a:rPr lang="en"/>
              <a:t>connect views with constraints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- horizontal or vertical row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RelativeLayout</a:t>
            </a:r>
            <a:r>
              <a:rPr lang="en">
                <a:solidFill>
                  <a:srgbClr val="000000"/>
                </a:solidFill>
              </a:rPr>
              <a:t> - child views relative to each other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TableLayout</a:t>
            </a:r>
            <a:r>
              <a:rPr lang="en">
                <a:solidFill>
                  <a:srgbClr val="000000"/>
                </a:solidFill>
              </a:rPr>
              <a:t> - rows and columns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FrameLayout</a:t>
            </a:r>
            <a:r>
              <a:rPr lang="en">
                <a:solidFill>
                  <a:srgbClr val="000000"/>
                </a:solidFill>
              </a:rPr>
              <a:t> - shows one child of a stack of children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>
                <a:solidFill>
                  <a:srgbClr val="000000"/>
                </a:solidFill>
              </a:rPr>
              <a:t>GridView</a:t>
            </a:r>
            <a:r>
              <a:rPr lang="en">
                <a:solidFill>
                  <a:srgbClr val="000000"/>
                </a:solidFill>
              </a:rPr>
              <a:t> - 2D scrollable grid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559" name="Google Shape;559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Class Hierarchy vs. Layout Hierarchy</a:t>
            </a:r>
            <a:endParaRPr/>
          </a:p>
        </p:txBody>
      </p:sp>
      <p:sp>
        <p:nvSpPr>
          <p:cNvPr id="565" name="Google Shape;565;p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class-hierarchy is standard object-oriented class inheritance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For example, Button is-a TextView is-a View is-a Object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Superclass-subclass relationship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hierarchy is how Views are visually arranged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For example, LinearLayout can contain Buttons arranged in a row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Parent-child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566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2" name="Google Shape;572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 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&lt;/LinearLayout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Java Activity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LinearLayout linearL = new LinearLayout(this);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linearL.setOrientation(LinearLayout.VERTICAL);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linearL.addView(myText);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setContentView(linearL);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8800" cy="31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Views, view groups, and view hierarchy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Layouts in XML and Java code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Event Handling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Screen Measurements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57" name="Google Shape;35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width and height in Java code</a:t>
            </a:r>
            <a:endParaRPr/>
          </a:p>
        </p:txBody>
      </p:sp>
      <p:sp>
        <p:nvSpPr>
          <p:cNvPr id="586" name="Google Shape;586;p95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Set the width and height of a view: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LinearLayout.LayoutParams layoutParams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new Linear.LayoutParams(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LayoutParams.MATCH_PARENT,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myView.setLayoutParams(layoutParams);</a:t>
            </a:r>
            <a:endParaRPr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7" name="Google Shape;587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</a:t>
            </a:r>
            <a:endParaRPr/>
          </a:p>
        </p:txBody>
      </p:sp>
      <p:sp>
        <p:nvSpPr>
          <p:cNvPr id="593" name="Google Shape;593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599" name="Google Shape;599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00" name="Google Shape;600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Something that happens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UI: Click, tap, drag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Device: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DetectedActivity</a:t>
            </a:r>
            <a:r>
              <a:rPr lang="en"/>
              <a:t> such as walking, driving, tilting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Events are "noticed" by the Android system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Event Handlers</a:t>
            </a:r>
            <a:endParaRPr/>
          </a:p>
        </p:txBody>
      </p:sp>
      <p:sp>
        <p:nvSpPr>
          <p:cNvPr id="606" name="Google Shape;606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07" name="Google Shape;607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Methods that do something in response to a click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method, called an </a:t>
            </a:r>
            <a:r>
              <a:rPr lang="en" b="1"/>
              <a:t>event handler</a:t>
            </a:r>
            <a:r>
              <a:rPr lang="en"/>
              <a:t>, is triggered by a specific event and does something in response to the event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Handling clicks in XML &amp; Java</a:t>
            </a:r>
            <a:endParaRPr/>
          </a:p>
        </p:txBody>
      </p:sp>
      <p:sp>
        <p:nvSpPr>
          <p:cNvPr id="613" name="Google Shape;613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14" name="Google Shape;614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4000" cy="31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Attach handler to view in layout: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android:onClick="showToast"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99"/>
          <p:cNvSpPr txBox="1">
            <a:spLocks noGrp="1"/>
          </p:cNvSpPr>
          <p:nvPr>
            <p:ph type="body" idx="1"/>
          </p:nvPr>
        </p:nvSpPr>
        <p:spPr>
          <a:xfrm>
            <a:off x="4210400" y="1111425"/>
            <a:ext cx="4690800" cy="31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 handler in activity: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showToast(View view)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String msg = "Hello Toast!";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Toast toast = Toast.makeText(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this, msg, duration);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toast.show();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616" name="Google Shape;616;p99"/>
          <p:cNvCxnSpPr/>
          <p:nvPr/>
        </p:nvCxnSpPr>
        <p:spPr>
          <a:xfrm flipH="1">
            <a:off x="4055825" y="1099875"/>
            <a:ext cx="10800" cy="323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Setting click handlers in Java</a:t>
            </a:r>
            <a:endParaRPr/>
          </a:p>
        </p:txBody>
      </p:sp>
      <p:sp>
        <p:nvSpPr>
          <p:cNvPr id="622" name="Google Shape;622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23" name="Google Shape;623;p100"/>
          <p:cNvSpPr txBox="1">
            <a:spLocks noGrp="1"/>
          </p:cNvSpPr>
          <p:nvPr>
            <p:ph type="body" idx="1"/>
          </p:nvPr>
        </p:nvSpPr>
        <p:spPr>
          <a:xfrm>
            <a:off x="311700" y="1086350"/>
            <a:ext cx="8832300" cy="3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final Button button = (Button) findViewById(R.id.button_id);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button.setOnClickListener(new View.OnClickListener()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String msg = "Hello Toast!";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Toast toast = Toast.makeText(this, msg, duration);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toast.show();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20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29" name="Google Shape;629;p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35" name="Google Shape;635;p10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Separate static data from code in your layouts.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Strings, dimensions, images, menu text, colors, styles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Useful for localization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6" name="Google Shape;636;p1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250"/>
            <a:ext cx="2903000" cy="36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are the resources in your project?</a:t>
            </a:r>
            <a:endParaRPr/>
          </a:p>
        </p:txBody>
      </p:sp>
      <p:sp>
        <p:nvSpPr>
          <p:cNvPr id="643" name="Google Shape;643;p1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cxnSp>
        <p:nvCxnSpPr>
          <p:cNvPr id="644" name="Google Shape;644;p103"/>
          <p:cNvCxnSpPr/>
          <p:nvPr/>
        </p:nvCxnSpPr>
        <p:spPr>
          <a:xfrm rot="10800000" flipH="1">
            <a:off x="3325550" y="1878175"/>
            <a:ext cx="1101000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5" name="Google Shape;645;p103"/>
          <p:cNvSpPr txBox="1"/>
          <p:nvPr/>
        </p:nvSpPr>
        <p:spPr>
          <a:xfrm>
            <a:off x="4426500" y="1580650"/>
            <a:ext cx="42858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resources and resource files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stored in </a:t>
            </a:r>
            <a:r>
              <a:rPr lang="en" sz="2400" b="1"/>
              <a:t>res</a:t>
            </a:r>
            <a:r>
              <a:rPr lang="en" sz="2400"/>
              <a:t> folder</a:t>
            </a:r>
            <a:endParaRPr sz="2400"/>
          </a:p>
        </p:txBody>
      </p:sp>
      <p:sp>
        <p:nvSpPr>
          <p:cNvPr id="646" name="Google Shape;646;p103"/>
          <p:cNvSpPr/>
          <p:nvPr/>
        </p:nvSpPr>
        <p:spPr>
          <a:xfrm>
            <a:off x="332550" y="1762525"/>
            <a:ext cx="2882100" cy="2582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Refer to resources in code</a:t>
            </a:r>
            <a:endParaRPr/>
          </a:p>
        </p:txBody>
      </p:sp>
      <p:sp>
        <p:nvSpPr>
          <p:cNvPr id="652" name="Google Shape;652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53" name="Google Shape;653;p104"/>
          <p:cNvSpPr txBox="1">
            <a:spLocks noGrp="1"/>
          </p:cNvSpPr>
          <p:nvPr>
            <p:ph type="body" idx="1"/>
          </p:nvPr>
        </p:nvSpPr>
        <p:spPr>
          <a:xfrm>
            <a:off x="311700" y="1019825"/>
            <a:ext cx="8709300" cy="3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R.id.recyclerview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rv = (RecyclerView) findViewById(R.id.recyclerview);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Java: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R.string.title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XML: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android:text="@string/title"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363" name="Google Shape;363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Measurements</a:t>
            </a:r>
            <a:endParaRPr/>
          </a:p>
        </p:txBody>
      </p:sp>
      <p:sp>
        <p:nvSpPr>
          <p:cNvPr id="659" name="Google Shape;659;p10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Device Independent Pixels (dp) - for Views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Independent Pixels (sp) - for text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Don't use device-dependent units: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Actual Pixels (px)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Actual Measurement (in, mm)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Points - typography 1/72 inch (pt)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60" name="Google Shape;660;p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cxnSp>
        <p:nvCxnSpPr>
          <p:cNvPr id="661" name="Google Shape;661;p105"/>
          <p:cNvCxnSpPr>
            <a:stCxn id="659" idx="1"/>
          </p:cNvCxnSpPr>
          <p:nvPr/>
        </p:nvCxnSpPr>
        <p:spPr>
          <a:xfrm>
            <a:off x="311700" y="2784475"/>
            <a:ext cx="4260300" cy="170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105"/>
          <p:cNvCxnSpPr/>
          <p:nvPr/>
        </p:nvCxnSpPr>
        <p:spPr>
          <a:xfrm rot="10800000" flipH="1">
            <a:off x="454500" y="2760300"/>
            <a:ext cx="4245600" cy="170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68" name="Google Shape;668;p10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74" name="Google Shape;674;p107"/>
          <p:cNvSpPr txBox="1">
            <a:spLocks noGrp="1"/>
          </p:cNvSpPr>
          <p:nvPr>
            <p:ph type="body" idx="1"/>
          </p:nvPr>
        </p:nvSpPr>
        <p:spPr>
          <a:xfrm>
            <a:off x="311700" y="1030925"/>
            <a:ext cx="8520600" cy="3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Views: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View class documentation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device independent pixels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Button class documentation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TextView class documentation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Hierarchy Viewer</a:t>
            </a:r>
            <a:r>
              <a:rPr lang="en" sz="2000"/>
              <a:t> for visualizing the view hierarchy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Layouts: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developer.android.com Layouts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Common Layout Objects</a:t>
            </a:r>
            <a:endParaRPr sz="2000"/>
          </a:p>
        </p:txBody>
      </p:sp>
      <p:sp>
        <p:nvSpPr>
          <p:cNvPr id="675" name="Google Shape;675;p10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81" name="Google Shape;681;p108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4354200" cy="3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Resources: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Android resources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Color</a:t>
            </a:r>
            <a:r>
              <a:rPr lang="en" sz="2000"/>
              <a:t> class definition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R.color resources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Supporting Different Densities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Color Hex Color Codes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682" name="Google Shape;682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83" name="Google Shape;683;p108"/>
          <p:cNvSpPr txBox="1">
            <a:spLocks noGrp="1"/>
          </p:cNvSpPr>
          <p:nvPr>
            <p:ph type="body" idx="1"/>
          </p:nvPr>
        </p:nvSpPr>
        <p:spPr>
          <a:xfrm>
            <a:off x="4637400" y="1106760"/>
            <a:ext cx="4354200" cy="3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Android Studio documentation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Image Asset Studio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0"/>
              </a:rPr>
              <a:t>UI Overview</a:t>
            </a:r>
            <a:r>
              <a:rPr lang="en" sz="2000"/>
              <a:t>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1"/>
              </a:rPr>
              <a:t>Vocabulary words and concepts glossary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2"/>
              </a:rPr>
              <a:t>Model-View-Presenter</a:t>
            </a:r>
            <a:r>
              <a:rPr lang="en" sz="2000"/>
              <a:t> </a:t>
            </a:r>
            <a:br>
              <a:rPr lang="en" sz="2000"/>
            </a:br>
            <a:r>
              <a:rPr lang="en" sz="2000"/>
              <a:t>(MVP) architecture pattern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13"/>
              </a:rPr>
              <a:t>Architectural patterns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89" name="Google Shape;689;p10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90" name="Google Shape;690;p109"/>
          <p:cNvSpPr txBox="1"/>
          <p:nvPr/>
        </p:nvSpPr>
        <p:spPr>
          <a:xfrm>
            <a:off x="311700" y="1530325"/>
            <a:ext cx="8520600" cy="24834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1.2 C Layouts, Views, and Resources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1.2A P Make Your First Interactive UI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1.2B P Using Layouts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96" name="Google Shape;696;p1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98" name="Google Shape;698;p1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you see is a view</a:t>
            </a:r>
            <a:endParaRPr/>
          </a:p>
        </p:txBody>
      </p:sp>
      <p:sp>
        <p:nvSpPr>
          <p:cNvPr id="369" name="Google Shape;369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7214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look at your mobile device,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user interface element that you see is a </a:t>
            </a:r>
            <a:r>
              <a:rPr lang="en" b="1">
                <a:solidFill>
                  <a:schemeClr val="dk1"/>
                </a:solidFill>
              </a:rPr>
              <a:t>View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71" name="Google Shape;3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175" y="977833"/>
            <a:ext cx="2038350" cy="36480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70"/>
          <p:cNvSpPr txBox="1"/>
          <p:nvPr/>
        </p:nvSpPr>
        <p:spPr>
          <a:xfrm>
            <a:off x="7830450" y="2320100"/>
            <a:ext cx="11907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Views</a:t>
            </a:r>
            <a:endParaRPr sz="2400"/>
          </a:p>
        </p:txBody>
      </p:sp>
      <p:cxnSp>
        <p:nvCxnSpPr>
          <p:cNvPr id="373" name="Google Shape;373;p70"/>
          <p:cNvCxnSpPr>
            <a:stCxn id="372" idx="2"/>
          </p:cNvCxnSpPr>
          <p:nvPr/>
        </p:nvCxnSpPr>
        <p:spPr>
          <a:xfrm flipH="1">
            <a:off x="5941200" y="2970800"/>
            <a:ext cx="2484600" cy="356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70"/>
          <p:cNvCxnSpPr>
            <a:stCxn id="372" idx="2"/>
          </p:cNvCxnSpPr>
          <p:nvPr/>
        </p:nvCxnSpPr>
        <p:spPr>
          <a:xfrm flipH="1">
            <a:off x="7451400" y="2970800"/>
            <a:ext cx="974400" cy="3804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70"/>
          <p:cNvCxnSpPr>
            <a:stCxn id="372" idx="2"/>
          </p:cNvCxnSpPr>
          <p:nvPr/>
        </p:nvCxnSpPr>
        <p:spPr>
          <a:xfrm flipH="1">
            <a:off x="6506100" y="2970800"/>
            <a:ext cx="1919700" cy="1215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70"/>
          <p:cNvCxnSpPr>
            <a:stCxn id="372" idx="0"/>
          </p:cNvCxnSpPr>
          <p:nvPr/>
        </p:nvCxnSpPr>
        <p:spPr>
          <a:xfrm rot="10800000">
            <a:off x="5794200" y="1694000"/>
            <a:ext cx="2631600" cy="626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70"/>
          <p:cNvCxnSpPr>
            <a:stCxn id="372" idx="0"/>
          </p:cNvCxnSpPr>
          <p:nvPr/>
        </p:nvCxnSpPr>
        <p:spPr>
          <a:xfrm rot="10800000">
            <a:off x="6837600" y="1657100"/>
            <a:ext cx="1588200" cy="663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70"/>
          <p:cNvCxnSpPr>
            <a:stCxn id="372" idx="2"/>
          </p:cNvCxnSpPr>
          <p:nvPr/>
        </p:nvCxnSpPr>
        <p:spPr>
          <a:xfrm flipH="1">
            <a:off x="7402200" y="2970800"/>
            <a:ext cx="1023600" cy="957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70"/>
          <p:cNvCxnSpPr>
            <a:stCxn id="372" idx="0"/>
          </p:cNvCxnSpPr>
          <p:nvPr/>
        </p:nvCxnSpPr>
        <p:spPr>
          <a:xfrm rot="10800000">
            <a:off x="5916900" y="1988600"/>
            <a:ext cx="2508900" cy="331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70"/>
          <p:cNvCxnSpPr>
            <a:stCxn id="372" idx="0"/>
          </p:cNvCxnSpPr>
          <p:nvPr/>
        </p:nvCxnSpPr>
        <p:spPr>
          <a:xfrm flipH="1">
            <a:off x="5892300" y="2320100"/>
            <a:ext cx="2533500" cy="3192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70"/>
          <p:cNvCxnSpPr>
            <a:stCxn id="372" idx="0"/>
          </p:cNvCxnSpPr>
          <p:nvPr/>
        </p:nvCxnSpPr>
        <p:spPr>
          <a:xfrm rot="10800000">
            <a:off x="6641100" y="2172800"/>
            <a:ext cx="1784700" cy="147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70"/>
          <p:cNvCxnSpPr>
            <a:stCxn id="372" idx="0"/>
          </p:cNvCxnSpPr>
          <p:nvPr/>
        </p:nvCxnSpPr>
        <p:spPr>
          <a:xfrm rot="10800000">
            <a:off x="7267200" y="1964000"/>
            <a:ext cx="1158600" cy="356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70"/>
          <p:cNvCxnSpPr>
            <a:stCxn id="372" idx="1"/>
          </p:cNvCxnSpPr>
          <p:nvPr/>
        </p:nvCxnSpPr>
        <p:spPr>
          <a:xfrm flipH="1">
            <a:off x="6579750" y="2645450"/>
            <a:ext cx="1250700" cy="141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70"/>
          <p:cNvCxnSpPr>
            <a:stCxn id="372" idx="1"/>
          </p:cNvCxnSpPr>
          <p:nvPr/>
        </p:nvCxnSpPr>
        <p:spPr>
          <a:xfrm rot="10800000">
            <a:off x="7156650" y="2639150"/>
            <a:ext cx="673800" cy="63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70"/>
          <p:cNvCxnSpPr>
            <a:stCxn id="372" idx="2"/>
          </p:cNvCxnSpPr>
          <p:nvPr/>
        </p:nvCxnSpPr>
        <p:spPr>
          <a:xfrm flipH="1">
            <a:off x="6456900" y="2970800"/>
            <a:ext cx="1968900" cy="5031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70"/>
          <p:cNvCxnSpPr>
            <a:stCxn id="372" idx="2"/>
          </p:cNvCxnSpPr>
          <p:nvPr/>
        </p:nvCxnSpPr>
        <p:spPr>
          <a:xfrm flipH="1">
            <a:off x="5867700" y="2970800"/>
            <a:ext cx="2558100" cy="1055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70"/>
          <p:cNvCxnSpPr>
            <a:stCxn id="372" idx="2"/>
          </p:cNvCxnSpPr>
          <p:nvPr/>
        </p:nvCxnSpPr>
        <p:spPr>
          <a:xfrm flipH="1">
            <a:off x="7021800" y="2970800"/>
            <a:ext cx="1404000" cy="1068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</a:t>
            </a:r>
            <a:endParaRPr/>
          </a:p>
        </p:txBody>
      </p:sp>
      <p:sp>
        <p:nvSpPr>
          <p:cNvPr id="393" name="Google Shape;393;p7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Views</a:t>
            </a:r>
            <a:r>
              <a:rPr lang="en"/>
              <a:t> are Android's basic user interface building blocks.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text (</a:t>
            </a:r>
            <a:r>
              <a:rPr lang="en" u="sng">
                <a:solidFill>
                  <a:schemeClr val="hlink"/>
                </a:solidFill>
                <a:hlinkClick r:id="rId4"/>
              </a:rPr>
              <a:t>TextView</a:t>
            </a:r>
            <a:r>
              <a:rPr lang="en"/>
              <a:t> class), edit text (</a:t>
            </a:r>
            <a:r>
              <a:rPr lang="en" u="sng">
                <a:solidFill>
                  <a:schemeClr val="hlink"/>
                </a:solidFill>
                <a:hlinkClick r:id="rId5"/>
              </a:rPr>
              <a:t>EditText</a:t>
            </a:r>
            <a:r>
              <a:rPr lang="en"/>
              <a:t> class)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 (</a:t>
            </a:r>
            <a:r>
              <a:rPr lang="en" u="sng">
                <a:solidFill>
                  <a:schemeClr val="hlink"/>
                </a:solidFill>
                <a:hlinkClick r:id="rId6"/>
              </a:rPr>
              <a:t>Button</a:t>
            </a:r>
            <a:r>
              <a:rPr lang="en"/>
              <a:t> class),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menus</a:t>
            </a:r>
            <a:r>
              <a:rPr lang="en"/>
              <a:t>, other controls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scrollable (</a:t>
            </a:r>
            <a:r>
              <a:rPr lang="en" u="sng">
                <a:solidFill>
                  <a:schemeClr val="hlink"/>
                </a:solidFill>
                <a:hlinkClick r:id="rId8"/>
              </a:rPr>
              <a:t>ScrollView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RecyclerView</a:t>
            </a:r>
            <a:r>
              <a:rPr lang="en"/>
              <a:t>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show images (</a:t>
            </a:r>
            <a:r>
              <a:rPr lang="en" u="sng">
                <a:solidFill>
                  <a:schemeClr val="hlink"/>
                </a:solidFill>
                <a:hlinkClick r:id="rId10"/>
              </a:rPr>
              <a:t>ImageView</a:t>
            </a:r>
            <a:r>
              <a:rPr lang="en"/>
              <a:t>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of </a:t>
            </a:r>
            <a:r>
              <a:rPr lang="en" u="sng">
                <a:solidFill>
                  <a:schemeClr val="hlink"/>
                </a:solidFill>
                <a:hlinkClick r:id="rId11"/>
              </a:rPr>
              <a:t>View</a:t>
            </a:r>
            <a:r>
              <a:rPr lang="en"/>
              <a:t> class</a:t>
            </a:r>
            <a:endParaRPr/>
          </a:p>
        </p:txBody>
      </p:sp>
      <p:sp>
        <p:nvSpPr>
          <p:cNvPr id="394" name="Google Shape;394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have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Have properties (e.g., color, dimensions, positioning)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have focus (e.g., selected to receive user input)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be interactive (respond to user clicks)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be visible or not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Have relationships to other views</a:t>
            </a:r>
            <a:endParaRPr/>
          </a:p>
        </p:txBody>
      </p:sp>
      <p:sp>
        <p:nvSpPr>
          <p:cNvPr id="401" name="Google Shape;401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Examples of views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8" name="Google Shape;4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37" y="1530475"/>
            <a:ext cx="4053125" cy="22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3"/>
          <p:cNvSpPr txBox="1"/>
          <p:nvPr/>
        </p:nvSpPr>
        <p:spPr>
          <a:xfrm>
            <a:off x="328525" y="1567025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Button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EditText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SeekBar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73"/>
          <p:cNvSpPr txBox="1"/>
          <p:nvPr/>
        </p:nvSpPr>
        <p:spPr>
          <a:xfrm>
            <a:off x="6745775" y="1485400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RadioButton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Creating and laying out views</a:t>
            </a:r>
            <a:endParaRPr/>
          </a:p>
        </p:txBody>
      </p:sp>
      <p:sp>
        <p:nvSpPr>
          <p:cNvPr id="416" name="Google Shape;416;p74"/>
          <p:cNvSpPr txBox="1">
            <a:spLocks noGrp="1"/>
          </p:cNvSpPr>
          <p:nvPr>
            <p:ph type="body" idx="1"/>
          </p:nvPr>
        </p:nvSpPr>
        <p:spPr>
          <a:xfrm>
            <a:off x="311700" y="1100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Graphically within Android Studio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XML Files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Programmatically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7" name="Google Shape;417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1203</Words>
  <Application>Microsoft Office PowerPoint</Application>
  <PresentationFormat>On-screen Show (16:9)</PresentationFormat>
  <Paragraphs>299</Paragraphs>
  <Slides>45</Slides>
  <Notes>45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Roboto</vt:lpstr>
      <vt:lpstr>Consolas</vt:lpstr>
      <vt:lpstr>Arial</vt:lpstr>
      <vt:lpstr>GDT master</vt:lpstr>
      <vt:lpstr>GDT master</vt:lpstr>
      <vt:lpstr>GDT master</vt:lpstr>
      <vt:lpstr>GDT master</vt:lpstr>
      <vt:lpstr>GDT master</vt:lpstr>
      <vt:lpstr>Hello World</vt:lpstr>
      <vt:lpstr>1.2 Views, Layouts, and Resources</vt:lpstr>
      <vt:lpstr>Contents</vt:lpstr>
      <vt:lpstr>Views</vt:lpstr>
      <vt:lpstr>Everything you see is a view</vt:lpstr>
      <vt:lpstr>What is a view</vt:lpstr>
      <vt:lpstr>Views have properties</vt:lpstr>
      <vt:lpstr>Examples of views</vt:lpstr>
      <vt:lpstr>Creating and laying out views</vt:lpstr>
      <vt:lpstr>Views defined in Layout Editor</vt:lpstr>
      <vt:lpstr>Using the Layout Editor</vt:lpstr>
      <vt:lpstr>Views defined in XML</vt:lpstr>
      <vt:lpstr>View properties in XML</vt:lpstr>
      <vt:lpstr>Create View in Java code</vt:lpstr>
      <vt:lpstr>What is the context? </vt:lpstr>
      <vt:lpstr>Custom views</vt:lpstr>
      <vt:lpstr>ViewGroup &amp; View Hierarchy</vt:lpstr>
      <vt:lpstr>ViewGroup views</vt:lpstr>
      <vt:lpstr>Hierarchy of view groups and views</vt:lpstr>
      <vt:lpstr>View hierarchy and screen layout</vt:lpstr>
      <vt:lpstr>View hierarchy in the component tree</vt:lpstr>
      <vt:lpstr>Best practices for view hierarchies</vt:lpstr>
      <vt:lpstr>Layouts</vt:lpstr>
      <vt:lpstr>Layout Views</vt:lpstr>
      <vt:lpstr>Common Layout Classes</vt:lpstr>
      <vt:lpstr>Common Layout Classes</vt:lpstr>
      <vt:lpstr>Class Hierarchy vs. Layout Hierarchy</vt:lpstr>
      <vt:lpstr>Layout created in XML</vt:lpstr>
      <vt:lpstr>Layout created in Java Activity code</vt:lpstr>
      <vt:lpstr>Setting width and height in Java code</vt:lpstr>
      <vt:lpstr>Event Handling</vt:lpstr>
      <vt:lpstr>Events</vt:lpstr>
      <vt:lpstr>Event Handlers</vt:lpstr>
      <vt:lpstr>Handling clicks in XML &amp; Java</vt:lpstr>
      <vt:lpstr>Setting click handlers in Java</vt:lpstr>
      <vt:lpstr>Resources</vt:lpstr>
      <vt:lpstr>Resources</vt:lpstr>
      <vt:lpstr>Where are the resources in your project?</vt:lpstr>
      <vt:lpstr>Refer to resources in code</vt:lpstr>
      <vt:lpstr>Measurements</vt:lpstr>
      <vt:lpstr>Learn more</vt:lpstr>
      <vt:lpstr>Learn more</vt:lpstr>
      <vt:lpstr>Learn even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Dell</cp:lastModifiedBy>
  <cp:revision>2</cp:revision>
  <dcterms:modified xsi:type="dcterms:W3CDTF">2020-09-14T10:29:12Z</dcterms:modified>
</cp:coreProperties>
</file>